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3725" autoAdjust="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9C020-7F9A-4D8E-A0D2-6A75DDD8FE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5FE93-2466-4695-A295-C5AFC49C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1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Strings are something I should have covered earlier in the year.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want some more visual interest like I’m going to do so you can see: make a global, put new things in setup and save to that variable, draw text in draw().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really the only math you can do with strings, anything else and p5.js will try to treat the contents as a number.</a:t>
            </a:r>
          </a:p>
          <a:p>
            <a:r>
              <a:rPr lang="en-US"/>
              <a:t>Level 1, Score: 2004, frameRate: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index is very similar to an array. In fact, you can use array syntax to get individual letters out of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Really easy word count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side file called levels.txt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.....WWWW</a:t>
            </a:r>
          </a:p>
          <a:p>
            <a:r>
              <a:rPr lang="en-US"/>
              <a:t>.W.W.WWWW</a:t>
            </a:r>
          </a:p>
          <a:p>
            <a:r>
              <a:rPr lang="en-US"/>
              <a:t>......G.P</a:t>
            </a:r>
          </a:p>
          <a:p>
            <a:r>
              <a:rPr lang="en-US"/>
              <a:t>.WBW.WWWW</a:t>
            </a:r>
          </a:p>
          <a:p>
            <a:r>
              <a:rPr lang="en-US"/>
              <a:t>.....WWWW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7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important when we’re working with data that I not our own:</a:t>
            </a:r>
          </a:p>
          <a:p>
            <a:r>
              <a:rPr lang="en-US"/>
              <a:t>https://earthquake.usgs.gov/earthquakes/feed/v1.0/summary/all_day.geojson</a:t>
            </a:r>
          </a:p>
          <a:p>
            <a:r>
              <a:rPr lang="en-US"/>
              <a:t>http://www.geyserstudy.org/geysers/OLDFAITHFUL/eruptions/Old%20Faithful%20eruptions%20for%202011.TXT</a:t>
            </a:r>
          </a:p>
          <a:p>
            <a:r>
              <a:rPr lang="en-US"/>
              <a:t>https://github.com/jdorfman/awesome-json-datasets (emoji, people in space)</a:t>
            </a:r>
          </a:p>
          <a:p>
            <a:r>
              <a:rPr lang="en-US"/>
              <a:t>https://github.com/awesomedata/awesome-public-datasets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FE93-2466-4695-A295-C5AFC49C25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4F6B-33A6-4485-89D7-AC291CDA1F4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01AC-BB94-46CE-A90D-6E187D75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EAA-1072-4983-84C1-B9312354B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8D6B-1167-4111-B989-D8AAAC61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“here we go”</a:t>
            </a:r>
          </a:p>
        </p:txBody>
      </p:sp>
    </p:spTree>
    <p:extLst>
      <p:ext uri="{BB962C8B-B14F-4D97-AF65-F5344CB8AC3E}">
        <p14:creationId xmlns:p14="http://schemas.microsoft.com/office/powerpoint/2010/main" val="33472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638-9E97-4ABE-AE74-2155AED9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loadStrings(file,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9645-7A90-46DC-AA5A-0DB000D7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setup()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loadStrings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“levels.txt”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loadLevels</a:t>
            </a:r>
            <a:r>
              <a:rPr lang="en-US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loadLevels</a:t>
            </a:r>
            <a:r>
              <a:rPr lang="en-US">
                <a:latin typeface="Roboto Slab" pitchFamily="2" charset="0"/>
                <a:ea typeface="Roboto Slab" pitchFamily="2" charset="0"/>
              </a:rPr>
              <a:t>(lines) {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 array of strings, each item a line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 magic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    for (var i = 0; i &lt; lines.length; i++)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02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5C35-93FD-4146-B1C7-83356138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saveStrings(array, “filename.txt”)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2D9C-4F3C-493A-ADAB-E871308E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the opposite of loadStrings()</a:t>
            </a:r>
          </a:p>
        </p:txBody>
      </p:sp>
    </p:spTree>
    <p:extLst>
      <p:ext uri="{BB962C8B-B14F-4D97-AF65-F5344CB8AC3E}">
        <p14:creationId xmlns:p14="http://schemas.microsoft.com/office/powerpoint/2010/main" val="86913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5C35-93FD-4146-B1C7-83356138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saveStrings(array, “filename.txt”)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2D9C-4F3C-493A-ADAB-E871308E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the opposite of loadStrings()</a:t>
            </a:r>
          </a:p>
          <a:p>
            <a:endParaRPr lang="en-US"/>
          </a:p>
          <a:p>
            <a:r>
              <a:rPr lang="en-US"/>
              <a:t>Small problem: our level data is an array of arrays</a:t>
            </a:r>
          </a:p>
          <a:p>
            <a:endParaRPr lang="en-US"/>
          </a:p>
          <a:p>
            <a:r>
              <a:rPr lang="en-US"/>
              <a:t>There’s a more flexible way, with JSON.</a:t>
            </a:r>
          </a:p>
        </p:txBody>
      </p:sp>
    </p:spTree>
    <p:extLst>
      <p:ext uri="{BB962C8B-B14F-4D97-AF65-F5344CB8AC3E}">
        <p14:creationId xmlns:p14="http://schemas.microsoft.com/office/powerpoint/2010/main" val="408954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08A1-E6FE-4775-B5E2-0D0FBBA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is a way to store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B5CE-5932-448C-9922-FBB55E24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i="1"/>
              <a:t>JavaScript Object Notation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>
                <a:ea typeface="Roboto Slab" pitchFamily="2" charset="0"/>
              </a:rPr>
              <a:t>In order to </a:t>
            </a:r>
            <a:r>
              <a:rPr lang="en-US">
                <a:latin typeface="Roboto Slab" pitchFamily="2" charset="0"/>
                <a:ea typeface="Roboto Slab" pitchFamily="2" charset="0"/>
              </a:rPr>
              <a:t>loadJSON</a:t>
            </a:r>
            <a:r>
              <a:rPr lang="en-US">
                <a:ea typeface="Roboto Slab" pitchFamily="2" charset="0"/>
              </a:rPr>
              <a:t>, we need JSON.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saveJSON(object or array, “filename.json”);</a:t>
            </a:r>
          </a:p>
        </p:txBody>
      </p:sp>
    </p:spTree>
    <p:extLst>
      <p:ext uri="{BB962C8B-B14F-4D97-AF65-F5344CB8AC3E}">
        <p14:creationId xmlns:p14="http://schemas.microsoft.com/office/powerpoint/2010/main" val="193860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08A1-E6FE-4775-B5E2-0D0FBBA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is a way to store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B5CE-5932-448C-9922-FBB55E24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// Just saving to a variable: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preload()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LEVELS = loadJSON(“levels.json”);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Can still use the function method for more advanced parsing: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loadJSON(“levels.json”, handleJSON);</a:t>
            </a:r>
          </a:p>
        </p:txBody>
      </p:sp>
    </p:spTree>
    <p:extLst>
      <p:ext uri="{BB962C8B-B14F-4D97-AF65-F5344CB8AC3E}">
        <p14:creationId xmlns:p14="http://schemas.microsoft.com/office/powerpoint/2010/main" val="229900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226CF-CD62-4AD5-BF81-0E20575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Week: Puzzle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EE00D-EFA1-4D5E-A58C-4B4D1C421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better Sokoban engine, check out </a:t>
            </a:r>
            <a:r>
              <a:rPr lang="en-US" b="1">
                <a:solidFill>
                  <a:srgbClr val="FFC000"/>
                </a:solidFill>
              </a:rPr>
              <a:t>PuzzleScript.org</a:t>
            </a:r>
          </a:p>
        </p:txBody>
      </p:sp>
    </p:spTree>
    <p:extLst>
      <p:ext uri="{BB962C8B-B14F-4D97-AF65-F5344CB8AC3E}">
        <p14:creationId xmlns:p14="http://schemas.microsoft.com/office/powerpoint/2010/main" val="8074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1018-3A94-42BD-8E56-86E38B3B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“The Syntax”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F0E1-C56E-4927-8ECD-57424DD0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Surrounding anything in quotes makes it a string.</a:t>
            </a:r>
          </a:p>
          <a:p>
            <a:pPr lvl="1"/>
            <a:r>
              <a:rPr lang="en-US"/>
              <a:t>You can use single or double quotes</a:t>
            </a:r>
          </a:p>
          <a:p>
            <a:pPr lvl="2"/>
            <a:r>
              <a:rPr lang="en-US">
                <a:latin typeface="Roboto Slab" pitchFamily="2" charset="0"/>
                <a:ea typeface="Roboto Slab" pitchFamily="2" charset="0"/>
              </a:rPr>
              <a:t>“it’s smarter”</a:t>
            </a:r>
          </a:p>
          <a:p>
            <a:pPr lvl="2"/>
            <a:r>
              <a:rPr lang="en-US">
                <a:latin typeface="Roboto Slab" pitchFamily="2" charset="0"/>
                <a:ea typeface="Roboto Slab" pitchFamily="2" charset="0"/>
              </a:rPr>
              <a:t>‘I said a “quote” ’</a:t>
            </a:r>
          </a:p>
          <a:p>
            <a:pPr lvl="2"/>
            <a:r>
              <a:rPr lang="en-US">
                <a:latin typeface="Roboto Slab" pitchFamily="2" charset="0"/>
                <a:ea typeface="Roboto Slab" pitchFamily="2" charset="0"/>
              </a:rPr>
              <a:t>“If you can’t beat them, \”join them\””</a:t>
            </a:r>
          </a:p>
          <a:p>
            <a:r>
              <a:rPr lang="en-US"/>
              <a:t>p5.js doesn’t try to parse or understand what’s in a string</a:t>
            </a:r>
          </a:p>
          <a:p>
            <a:pPr lvl="1"/>
            <a:r>
              <a:rPr lang="en-US"/>
              <a:t>Ignores variable names</a:t>
            </a:r>
          </a:p>
          <a:p>
            <a:pPr lvl="1"/>
            <a:r>
              <a:rPr lang="en-US"/>
              <a:t>Ignores code, etc</a:t>
            </a:r>
          </a:p>
          <a:p>
            <a:r>
              <a:rPr lang="en-US"/>
              <a:t>Strings are their own data type with their own methods and math</a:t>
            </a:r>
          </a:p>
          <a:p>
            <a:r>
              <a:rPr lang="en-US"/>
              <a:t>Quotes usually surround a single line, but you can </a:t>
            </a:r>
            <a:r>
              <a:rPr lang="en-US">
                <a:solidFill>
                  <a:srgbClr val="00B0F0"/>
                </a:solidFill>
              </a:rPr>
              <a:t>\n </a:t>
            </a:r>
            <a:r>
              <a:rPr lang="en-US"/>
              <a:t>to add breaks.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E6A-F835-40F5-BC5D-5574044E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Follow Along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CB64-B06D-432B-A10B-57B2F5E5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/>
              <a:t>Try out this code in setup as I present it.</a:t>
            </a:r>
          </a:p>
          <a:p>
            <a:r>
              <a:rPr lang="en-US"/>
              <a:t>Use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“string”</a:t>
            </a:r>
            <a:r>
              <a:rPr lang="en-US">
                <a:latin typeface="Roboto Slab" pitchFamily="2" charset="0"/>
                <a:ea typeface="Roboto Slab" pitchFamily="2" charset="0"/>
              </a:rPr>
              <a:t>)</a:t>
            </a:r>
            <a:r>
              <a:rPr lang="en-US"/>
              <a:t> or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</a:t>
            </a:r>
            <a:r>
              <a:rPr lang="en-US">
                <a:latin typeface="Roboto Slab" pitchFamily="2" charset="0"/>
                <a:ea typeface="Roboto Slab" pitchFamily="2" charset="0"/>
              </a:rPr>
              <a:t>(variable)</a:t>
            </a:r>
            <a:r>
              <a:rPr lang="en-US"/>
              <a:t> to show your strings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3607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BA1B-1127-4715-99BB-CC2FA431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“Adding”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A084-88A9-4CD6-BA45-470D2594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Called contatinating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name 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“Chris”</a:t>
            </a:r>
            <a:r>
              <a:rPr lang="en-US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sentence 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“Hello, “</a:t>
            </a:r>
            <a:r>
              <a:rPr lang="en-US">
                <a:latin typeface="Roboto Slab" pitchFamily="2" charset="0"/>
                <a:ea typeface="Roboto Slab" pitchFamily="2" charset="0"/>
              </a:rPr>
              <a:t> + name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var count = 8;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“I have “</a:t>
            </a:r>
            <a:r>
              <a:rPr lang="en-US">
                <a:latin typeface="Roboto Slab" pitchFamily="2" charset="0"/>
                <a:ea typeface="Roboto Slab" pitchFamily="2" charset="0"/>
              </a:rPr>
              <a:t> + count +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 chickens.”</a:t>
            </a:r>
          </a:p>
        </p:txBody>
      </p:sp>
    </p:spTree>
    <p:extLst>
      <p:ext uri="{BB962C8B-B14F-4D97-AF65-F5344CB8AC3E}">
        <p14:creationId xmlns:p14="http://schemas.microsoft.com/office/powerpoint/2010/main" val="350372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8C0B-0447-413B-8B5F-8E873339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233F-48B0-4F1E-8918-BD1A995A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“string”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replace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“find”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“replacement”</a:t>
            </a:r>
            <a:r>
              <a:rPr lang="en-US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“Hello, NAME”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replace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“NAME”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“Chris”</a:t>
            </a:r>
            <a:r>
              <a:rPr lang="en-US">
                <a:latin typeface="Roboto Slab" pitchFamily="2" charset="0"/>
                <a:ea typeface="Roboto Slab" pitchFamily="2" charset="0"/>
              </a:rPr>
              <a:t>) ==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“Hello, Chris”</a:t>
            </a:r>
          </a:p>
          <a:p>
            <a:pPr marL="0" indent="0">
              <a:buNone/>
            </a:pPr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“It’s a beautiful BADWORD day!”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replace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(“ BADWORD”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“”</a:t>
            </a:r>
            <a:r>
              <a:rPr lang="en-US">
                <a:latin typeface="Roboto Slab" pitchFamily="2" charset="0"/>
                <a:ea typeface="Roboto Slab" pitchFamily="2" charset="0"/>
              </a:rPr>
              <a:t>)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“one too three one too three”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replace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/too/g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“two”</a:t>
            </a:r>
            <a:r>
              <a:rPr lang="en-US">
                <a:latin typeface="Roboto Slab" pitchFamily="2" charset="0"/>
                <a:ea typeface="Roboto Slab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7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C658-54C7-49A4-81BB-94CC72CC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Changing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90AE-5A62-411D-90EA-A64A0CCD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“Attention Passengers”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toLowerCase()</a:t>
            </a:r>
            <a:r>
              <a:rPr lang="en-US">
                <a:latin typeface="Roboto Slab" pitchFamily="2" charset="0"/>
                <a:ea typeface="Roboto Slab" pitchFamily="2" charset="0"/>
              </a:rPr>
              <a:t> ==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“attention passengers”</a:t>
            </a:r>
          </a:p>
          <a:p>
            <a:pPr marL="0" indent="0" algn="ctr">
              <a:buNone/>
            </a:pPr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“Attention Passengers”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toUpperCase() </a:t>
            </a:r>
            <a:r>
              <a:rPr lang="en-US">
                <a:latin typeface="Roboto Slab" pitchFamily="2" charset="0"/>
                <a:ea typeface="Roboto Slab" pitchFamily="2" charset="0"/>
              </a:rPr>
              <a:t>==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“ATTENTION PASSENGERS”</a:t>
            </a:r>
          </a:p>
        </p:txBody>
      </p:sp>
    </p:spTree>
    <p:extLst>
      <p:ext uri="{BB962C8B-B14F-4D97-AF65-F5344CB8AC3E}">
        <p14:creationId xmlns:p14="http://schemas.microsoft.com/office/powerpoint/2010/main" val="9799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D4D3-F594-4795-9348-8EB9FBF2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String In Another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FD30-C240-41FA-8D86-D865542C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.indexOf(str)</a:t>
            </a:r>
            <a:r>
              <a:rPr lang="en-US"/>
              <a:t> returns the position of a string inside another string</a:t>
            </a:r>
          </a:p>
          <a:p>
            <a:pPr marL="0" indent="0">
              <a:buNone/>
            </a:pPr>
            <a:r>
              <a:rPr lang="en-US"/>
              <a:t>It returns -1 if that string is not found.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 long sentence”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indexOf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“long”</a:t>
            </a:r>
            <a:r>
              <a:rPr lang="en-US">
                <a:latin typeface="Roboto Slab" pitchFamily="2" charset="0"/>
                <a:ea typeface="Roboto Slab" pitchFamily="2" charset="0"/>
              </a:rPr>
              <a:t>) == 2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“A long sentence”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indexOf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“dog”</a:t>
            </a:r>
            <a:r>
              <a:rPr lang="en-US">
                <a:latin typeface="Roboto Slab" pitchFamily="2" charset="0"/>
                <a:ea typeface="Roboto Slab" pitchFamily="2" charset="0"/>
              </a:rPr>
              <a:t>) == -1</a:t>
            </a:r>
          </a:p>
        </p:txBody>
      </p:sp>
    </p:spTree>
    <p:extLst>
      <p:ext uri="{BB962C8B-B14F-4D97-AF65-F5344CB8AC3E}">
        <p14:creationId xmlns:p14="http://schemas.microsoft.com/office/powerpoint/2010/main" val="35475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0B5-1D32-43C5-ADD2-AA849FE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and Dicing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7D4-1507-4400-91BC-2D0F169A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54468"/>
          </a:xfrm>
        </p:spPr>
        <p:txBody>
          <a:bodyPr>
            <a:normAutofit/>
          </a:bodyPr>
          <a:lstStyle/>
          <a:p>
            <a:r>
              <a:rPr lang="en-US"/>
              <a:t>The relationship between strings and arrays goes deeper too:</a:t>
            </a:r>
          </a:p>
          <a:p>
            <a:r>
              <a:rPr lang="en-US"/>
              <a:t>Converting from one to the other is common and fairly easy.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“one two three”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split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 “</a:t>
            </a:r>
            <a:r>
              <a:rPr lang="en-US">
                <a:latin typeface="Roboto Slab" pitchFamily="2" charset="0"/>
                <a:ea typeface="Roboto Slab" pitchFamily="2" charset="0"/>
              </a:rPr>
              <a:t>) == [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“one”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“two”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“three”</a:t>
            </a:r>
            <a:r>
              <a:rPr lang="en-US">
                <a:latin typeface="Roboto Slab" pitchFamily="2" charset="0"/>
                <a:ea typeface="Roboto Slab" pitchFamily="2" charset="0"/>
              </a:rPr>
              <a:t>]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[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“Say”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“hello”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“to”</a:t>
            </a:r>
            <a:r>
              <a:rPr lang="en-US">
                <a:latin typeface="Roboto Slab" pitchFamily="2" charset="0"/>
                <a:ea typeface="Roboto Slab" pitchFamily="2" charset="0"/>
              </a:rPr>
              <a:t>, name].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join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 “</a:t>
            </a:r>
            <a:r>
              <a:rPr lang="en-US">
                <a:latin typeface="Roboto Slab" pitchFamily="2" charset="0"/>
                <a:ea typeface="Roboto Slab" pitchFamily="2" charset="0"/>
              </a:rPr>
              <a:t>) ==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“Say hello to Chris”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[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“Say”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“hello”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“to”</a:t>
            </a:r>
            <a:r>
              <a:rPr lang="en-US">
                <a:latin typeface="Roboto Slab" pitchFamily="2" charset="0"/>
                <a:ea typeface="Roboto Slab" pitchFamily="2" charset="0"/>
              </a:rPr>
              <a:t>, name].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join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</a:t>
            </a:r>
            <a:r>
              <a:rPr lang="en-US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\n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</a:t>
            </a:r>
            <a:r>
              <a:rPr lang="en-US">
                <a:latin typeface="Roboto Slab" pitchFamily="2" charset="0"/>
                <a:ea typeface="Roboto Slab" pitchFamily="2" charset="0"/>
              </a:rPr>
              <a:t>) ==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“Say</a:t>
            </a:r>
            <a:r>
              <a:rPr lang="en-US">
                <a:solidFill>
                  <a:srgbClr val="00B0F0"/>
                </a:solidFill>
                <a:latin typeface="Affogato Light" panose="00000400000000000000" pitchFamily="50" charset="0"/>
                <a:ea typeface="Roboto Slab" pitchFamily="2" charset="0"/>
              </a:rPr>
              <a:t>\n</a:t>
            </a:r>
            <a:endParaRPr lang="en-US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							 hello</a:t>
            </a:r>
            <a:r>
              <a:rPr lang="en-US">
                <a:solidFill>
                  <a:srgbClr val="00B0F0"/>
                </a:solidFill>
                <a:latin typeface="Affogato Light" panose="00000400000000000000" pitchFamily="50" charset="0"/>
                <a:ea typeface="Roboto Slab" pitchFamily="2" charset="0"/>
              </a:rPr>
              <a:t>\n</a:t>
            </a:r>
            <a:endParaRPr lang="en-US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							 to</a:t>
            </a:r>
            <a:r>
              <a:rPr lang="en-US">
                <a:solidFill>
                  <a:srgbClr val="00B0F0"/>
                </a:solidFill>
                <a:latin typeface="Affogato Light" panose="00000400000000000000" pitchFamily="50" charset="0"/>
                <a:ea typeface="Roboto Slab" pitchFamily="2" charset="0"/>
              </a:rPr>
              <a:t>\n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							 Chris”</a:t>
            </a:r>
          </a:p>
        </p:txBody>
      </p:sp>
    </p:spTree>
    <p:extLst>
      <p:ext uri="{BB962C8B-B14F-4D97-AF65-F5344CB8AC3E}">
        <p14:creationId xmlns:p14="http://schemas.microsoft.com/office/powerpoint/2010/main" val="256255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910-D5AE-430C-89E9-D7647E45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and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213B-17B5-40BF-9F44-3B6BAE4F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ability to load and save files helps with organization and makes programs more flexible and easy to use.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example: </a:t>
            </a:r>
            <a:r>
              <a:rPr lang="en-US" b="1">
                <a:solidFill>
                  <a:srgbClr val="FFC000"/>
                </a:solidFill>
              </a:rPr>
              <a:t>Sokoban</a:t>
            </a:r>
            <a:r>
              <a:rPr lang="en-US"/>
              <a:t> (in my p5.js examples)</a:t>
            </a:r>
          </a:p>
        </p:txBody>
      </p:sp>
    </p:spTree>
    <p:extLst>
      <p:ext uri="{BB962C8B-B14F-4D97-AF65-F5344CB8AC3E}">
        <p14:creationId xmlns:p14="http://schemas.microsoft.com/office/powerpoint/2010/main" val="402639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856</Words>
  <Application>Microsoft Office PowerPoint</Application>
  <PresentationFormat>Widescreen</PresentationFormat>
  <Paragraphs>116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Affogato Light</vt:lpstr>
      <vt:lpstr>Arial</vt:lpstr>
      <vt:lpstr>Calibri</vt:lpstr>
      <vt:lpstr>Roboto Slab</vt:lpstr>
      <vt:lpstr>Source Sans Pro</vt:lpstr>
      <vt:lpstr>Source Sans Pro Black</vt:lpstr>
      <vt:lpstr>Office Theme</vt:lpstr>
      <vt:lpstr>Strings</vt:lpstr>
      <vt:lpstr>“The Syntax”</vt:lpstr>
      <vt:lpstr>How To Follow Along Today</vt:lpstr>
      <vt:lpstr>“Adding” Strings</vt:lpstr>
      <vt:lpstr>Replace</vt:lpstr>
      <vt:lpstr>Case Changing</vt:lpstr>
      <vt:lpstr>Is A String In Another String?</vt:lpstr>
      <vt:lpstr>Slicing and Dicing</vt:lpstr>
      <vt:lpstr>Loading and Saving</vt:lpstr>
      <vt:lpstr>loadStrings(file, function)</vt:lpstr>
      <vt:lpstr>saveStrings(array, “filename.txt”)</vt:lpstr>
      <vt:lpstr>saveStrings(array, “filename.txt”)</vt:lpstr>
      <vt:lpstr>JSON is a way to store data structures</vt:lpstr>
      <vt:lpstr>JSON is a way to store data structures</vt:lpstr>
      <vt:lpstr>Next Week: Puzzle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Christopher Hallberg</dc:creator>
  <cp:lastModifiedBy>Christopher Hallberg</cp:lastModifiedBy>
  <cp:revision>36</cp:revision>
  <dcterms:created xsi:type="dcterms:W3CDTF">2018-04-16T16:16:19Z</dcterms:created>
  <dcterms:modified xsi:type="dcterms:W3CDTF">2018-04-16T22:34:07Z</dcterms:modified>
</cp:coreProperties>
</file>