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259" r:id="rId4"/>
    <p:sldId id="257" r:id="rId5"/>
    <p:sldId id="261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89" r:id="rId16"/>
    <p:sldId id="291" r:id="rId17"/>
    <p:sldId id="260" r:id="rId18"/>
    <p:sldId id="271" r:id="rId19"/>
    <p:sldId id="274" r:id="rId20"/>
    <p:sldId id="272" r:id="rId21"/>
    <p:sldId id="273" r:id="rId22"/>
    <p:sldId id="297" r:id="rId23"/>
    <p:sldId id="267" r:id="rId24"/>
    <p:sldId id="262" r:id="rId25"/>
    <p:sldId id="299" r:id="rId26"/>
    <p:sldId id="300" r:id="rId27"/>
    <p:sldId id="275" r:id="rId28"/>
    <p:sldId id="263" r:id="rId29"/>
    <p:sldId id="277" r:id="rId30"/>
    <p:sldId id="279" r:id="rId31"/>
    <p:sldId id="280" r:id="rId32"/>
    <p:sldId id="276" r:id="rId33"/>
    <p:sldId id="264" r:id="rId34"/>
    <p:sldId id="265" r:id="rId35"/>
    <p:sldId id="268" r:id="rId36"/>
    <p:sldId id="296" r:id="rId37"/>
    <p:sldId id="270" r:id="rId38"/>
    <p:sldId id="269" r:id="rId39"/>
    <p:sldId id="295" r:id="rId40"/>
    <p:sldId id="292" r:id="rId41"/>
    <p:sldId id="293" r:id="rId42"/>
    <p:sldId id="294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710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B73C4-16E3-4227-A35C-75254D0F5326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08456-6706-4361-8B8B-F92882954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Presentations are up on Canvas: Files &gt; Presentations</a:t>
            </a:r>
          </a:p>
          <a:p>
            <a:r>
              <a:rPr lang="en-US"/>
              <a:t>Next class: functions, effects, intro midterm. Don’t forget music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Simple, save to variables, translate and scale</a:t>
            </a:r>
          </a:p>
          <a:p>
            <a:r>
              <a:rPr lang="en-US"/>
              <a:t>Shifted instead of mirrored.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0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split the penguin memes in half, don’t worry about it. There’s a good reason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may have noticed I split the penguin memes in half…</a:t>
            </a:r>
          </a:p>
          <a:p>
            <a:r>
              <a:rPr lang="en-US"/>
              <a:t>Make a mode for these real quick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7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GIFs don’t work easily</a:t>
            </a:r>
          </a:p>
          <a:p>
            <a:r>
              <a:rPr lang="en-US"/>
              <a:t>Sprites are the way to go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1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C5716-21FB-4194-B83D-61B71797DE3C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03EE-6B7A-4896-8407-C566A2B01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.editor.p5js.org/crhallberg/sketch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stebin.com/YByGz6R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img.org/gallery/2wrxm8h9w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img.org/gallery/2wrxm8h9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skelapp.com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93B9-40C0-47BB-B2A8-92218BDCE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IMM120 – Feb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271FE-9A82-4001-AE9C-F461ECAA6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255962"/>
          </a:xfrm>
        </p:spPr>
        <p:txBody>
          <a:bodyPr>
            <a:normAutofit/>
          </a:bodyPr>
          <a:lstStyle/>
          <a:p>
            <a:r>
              <a:rPr lang="en-US"/>
              <a:t>Images / Text / Sprite Sheets</a:t>
            </a:r>
          </a:p>
          <a:p>
            <a:endParaRPr lang="en-US"/>
          </a:p>
          <a:p>
            <a:r>
              <a:rPr lang="en-US" b="1"/>
              <a:t>All Sketches from Class: </a:t>
            </a:r>
            <a:r>
              <a:rPr lang="en-US" b="1">
                <a:hlinkClick r:id="rId3"/>
              </a:rPr>
              <a:t>https://alpha.editor.p5js.org/crhallberg/sketches</a:t>
            </a:r>
            <a:r>
              <a:rPr lang="en-US" b="1"/>
              <a:t>  </a:t>
            </a:r>
          </a:p>
          <a:p>
            <a:endParaRPr lang="en-US"/>
          </a:p>
          <a:p>
            <a:r>
              <a:rPr lang="en-US"/>
              <a:t>Reminder: </a:t>
            </a:r>
            <a:r>
              <a:rPr lang="en-US">
                <a:hlinkClick r:id="rId4"/>
              </a:rPr>
              <a:t>https://pastebin.com/YByGz6Rh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4777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2772227" y="1690687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push() and pop()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>
            <a:off x="5109027" y="2140630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push() </a:t>
            </a:r>
            <a:r>
              <a:rPr lang="en-US" dirty="0"/>
              <a:t>then </a:t>
            </a:r>
            <a:r>
              <a:rPr lang="en-US" dirty="0">
                <a:solidFill>
                  <a:srgbClr val="FFFF00"/>
                </a:solidFill>
              </a:rPr>
              <a:t>translate(x, 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D69D9D-9EB4-401F-B9F4-F7811EBFFE71}"/>
              </a:ext>
            </a:extLst>
          </p:cNvPr>
          <p:cNvCxnSpPr/>
          <p:nvPr/>
        </p:nvCxnSpPr>
        <p:spPr>
          <a:xfrm>
            <a:off x="2772228" y="1690688"/>
            <a:ext cx="2336799" cy="4499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277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 rot="1817478">
            <a:off x="3539534" y="3514934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then </a:t>
            </a:r>
            <a:r>
              <a:rPr lang="en-US" dirty="0">
                <a:solidFill>
                  <a:srgbClr val="92D050"/>
                </a:solidFill>
              </a:rPr>
              <a:t>rotate(</a:t>
            </a:r>
            <a:r>
              <a:rPr lang="en-US" i="1" dirty="0">
                <a:solidFill>
                  <a:srgbClr val="92D050"/>
                </a:solidFill>
              </a:rPr>
              <a:t>radians</a:t>
            </a:r>
            <a:r>
              <a:rPr lang="en-US" dirty="0">
                <a:solidFill>
                  <a:srgbClr val="92D050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6E4808F-D513-43A5-B9B3-5B0740742939}"/>
              </a:ext>
            </a:extLst>
          </p:cNvPr>
          <p:cNvSpPr/>
          <p:nvPr/>
        </p:nvSpPr>
        <p:spPr>
          <a:xfrm>
            <a:off x="4952728" y="1973714"/>
            <a:ext cx="333829" cy="333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F5D0B8-E18E-415C-A3CA-5464ED8ED50E}"/>
              </a:ext>
            </a:extLst>
          </p:cNvPr>
          <p:cNvCxnSpPr/>
          <p:nvPr/>
        </p:nvCxnSpPr>
        <p:spPr>
          <a:xfrm>
            <a:off x="5119642" y="2140628"/>
            <a:ext cx="0" cy="5297402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D6F6BE-FB31-4065-8C3D-C159122A4A5B}"/>
              </a:ext>
            </a:extLst>
          </p:cNvPr>
          <p:cNvCxnSpPr>
            <a:stCxn id="9" idx="6"/>
          </p:cNvCxnSpPr>
          <p:nvPr/>
        </p:nvCxnSpPr>
        <p:spPr>
          <a:xfrm flipV="1">
            <a:off x="5286557" y="2140628"/>
            <a:ext cx="8675103" cy="1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91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 rot="1817478">
            <a:off x="3539534" y="3514934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rect</a:t>
            </a:r>
            <a:r>
              <a:rPr lang="en-US" dirty="0"/>
              <a:t>(100, 100, 100, 30);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416BB7C-A267-4BAF-8560-BF7675D2EF70}"/>
              </a:ext>
            </a:extLst>
          </p:cNvPr>
          <p:cNvSpPr/>
          <p:nvPr/>
        </p:nvSpPr>
        <p:spPr>
          <a:xfrm rot="1815241">
            <a:off x="5121201" y="4014818"/>
            <a:ext cx="1692322" cy="65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9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44E001-2B3D-4E5F-8A01-20665D5756A8}"/>
              </a:ext>
            </a:extLst>
          </p:cNvPr>
          <p:cNvSpPr/>
          <p:nvPr/>
        </p:nvSpPr>
        <p:spPr>
          <a:xfrm rot="1817478">
            <a:off x="5295762" y="4542972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translate(x, y)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EBD7A6-BBCB-48AB-AA61-E953F5FC408B}"/>
              </a:ext>
            </a:extLst>
          </p:cNvPr>
          <p:cNvGrpSpPr/>
          <p:nvPr/>
        </p:nvGrpSpPr>
        <p:grpSpPr>
          <a:xfrm>
            <a:off x="2772228" y="602117"/>
            <a:ext cx="468449" cy="1088571"/>
            <a:chOff x="838199" y="2743200"/>
            <a:chExt cx="468449" cy="108857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3AF55C7-3F59-42EB-8F9B-FFA2DBF69AC7}"/>
                </a:ext>
              </a:extLst>
            </p:cNvPr>
            <p:cNvCxnSpPr/>
            <p:nvPr/>
          </p:nvCxnSpPr>
          <p:spPr>
            <a:xfrm>
              <a:off x="838200" y="2743200"/>
              <a:ext cx="0" cy="10885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0B50B93-A7B2-4091-9456-C5C803A68CC8}"/>
                </a:ext>
              </a:extLst>
            </p:cNvPr>
            <p:cNvSpPr/>
            <p:nvPr/>
          </p:nvSpPr>
          <p:spPr>
            <a:xfrm rot="5400000">
              <a:off x="898252" y="2683147"/>
              <a:ext cx="348343" cy="468449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416BB7C-A267-4BAF-8560-BF7675D2EF70}"/>
              </a:ext>
            </a:extLst>
          </p:cNvPr>
          <p:cNvSpPr/>
          <p:nvPr/>
        </p:nvSpPr>
        <p:spPr>
          <a:xfrm rot="1815241">
            <a:off x="5121201" y="4014818"/>
            <a:ext cx="1692322" cy="65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879DF6-22A9-419A-98C9-E01D31C08F43}"/>
              </a:ext>
            </a:extLst>
          </p:cNvPr>
          <p:cNvCxnSpPr>
            <a:cxnSpLocks/>
          </p:cNvCxnSpPr>
          <p:nvPr/>
        </p:nvCxnSpPr>
        <p:spPr>
          <a:xfrm>
            <a:off x="5071418" y="2140629"/>
            <a:ext cx="1791888" cy="1028038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4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7D5B61-BEDD-4E9C-8521-BB0187AFBE3A}"/>
              </a:ext>
            </a:extLst>
          </p:cNvPr>
          <p:cNvSpPr/>
          <p:nvPr/>
        </p:nvSpPr>
        <p:spPr>
          <a:xfrm>
            <a:off x="2772227" y="1690687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pop();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6BB7C-A267-4BAF-8560-BF7675D2EF70}"/>
              </a:ext>
            </a:extLst>
          </p:cNvPr>
          <p:cNvSpPr/>
          <p:nvPr/>
        </p:nvSpPr>
        <p:spPr>
          <a:xfrm rot="1815241">
            <a:off x="5121201" y="4014818"/>
            <a:ext cx="1692322" cy="655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21FD15-558E-49DF-A1D6-5EDBFEF67029}"/>
              </a:ext>
            </a:extLst>
          </p:cNvPr>
          <p:cNvCxnSpPr>
            <a:cxnSpLocks/>
          </p:cNvCxnSpPr>
          <p:nvPr/>
        </p:nvCxnSpPr>
        <p:spPr>
          <a:xfrm flipH="1" flipV="1">
            <a:off x="2287732" y="365125"/>
            <a:ext cx="218364" cy="1944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8CD8CE-759F-425D-8C71-0FCED30667D8}"/>
              </a:ext>
            </a:extLst>
          </p:cNvPr>
          <p:cNvCxnSpPr>
            <a:cxnSpLocks/>
          </p:cNvCxnSpPr>
          <p:nvPr/>
        </p:nvCxnSpPr>
        <p:spPr>
          <a:xfrm flipH="1">
            <a:off x="1796412" y="955342"/>
            <a:ext cx="709684" cy="177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A2CECA-FB57-470C-B23D-E5545B006ADA}"/>
              </a:ext>
            </a:extLst>
          </p:cNvPr>
          <p:cNvCxnSpPr/>
          <p:nvPr/>
        </p:nvCxnSpPr>
        <p:spPr>
          <a:xfrm>
            <a:off x="3179928" y="3651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5C4CAC-CDD0-47A2-AFA5-BE325079958D}"/>
              </a:ext>
            </a:extLst>
          </p:cNvPr>
          <p:cNvCxnSpPr>
            <a:cxnSpLocks/>
          </p:cNvCxnSpPr>
          <p:nvPr/>
        </p:nvCxnSpPr>
        <p:spPr>
          <a:xfrm flipV="1">
            <a:off x="3147541" y="-1"/>
            <a:ext cx="286603" cy="5595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CE831F-37FC-48E1-B3C3-418FD8C808EE}"/>
              </a:ext>
            </a:extLst>
          </p:cNvPr>
          <p:cNvCxnSpPr>
            <a:cxnSpLocks/>
          </p:cNvCxnSpPr>
          <p:nvPr/>
        </p:nvCxnSpPr>
        <p:spPr>
          <a:xfrm>
            <a:off x="3338609" y="955342"/>
            <a:ext cx="409433" cy="177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664B5F-163F-42A9-9720-5FDDC9DADECB}"/>
              </a:ext>
            </a:extLst>
          </p:cNvPr>
          <p:cNvCxnSpPr>
            <a:cxnSpLocks/>
          </p:cNvCxnSpPr>
          <p:nvPr/>
        </p:nvCxnSpPr>
        <p:spPr>
          <a:xfrm>
            <a:off x="3038359" y="1446662"/>
            <a:ext cx="68239" cy="4776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12DBC5-8C04-4A7F-95CF-D15CCE06DB39}"/>
              </a:ext>
            </a:extLst>
          </p:cNvPr>
          <p:cNvCxnSpPr>
            <a:cxnSpLocks/>
          </p:cNvCxnSpPr>
          <p:nvPr/>
        </p:nvCxnSpPr>
        <p:spPr>
          <a:xfrm flipH="1" flipV="1">
            <a:off x="2772228" y="1690689"/>
            <a:ext cx="2299190" cy="44994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9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8F71-3344-43BC-8F2F-9CC117D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and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1278-A2B0-492D-8097-65314E166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push(); </a:t>
            </a:r>
            <a:r>
              <a:rPr lang="en-US" sz="4000"/>
              <a:t>- save current transform state</a:t>
            </a:r>
          </a:p>
          <a:p>
            <a:pPr lvl="1"/>
            <a:r>
              <a:rPr lang="en-US" sz="3600" b="1"/>
              <a:t>translate(x, y); </a:t>
            </a:r>
            <a:r>
              <a:rPr lang="en-US" sz="3600"/>
              <a:t>- Move origin by x and y </a:t>
            </a:r>
            <a:r>
              <a:rPr lang="en-US" sz="3600" i="1"/>
              <a:t>(relative)</a:t>
            </a:r>
          </a:p>
          <a:p>
            <a:pPr lvl="1"/>
            <a:r>
              <a:rPr lang="en-US" sz="3600" b="1"/>
              <a:t>rotate(radians); </a:t>
            </a:r>
            <a:r>
              <a:rPr lang="en-US" sz="3600"/>
              <a:t>- Rotate origin by radians</a:t>
            </a:r>
          </a:p>
          <a:p>
            <a:pPr lvl="1"/>
            <a:r>
              <a:rPr lang="en-US" sz="3600" b="1"/>
              <a:t>scale(x, y); </a:t>
            </a:r>
            <a:r>
              <a:rPr lang="en-US" sz="3600"/>
              <a:t>- Change drawing scale </a:t>
            </a:r>
            <a:r>
              <a:rPr lang="en-US" sz="3600" i="1"/>
              <a:t>(relative)</a:t>
            </a:r>
          </a:p>
          <a:p>
            <a:r>
              <a:rPr lang="en-US" sz="4000" b="1"/>
              <a:t>pop(); </a:t>
            </a:r>
            <a:r>
              <a:rPr lang="en-US" sz="4000"/>
              <a:t>- return to previously saved state</a:t>
            </a:r>
          </a:p>
        </p:txBody>
      </p:sp>
    </p:spTree>
    <p:extLst>
      <p:ext uri="{BB962C8B-B14F-4D97-AF65-F5344CB8AC3E}">
        <p14:creationId xmlns:p14="http://schemas.microsoft.com/office/powerpoint/2010/main" val="2940076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</p:spTree>
    <p:extLst>
      <p:ext uri="{BB962C8B-B14F-4D97-AF65-F5344CB8AC3E}">
        <p14:creationId xmlns:p14="http://schemas.microsoft.com/office/powerpoint/2010/main" val="179912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Source image (postimage.org)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4E0F1-A073-45B5-928D-416403C2B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2213"/>
            <a:ext cx="12192000" cy="328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688AF-C25E-4376-A96A-C6D8AA4A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72213"/>
            <a:ext cx="3327400" cy="9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5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Source image (postimage.org)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688AF-C25E-4376-A96A-C6D8AA4A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72213"/>
            <a:ext cx="3327400" cy="978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18061-A55D-4AE6-AD45-8A3E24A0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50455"/>
            <a:ext cx="12192000" cy="13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3064-B98F-4B36-8E80-2AED4CE3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D316-2070-407C-841A-E66CBFDE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Review</a:t>
            </a:r>
          </a:p>
          <a:p>
            <a:r>
              <a:rPr lang="en-US"/>
              <a:t>Making Memes</a:t>
            </a:r>
          </a:p>
          <a:p>
            <a:r>
              <a:rPr lang="en-US"/>
              <a:t>Galloping Llamas</a:t>
            </a:r>
          </a:p>
        </p:txBody>
      </p:sp>
    </p:spTree>
    <p:extLst>
      <p:ext uri="{BB962C8B-B14F-4D97-AF65-F5344CB8AC3E}">
        <p14:creationId xmlns:p14="http://schemas.microsoft.com/office/powerpoint/2010/main" val="799043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Load image (make variable, loadImage)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B3A7-C879-4398-AE78-7F645E81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581400"/>
            <a:ext cx="10915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Display image (use image command)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CBEFD-A927-4FDC-B6FD-934F740B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948113"/>
            <a:ext cx="9086850" cy="2228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D48200-D854-4F5A-A529-F649B219AED9}"/>
              </a:ext>
            </a:extLst>
          </p:cNvPr>
          <p:cNvCxnSpPr>
            <a:cxnSpLocks/>
          </p:cNvCxnSpPr>
          <p:nvPr/>
        </p:nvCxnSpPr>
        <p:spPr>
          <a:xfrm flipV="1">
            <a:off x="6502400" y="5397500"/>
            <a:ext cx="279400" cy="3810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93FF1C-C9F3-4ABE-9814-14E9C8212810}"/>
              </a:ext>
            </a:extLst>
          </p:cNvPr>
          <p:cNvCxnSpPr>
            <a:cxnSpLocks/>
          </p:cNvCxnSpPr>
          <p:nvPr/>
        </p:nvCxnSpPr>
        <p:spPr>
          <a:xfrm flipH="1" flipV="1">
            <a:off x="7912100" y="5410200"/>
            <a:ext cx="203200" cy="3556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1CF39A-B49B-48C6-8007-7E89BB431183}"/>
              </a:ext>
            </a:extLst>
          </p:cNvPr>
          <p:cNvSpPr txBox="1"/>
          <p:nvPr/>
        </p:nvSpPr>
        <p:spPr>
          <a:xfrm>
            <a:off x="6096000" y="5585689"/>
            <a:ext cx="29210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x                 y</a:t>
            </a:r>
          </a:p>
        </p:txBody>
      </p:sp>
    </p:spTree>
    <p:extLst>
      <p:ext uri="{BB962C8B-B14F-4D97-AF65-F5344CB8AC3E}">
        <p14:creationId xmlns:p14="http://schemas.microsoft.com/office/powerpoint/2010/main" val="385973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4F1F-0FE5-4857-87D5-B600064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5F66-2FB0-4FE9-A55D-7ABFD7EA5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Images, fancy text, input, boolean combination</a:t>
            </a:r>
          </a:p>
        </p:txBody>
      </p:sp>
    </p:spTree>
    <p:extLst>
      <p:ext uri="{BB962C8B-B14F-4D97-AF65-F5344CB8AC3E}">
        <p14:creationId xmlns:p14="http://schemas.microsoft.com/office/powerpoint/2010/main" val="41049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1F5C-922B-4E87-B706-D816113B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hlinkClick r:id="rId2"/>
              </a:rPr>
              <a:t>https://postimg.org/gallery/2wrxm8h9w/</a:t>
            </a:r>
            <a:r>
              <a:rPr lang="en-US" sz="480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E5F5-D8F1-4C2A-9F69-58E7EAC97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the images for 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2303548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CD77-9F31-4F6F-B6FC-F92DC53E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E6EE-2C27-48F2-9C90-07EE8EAB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You’re turn to code!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Take the meme images from the gallery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>
                <a:hlinkClick r:id="rId3"/>
              </a:rPr>
              <a:t>https://postimg.org/gallery/2wrxm8h9w/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mMODE for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Switch from one to the next</a:t>
            </a:r>
          </a:p>
          <a:p>
            <a:pPr marL="457200" lvl="1" indent="0">
              <a:buNone/>
            </a:pPr>
            <a:r>
              <a:rPr lang="en-US"/>
              <a:t>	I recommend function keyPressed() for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B10ED-5CA2-4B1B-A153-1044AA54C4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9784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334-4481-4524-8126-5403C2CF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% - modulo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AC9D-BE9D-4DDF-A331-A58E8ED1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Returns the remainder of simple division</a:t>
            </a:r>
          </a:p>
          <a:p>
            <a:r>
              <a:rPr lang="en-US"/>
              <a:t>7 % 2 == 2</a:t>
            </a:r>
          </a:p>
          <a:p>
            <a:r>
              <a:rPr lang="en-US"/>
              <a:t>6 % 3 == 0</a:t>
            </a:r>
          </a:p>
          <a:p>
            <a:r>
              <a:rPr lang="en-US"/>
              <a:t>3 % 5 == 2</a:t>
            </a:r>
          </a:p>
        </p:txBody>
      </p:sp>
    </p:spTree>
    <p:extLst>
      <p:ext uri="{BB962C8B-B14F-4D97-AF65-F5344CB8AC3E}">
        <p14:creationId xmlns:p14="http://schemas.microsoft.com/office/powerpoint/2010/main" val="1820200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9334-4481-4524-8126-5403C2CF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with Modulo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AC9D-BE9D-4DDF-A331-A58E8ED1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3 % 0 == 0</a:t>
            </a:r>
          </a:p>
          <a:p>
            <a:r>
              <a:rPr lang="en-US"/>
              <a:t>3 % 1 == 1</a:t>
            </a:r>
          </a:p>
          <a:p>
            <a:r>
              <a:rPr lang="en-US"/>
              <a:t>3 % 2 == 2</a:t>
            </a:r>
          </a:p>
          <a:p>
            <a:r>
              <a:rPr lang="en-US"/>
              <a:t>3 % 3 == 0</a:t>
            </a:r>
          </a:p>
          <a:p>
            <a:r>
              <a:rPr lang="en-US"/>
              <a:t>3 % 4 == 1</a:t>
            </a:r>
          </a:p>
          <a:p>
            <a:r>
              <a:rPr lang="en-US"/>
              <a:t>3 % 5 == 2</a:t>
            </a:r>
          </a:p>
          <a:p>
            <a:r>
              <a:rPr lang="en-US"/>
              <a:t>3 % 6 == 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1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77B7-A393-45DD-95C7-646B8B88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These?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6D91F-2E21-4203-8037-CD68B6F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3803" cy="2196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E5A83-53E1-4169-9F65-7FB74F19F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9" y="3887590"/>
            <a:ext cx="4393803" cy="219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E331E-589B-4A9B-96A1-B64F39299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6" y="1690688"/>
            <a:ext cx="4393804" cy="2196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0620C-42EF-4F06-9943-7B9B9B127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887591"/>
            <a:ext cx="4393803" cy="21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1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display the upper awesome penguin when:</a:t>
            </a:r>
          </a:p>
          <a:p>
            <a:pPr lvl="1"/>
            <a:r>
              <a:rPr lang="en-US"/>
              <a:t>AWESOME PENGUIN </a:t>
            </a:r>
            <a:r>
              <a:rPr lang="en-US" b="1"/>
              <a:t>or</a:t>
            </a:r>
            <a:r>
              <a:rPr lang="en-US"/>
              <a:t> AWKWARD-&gt;AWESOME PENGUIN</a:t>
            </a:r>
          </a:p>
          <a:p>
            <a:pPr lvl="1"/>
            <a:endParaRPr lang="en-US"/>
          </a:p>
          <a:p>
            <a:r>
              <a:rPr lang="en-US"/>
              <a:t>Strict boolean logic</a:t>
            </a:r>
          </a:p>
          <a:p>
            <a:pPr lvl="1"/>
            <a:r>
              <a:rPr lang="en-US" b="1"/>
              <a:t>AND</a:t>
            </a:r>
            <a:r>
              <a:rPr lang="en-US"/>
              <a:t> for when both have to be true     </a:t>
            </a:r>
            <a:r>
              <a:rPr lang="en-US" i="1"/>
              <a:t>(You </a:t>
            </a:r>
            <a:r>
              <a:rPr lang="en-US" i="1" u="sng"/>
              <a:t>and</a:t>
            </a:r>
            <a:r>
              <a:rPr lang="en-US" i="1"/>
              <a:t> I will be there)</a:t>
            </a:r>
          </a:p>
          <a:p>
            <a:pPr lvl="1"/>
            <a:r>
              <a:rPr lang="en-US" b="1"/>
              <a:t>OR</a:t>
            </a:r>
            <a:r>
              <a:rPr lang="en-US"/>
              <a:t> for when either is true                        </a:t>
            </a:r>
            <a:r>
              <a:rPr lang="en-US" i="1"/>
              <a:t>(You </a:t>
            </a:r>
            <a:r>
              <a:rPr lang="en-US" i="1" u="sng"/>
              <a:t>or</a:t>
            </a:r>
            <a:r>
              <a:rPr lang="en-US" i="1"/>
              <a:t> I will be there)</a:t>
            </a:r>
          </a:p>
        </p:txBody>
      </p:sp>
    </p:spTree>
    <p:extLst>
      <p:ext uri="{BB962C8B-B14F-4D97-AF65-F5344CB8AC3E}">
        <p14:creationId xmlns:p14="http://schemas.microsoft.com/office/powerpoint/2010/main" val="103066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/>
              <a:t>AND → </a:t>
            </a:r>
            <a:r>
              <a:rPr lang="en-US" sz="9600" b="1"/>
              <a:t>&amp;&amp;</a:t>
            </a:r>
          </a:p>
          <a:p>
            <a:pPr marL="0" indent="0">
              <a:buNone/>
            </a:pPr>
            <a:r>
              <a:rPr lang="en-US" sz="6000" b="1"/>
              <a:t>  </a:t>
            </a:r>
          </a:p>
          <a:p>
            <a:pPr marL="0" indent="0">
              <a:buNone/>
            </a:pPr>
            <a:r>
              <a:rPr lang="en-US" sz="9600"/>
              <a:t>OR    →   </a:t>
            </a:r>
            <a:r>
              <a:rPr lang="en-US" sz="9600" b="1"/>
              <a:t>||</a:t>
            </a:r>
            <a:r>
              <a:rPr lang="en-US" sz="96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6E789-D350-4B0D-B950-20FB3B81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72" y="1690688"/>
            <a:ext cx="17716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C9B26-1484-4D42-95CC-5140D1A0D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72" y="4001294"/>
            <a:ext cx="1809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7CF9-2C76-4D0A-BBAD-CD3434C4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 Puzzle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AAA1-3B8C-4DC6-919E-14BDD8276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Did anyone try it?</a:t>
            </a:r>
          </a:p>
        </p:txBody>
      </p:sp>
    </p:spTree>
    <p:extLst>
      <p:ext uri="{BB962C8B-B14F-4D97-AF65-F5344CB8AC3E}">
        <p14:creationId xmlns:p14="http://schemas.microsoft.com/office/powerpoint/2010/main" val="4107796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351423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840CE1-40A2-48CD-B95D-D8B0CF19488D}"/>
              </a:ext>
            </a:extLst>
          </p:cNvPr>
          <p:cNvCxnSpPr/>
          <p:nvPr/>
        </p:nvCxnSpPr>
        <p:spPr>
          <a:xfrm flipV="1">
            <a:off x="3831770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FB3A3-4066-404B-B838-1A49A86E0425}"/>
              </a:ext>
            </a:extLst>
          </p:cNvPr>
          <p:cNvCxnSpPr/>
          <p:nvPr/>
        </p:nvCxnSpPr>
        <p:spPr>
          <a:xfrm flipV="1">
            <a:off x="7859486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D73CD8-F747-459C-AE48-747ED17591E2}"/>
              </a:ext>
            </a:extLst>
          </p:cNvPr>
          <p:cNvSpPr txBox="1"/>
          <p:nvPr/>
        </p:nvSpPr>
        <p:spPr>
          <a:xfrm>
            <a:off x="1" y="4034971"/>
            <a:ext cx="114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IF </a:t>
            </a:r>
            <a:r>
              <a:rPr lang="en-US" sz="4400">
                <a:solidFill>
                  <a:srgbClr val="FFC000"/>
                </a:solidFill>
              </a:rPr>
              <a:t>THIS IS TRUE</a:t>
            </a:r>
            <a:r>
              <a:rPr lang="en-US" sz="4400"/>
              <a:t> </a:t>
            </a:r>
            <a:r>
              <a:rPr lang="en-US" sz="4400" b="1" u="sng"/>
              <a:t>OR</a:t>
            </a:r>
            <a:r>
              <a:rPr lang="en-US" sz="4400"/>
              <a:t> </a:t>
            </a:r>
            <a:r>
              <a:rPr lang="en-US" sz="4400">
                <a:solidFill>
                  <a:srgbClr val="92D050"/>
                </a:solidFill>
              </a:rPr>
              <a:t>THIS IS TRUE</a:t>
            </a:r>
            <a:r>
              <a:rPr lang="en-US" sz="4400"/>
              <a:t>,</a:t>
            </a:r>
          </a:p>
          <a:p>
            <a:pPr algn="ctr"/>
            <a:r>
              <a:rPr lang="en-US" sz="3600"/>
              <a:t>execute the contained code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68719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DC41-14AD-4B15-817A-078003BB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F012-73C2-469B-9E3B-60AE25D8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topText = </a:t>
            </a:r>
            <a:r>
              <a:rPr lang="en-US" b="1"/>
              <a:t>prompt</a:t>
            </a:r>
            <a:r>
              <a:rPr lang="en-US"/>
              <a:t>(“TOP TEXT?”);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topText.toUpperCase();</a:t>
            </a:r>
          </a:p>
        </p:txBody>
      </p:sp>
    </p:spTree>
    <p:extLst>
      <p:ext uri="{BB962C8B-B14F-4D97-AF65-F5344CB8AC3E}">
        <p14:creationId xmlns:p14="http://schemas.microsoft.com/office/powerpoint/2010/main" val="4279566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1D0C-1B07-4F09-A20F-1CBD8076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Spritesheets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3DC0-747B-4EA2-85FD-9FBFCC70A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AF123-5000-4B56-96A6-5BD73ACB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50" y="3967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6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371ED-9183-439B-99CD-CFB77600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https://www.piskelapp.com</a:t>
            </a:r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5DF77-5688-4E1F-B6AE-73F158C38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free, online spritesheet drawing </a:t>
            </a:r>
          </a:p>
        </p:txBody>
      </p:sp>
    </p:spTree>
    <p:extLst>
      <p:ext uri="{BB962C8B-B14F-4D97-AF65-F5344CB8AC3E}">
        <p14:creationId xmlns:p14="http://schemas.microsoft.com/office/powerpoint/2010/main" val="1928990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4AD00-0A0D-4076-B236-D506D0C8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90"/>
            <a:ext cx="12192000" cy="6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49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9D250C-D89B-427B-AD4C-7CF52392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694"/>
            <a:ext cx="12191999" cy="3526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7CF6A8-1788-45BA-9B22-D8D36C89F2D2}"/>
              </a:ext>
            </a:extLst>
          </p:cNvPr>
          <p:cNvSpPr/>
          <p:nvPr/>
        </p:nvSpPr>
        <p:spPr>
          <a:xfrm>
            <a:off x="0" y="58405"/>
            <a:ext cx="12191999" cy="386045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F34C0-4E23-4FF6-8BC2-72D66803AC61}"/>
              </a:ext>
            </a:extLst>
          </p:cNvPr>
          <p:cNvSpPr/>
          <p:nvPr/>
        </p:nvSpPr>
        <p:spPr>
          <a:xfrm>
            <a:off x="1" y="4731657"/>
            <a:ext cx="12191999" cy="21263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DDCE3-4616-4CF8-A1CD-801DB0563400}"/>
              </a:ext>
            </a:extLst>
          </p:cNvPr>
          <p:cNvSpPr/>
          <p:nvPr/>
        </p:nvSpPr>
        <p:spPr>
          <a:xfrm>
            <a:off x="1" y="3918856"/>
            <a:ext cx="2017485" cy="8128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6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6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1121229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4517571" y="0"/>
            <a:ext cx="7688944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1121229" y="3848100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1121229" y="58406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 flipH="1">
            <a:off x="1435100" y="1655818"/>
            <a:ext cx="2304142" cy="1405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520F13-B781-460E-B075-D3BA910C9B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8" b="90538"/>
          <a:stretch/>
        </p:blipFill>
        <p:spPr>
          <a:xfrm>
            <a:off x="-14516" y="5668510"/>
            <a:ext cx="12221031" cy="11894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77460-9E14-4405-8FC6-093ACE6E0195}"/>
              </a:ext>
            </a:extLst>
          </p:cNvPr>
          <p:cNvCxnSpPr/>
          <p:nvPr/>
        </p:nvCxnSpPr>
        <p:spPr>
          <a:xfrm flipH="1">
            <a:off x="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F973D-8A77-465D-BB37-B9C323A5F238}"/>
              </a:ext>
            </a:extLst>
          </p:cNvPr>
          <p:cNvCxnSpPr/>
          <p:nvPr/>
        </p:nvCxnSpPr>
        <p:spPr>
          <a:xfrm flipH="1">
            <a:off x="181356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4F9111-DAC8-499F-81B3-9084C56DA32D}"/>
              </a:ext>
            </a:extLst>
          </p:cNvPr>
          <p:cNvCxnSpPr/>
          <p:nvPr/>
        </p:nvCxnSpPr>
        <p:spPr>
          <a:xfrm flipH="1">
            <a:off x="362712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F778A-78B0-492E-A651-BC679D2176AE}"/>
              </a:ext>
            </a:extLst>
          </p:cNvPr>
          <p:cNvCxnSpPr/>
          <p:nvPr/>
        </p:nvCxnSpPr>
        <p:spPr>
          <a:xfrm flipH="1">
            <a:off x="5410199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64426-0493-4D94-8887-956BBD8491AB}"/>
              </a:ext>
            </a:extLst>
          </p:cNvPr>
          <p:cNvCxnSpPr/>
          <p:nvPr/>
        </p:nvCxnSpPr>
        <p:spPr>
          <a:xfrm flipH="1">
            <a:off x="7253513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902316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CA3C16-C866-43C8-B5F0-AC2105B29F72}"/>
              </a:ext>
            </a:extLst>
          </p:cNvPr>
          <p:cNvCxnSpPr/>
          <p:nvPr/>
        </p:nvCxnSpPr>
        <p:spPr>
          <a:xfrm flipH="1">
            <a:off x="1085958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535759" y="4297180"/>
            <a:ext cx="1160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0                   72               144              216               288              360               432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3819668" y="1253490"/>
            <a:ext cx="62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72 times the card you want</a:t>
            </a:r>
          </a:p>
        </p:txBody>
      </p:sp>
    </p:spTree>
    <p:extLst>
      <p:ext uri="{BB962C8B-B14F-4D97-AF65-F5344CB8AC3E}">
        <p14:creationId xmlns:p14="http://schemas.microsoft.com/office/powerpoint/2010/main" val="1093519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5041902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8452759" y="0"/>
            <a:ext cx="3753755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5056417" y="3787943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5056417" y="76157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>
            <a:off x="3739242" y="1655818"/>
            <a:ext cx="1246659" cy="133736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10770887" y="54382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9356770" y="491641"/>
            <a:ext cx="137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>
                <a:solidFill>
                  <a:srgbClr val="FFFF00"/>
                </a:solidFill>
              </a:rPr>
              <a:t>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100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200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872419" y="861054"/>
            <a:ext cx="6399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100 times the suit you want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CA24B2-1DBA-4485-BCB8-27CB70B116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66" b="28153"/>
          <a:stretch/>
        </p:blipFill>
        <p:spPr>
          <a:xfrm>
            <a:off x="11524661" y="0"/>
            <a:ext cx="667338" cy="6858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DF0619-F867-4DB0-95BC-3882B1DE4014}"/>
              </a:ext>
            </a:extLst>
          </p:cNvPr>
          <p:cNvCxnSpPr/>
          <p:nvPr/>
        </p:nvCxnSpPr>
        <p:spPr>
          <a:xfrm flipH="1">
            <a:off x="10768345" y="192684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45548-694F-42FD-870B-BCFE2F3C005B}"/>
              </a:ext>
            </a:extLst>
          </p:cNvPr>
          <p:cNvCxnSpPr/>
          <p:nvPr/>
        </p:nvCxnSpPr>
        <p:spPr>
          <a:xfrm flipH="1">
            <a:off x="10768345" y="384828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F23BF-379B-4CD2-885C-BE3DBC6CC18C}"/>
              </a:ext>
            </a:extLst>
          </p:cNvPr>
          <p:cNvCxnSpPr/>
          <p:nvPr/>
        </p:nvCxnSpPr>
        <p:spPr>
          <a:xfrm flipH="1">
            <a:off x="10768345" y="576971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4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2782-1C35-45A1-92CE-A87D0A13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Mirror Drawings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AF80B-2B12-4384-B848-24F31726C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Great job!</a:t>
            </a:r>
          </a:p>
        </p:txBody>
      </p:sp>
    </p:spTree>
    <p:extLst>
      <p:ext uri="{BB962C8B-B14F-4D97-AF65-F5344CB8AC3E}">
        <p14:creationId xmlns:p14="http://schemas.microsoft.com/office/powerpoint/2010/main" val="3236661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6DEB5-B186-452B-8A03-9602FD2A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447193"/>
            <a:ext cx="11800114" cy="19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90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A85C4E-313A-4066-8D65-CF675DF18667}"/>
              </a:ext>
            </a:extLst>
          </p:cNvPr>
          <p:cNvCxnSpPr>
            <a:cxnSpLocks/>
          </p:cNvCxnSpPr>
          <p:nvPr/>
        </p:nvCxnSpPr>
        <p:spPr>
          <a:xfrm>
            <a:off x="2656114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57C37-371F-415F-BD47-E8F1D9ED4C4F}"/>
              </a:ext>
            </a:extLst>
          </p:cNvPr>
          <p:cNvCxnSpPr>
            <a:cxnSpLocks/>
          </p:cNvCxnSpPr>
          <p:nvPr/>
        </p:nvCxnSpPr>
        <p:spPr>
          <a:xfrm>
            <a:off x="43905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97AE53-6632-4645-9710-67FD47DD03AB}"/>
              </a:ext>
            </a:extLst>
          </p:cNvPr>
          <p:cNvCxnSpPr>
            <a:cxnSpLocks/>
          </p:cNvCxnSpPr>
          <p:nvPr/>
        </p:nvCxnSpPr>
        <p:spPr>
          <a:xfrm>
            <a:off x="6103257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8E56E1-F8B0-41AA-989F-18FB8FFB6031}"/>
              </a:ext>
            </a:extLst>
          </p:cNvPr>
          <p:cNvCxnSpPr>
            <a:cxnSpLocks/>
          </p:cNvCxnSpPr>
          <p:nvPr/>
        </p:nvCxnSpPr>
        <p:spPr>
          <a:xfrm>
            <a:off x="78449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B6136-9D61-4BCD-9C99-5917A9C418CE}"/>
              </a:ext>
            </a:extLst>
          </p:cNvPr>
          <p:cNvCxnSpPr>
            <a:cxnSpLocks/>
          </p:cNvCxnSpPr>
          <p:nvPr/>
        </p:nvCxnSpPr>
        <p:spPr>
          <a:xfrm>
            <a:off x="9543143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D813B1-E118-4C0A-9F94-E9CC2A84C192}"/>
              </a:ext>
            </a:extLst>
          </p:cNvPr>
          <p:cNvSpPr/>
          <p:nvPr/>
        </p:nvSpPr>
        <p:spPr>
          <a:xfrm>
            <a:off x="1277257" y="464457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right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4C9012-4A7A-4E72-BFEC-A9981311931A}"/>
              </a:ext>
            </a:extLst>
          </p:cNvPr>
          <p:cNvSpPr/>
          <p:nvPr/>
        </p:nvSpPr>
        <p:spPr>
          <a:xfrm>
            <a:off x="1277257" y="2184400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left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3BBCFD-EEA4-40DA-BFDB-B9E6D6B1BDB0}"/>
              </a:ext>
            </a:extLst>
          </p:cNvPr>
          <p:cNvSpPr/>
          <p:nvPr/>
        </p:nvSpPr>
        <p:spPr>
          <a:xfrm>
            <a:off x="1277257" y="3904343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right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F3379D-24CD-46D5-87C8-C8C46ACACA25}"/>
              </a:ext>
            </a:extLst>
          </p:cNvPr>
          <p:cNvSpPr/>
          <p:nvPr/>
        </p:nvSpPr>
        <p:spPr>
          <a:xfrm>
            <a:off x="1277257" y="5533572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left</a:t>
            </a:r>
          </a:p>
        </p:txBody>
      </p:sp>
    </p:spTree>
    <p:extLst>
      <p:ext uri="{BB962C8B-B14F-4D97-AF65-F5344CB8AC3E}">
        <p14:creationId xmlns:p14="http://schemas.microsoft.com/office/powerpoint/2010/main" val="3500639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B96A-FD59-4D7E-A561-DE96B70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03BD-04F9-42EC-9AD0-45581315A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to fire up Processing</a:t>
            </a:r>
          </a:p>
        </p:txBody>
      </p:sp>
    </p:spTree>
    <p:extLst>
      <p:ext uri="{BB962C8B-B14F-4D97-AF65-F5344CB8AC3E}">
        <p14:creationId xmlns:p14="http://schemas.microsoft.com/office/powerpoint/2010/main" val="312498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8F71-3344-43BC-8F2F-9CC117D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and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1278-A2B0-492D-8097-65314E16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4000" b="1"/>
              <a:t>push(); </a:t>
            </a:r>
            <a:r>
              <a:rPr lang="en-US" sz="4000"/>
              <a:t>- save current transform state</a:t>
            </a:r>
          </a:p>
          <a:p>
            <a:pPr lvl="1"/>
            <a:r>
              <a:rPr lang="en-US" sz="3600" b="1"/>
              <a:t>translate(x, y); </a:t>
            </a:r>
            <a:r>
              <a:rPr lang="en-US" sz="3600"/>
              <a:t>- Move origin by x and y </a:t>
            </a:r>
            <a:r>
              <a:rPr lang="en-US" sz="3600" i="1"/>
              <a:t>(relative)</a:t>
            </a:r>
          </a:p>
          <a:p>
            <a:pPr lvl="1"/>
            <a:r>
              <a:rPr lang="en-US" sz="3600" b="1"/>
              <a:t>rotate(radians); </a:t>
            </a:r>
            <a:r>
              <a:rPr lang="en-US" sz="3600"/>
              <a:t>- Rotate origin by radians </a:t>
            </a:r>
            <a:r>
              <a:rPr lang="en-US" sz="3600" i="1"/>
              <a:t>(relative)</a:t>
            </a:r>
          </a:p>
          <a:p>
            <a:pPr lvl="1"/>
            <a:r>
              <a:rPr lang="en-US" sz="3600" b="1"/>
              <a:t>scale(x, y); </a:t>
            </a:r>
            <a:r>
              <a:rPr lang="en-US" sz="3600"/>
              <a:t>- Change drawing scale </a:t>
            </a:r>
            <a:r>
              <a:rPr lang="en-US" sz="3600" i="1"/>
              <a:t>(relative)</a:t>
            </a:r>
          </a:p>
          <a:p>
            <a:r>
              <a:rPr lang="en-US" sz="4000" b="1"/>
              <a:t>pop(); </a:t>
            </a:r>
            <a:r>
              <a:rPr lang="en-US" sz="4000"/>
              <a:t>- return to previously saved state</a:t>
            </a:r>
          </a:p>
        </p:txBody>
      </p:sp>
    </p:spTree>
    <p:extLst>
      <p:ext uri="{BB962C8B-B14F-4D97-AF65-F5344CB8AC3E}">
        <p14:creationId xmlns:p14="http://schemas.microsoft.com/office/powerpoint/2010/main" val="419654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2772227" y="1690687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A267C2-3A65-4AF7-9573-C8BE1CB6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screen // </a:t>
            </a:r>
            <a:r>
              <a:rPr lang="en-US" dirty="0">
                <a:solidFill>
                  <a:srgbClr val="00B0F0"/>
                </a:solidFill>
              </a:rPr>
              <a:t>grid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5289F8-C830-4444-9AAF-52CC5410B0A2}"/>
              </a:ext>
            </a:extLst>
          </p:cNvPr>
          <p:cNvCxnSpPr>
            <a:cxnSpLocks/>
          </p:cNvCxnSpPr>
          <p:nvPr/>
        </p:nvCxnSpPr>
        <p:spPr>
          <a:xfrm>
            <a:off x="1719618" y="1351128"/>
            <a:ext cx="1052609" cy="5186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B2C3FD1-58F0-45FD-A12C-A78582678487}"/>
              </a:ext>
            </a:extLst>
          </p:cNvPr>
          <p:cNvSpPr/>
          <p:nvPr/>
        </p:nvSpPr>
        <p:spPr>
          <a:xfrm>
            <a:off x="2888774" y="1027906"/>
            <a:ext cx="3207224" cy="3207224"/>
          </a:xfrm>
          <a:prstGeom prst="arc">
            <a:avLst>
              <a:gd name="adj1" fmla="val 16200000"/>
              <a:gd name="adj2" fmla="val 20604759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5109027" y="2140630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translate(x, 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542FB-1170-4BF2-91CA-CF00557FB5C7}"/>
              </a:ext>
            </a:extLst>
          </p:cNvPr>
          <p:cNvCxnSpPr/>
          <p:nvPr/>
        </p:nvCxnSpPr>
        <p:spPr>
          <a:xfrm>
            <a:off x="2772228" y="1690688"/>
            <a:ext cx="2336799" cy="44994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8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 rot="1257576">
            <a:off x="1756225" y="2733176"/>
            <a:ext cx="6647543" cy="442685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45187-B244-40EB-B69A-5C47984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rotate(</a:t>
            </a:r>
            <a:r>
              <a:rPr lang="en-US" i="1" dirty="0"/>
              <a:t>radians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4E45C1C8-6BF6-460A-A9F0-BBD2183A3475}"/>
              </a:ext>
            </a:extLst>
          </p:cNvPr>
          <p:cNvSpPr/>
          <p:nvPr/>
        </p:nvSpPr>
        <p:spPr>
          <a:xfrm rot="5400000">
            <a:off x="2547251" y="-347662"/>
            <a:ext cx="3672115" cy="4071484"/>
          </a:xfrm>
          <a:prstGeom prst="arc">
            <a:avLst>
              <a:gd name="adj1" fmla="val 16200000"/>
              <a:gd name="adj2" fmla="val 18576328"/>
            </a:avLst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5088EA-121C-4286-BE60-5F5448664950}"/>
              </a:ext>
            </a:extLst>
          </p:cNvPr>
          <p:cNvSpPr/>
          <p:nvPr/>
        </p:nvSpPr>
        <p:spPr>
          <a:xfrm>
            <a:off x="2605313" y="1523773"/>
            <a:ext cx="333829" cy="3338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29E1DF-4D51-48C6-A85B-51EF17F94A0D}"/>
              </a:ext>
            </a:extLst>
          </p:cNvPr>
          <p:cNvSpPr/>
          <p:nvPr/>
        </p:nvSpPr>
        <p:spPr>
          <a:xfrm>
            <a:off x="2772227" y="1690687"/>
            <a:ext cx="3323773" cy="516731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1A720-653A-41BC-8B74-2F40BAF1DFA4}"/>
              </a:ext>
            </a:extLst>
          </p:cNvPr>
          <p:cNvSpPr/>
          <p:nvPr/>
        </p:nvSpPr>
        <p:spPr>
          <a:xfrm>
            <a:off x="2772228" y="1690688"/>
            <a:ext cx="6647543" cy="44268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FA267C2-3A65-4AF7-9573-C8BE1CB6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scale(x, y)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8C6E46-8B4A-4E02-80F4-3216A6FD9AE4}"/>
              </a:ext>
            </a:extLst>
          </p:cNvPr>
          <p:cNvCxnSpPr/>
          <p:nvPr/>
        </p:nvCxnSpPr>
        <p:spPr>
          <a:xfrm flipH="1">
            <a:off x="6429829" y="3875314"/>
            <a:ext cx="256902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8B98CA-A3C8-40C6-BEA3-07953EA7AB16}"/>
              </a:ext>
            </a:extLst>
          </p:cNvPr>
          <p:cNvCxnSpPr>
            <a:cxnSpLocks/>
          </p:cNvCxnSpPr>
          <p:nvPr/>
        </p:nvCxnSpPr>
        <p:spPr>
          <a:xfrm>
            <a:off x="4463143" y="4064000"/>
            <a:ext cx="0" cy="243840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2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</TotalTime>
  <Words>680</Words>
  <Application>Microsoft Office PowerPoint</Application>
  <PresentationFormat>Widescreen</PresentationFormat>
  <Paragraphs>147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Roboto Slab</vt:lpstr>
      <vt:lpstr>Source Sans Pro</vt:lpstr>
      <vt:lpstr>Source Sans Pro Black</vt:lpstr>
      <vt:lpstr>Office Theme</vt:lpstr>
      <vt:lpstr>IMM120 – Feb 19</vt:lpstr>
      <vt:lpstr>Today in IMM120</vt:lpstr>
      <vt:lpstr>Debug Puzzle</vt:lpstr>
      <vt:lpstr>Mirror Drawings</vt:lpstr>
      <vt:lpstr>Translation and Rotation</vt:lpstr>
      <vt:lpstr>screen // grid</vt:lpstr>
      <vt:lpstr>translate(x, y)</vt:lpstr>
      <vt:lpstr>rotate(radians)</vt:lpstr>
      <vt:lpstr>scale(x, y)</vt:lpstr>
      <vt:lpstr>push() and pop()</vt:lpstr>
      <vt:lpstr>push() then translate(x, y)</vt:lpstr>
      <vt:lpstr>then rotate(radians)</vt:lpstr>
      <vt:lpstr>rect(100, 100, 100, 30);</vt:lpstr>
      <vt:lpstr>translate(x, y)</vt:lpstr>
      <vt:lpstr>pop();</vt:lpstr>
      <vt:lpstr>Translation and Rotation</vt:lpstr>
      <vt:lpstr>Images</vt:lpstr>
      <vt:lpstr>Images</vt:lpstr>
      <vt:lpstr>Images</vt:lpstr>
      <vt:lpstr>Images</vt:lpstr>
      <vt:lpstr>Images</vt:lpstr>
      <vt:lpstr>Making Memes</vt:lpstr>
      <vt:lpstr>https://postimg.org/gallery/2wrxm8h9w/ </vt:lpstr>
      <vt:lpstr>Making Memes</vt:lpstr>
      <vt:lpstr>% - modulo</vt:lpstr>
      <vt:lpstr>Counting with Modulo</vt:lpstr>
      <vt:lpstr>What About These?</vt:lpstr>
      <vt:lpstr>Combining Boolean Ideas</vt:lpstr>
      <vt:lpstr>Combining Boolean Ideas</vt:lpstr>
      <vt:lpstr>Combining Boolean Ideas</vt:lpstr>
      <vt:lpstr>Combining Boolean Ideas</vt:lpstr>
      <vt:lpstr>Adding Text</vt:lpstr>
      <vt:lpstr>Spritesheets</vt:lpstr>
      <vt:lpstr>https://www.piskelapp.com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Feb 19</dc:title>
  <dc:creator>Christopher Hallberg</dc:creator>
  <cp:lastModifiedBy>Christopher Hallberg</cp:lastModifiedBy>
  <cp:revision>61</cp:revision>
  <dcterms:created xsi:type="dcterms:W3CDTF">2018-02-18T16:05:33Z</dcterms:created>
  <dcterms:modified xsi:type="dcterms:W3CDTF">2018-10-01T16:48:42Z</dcterms:modified>
</cp:coreProperties>
</file>