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xjP6M9wkZA5dQtt0LeICjgbfB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918E35E-DD50-4A13-9473-4EB9B639764C}">
  <a:tblStyle styleId="{4918E35E-DD50-4A13-9473-4EB9B639764C}" styleName="Table_0">
    <a:wholeTbl>
      <a:tcTxStyle b="off" i="off">
        <a:font>
          <a:latin typeface="Arial"/>
          <a:ea typeface="Arial"/>
          <a:cs typeface="Arial"/>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2e87948e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82e87948e4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sv-SE" sz="1200" u="none" cap="none" strike="noStrike">
                <a:solidFill>
                  <a:schemeClr val="dk1"/>
                </a:solidFill>
                <a:latin typeface="Calibri"/>
                <a:ea typeface="Calibri"/>
                <a:cs typeface="Calibri"/>
                <a:sym typeface="Calibri"/>
              </a:rPr>
              <a:t>I liked a lot the idea of Think-Thank. We do not "only" connect but perhaps we could underline the creation and accumulation of knowledge. (Depending on the business model we want to go for: we could think about naming it experts and "crowed-founded" knowledge and expertise that we gather very fast because the environment is changing very fast). The other question is if we want to name it an open-source.</a:t>
            </a:r>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sv-SE" sz="1200" u="none" cap="none" strike="noStrike">
                <a:solidFill>
                  <a:schemeClr val="dk1"/>
                </a:solidFill>
                <a:latin typeface="Calibri"/>
                <a:ea typeface="Calibri"/>
                <a:cs typeface="Calibri"/>
                <a:sym typeface="Calibri"/>
              </a:rPr>
              <a:t>To transform the  challenge into a chance to rethink business with Business Model Innovation</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2" name="Google Shape;1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bild"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 och innehåll"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vå delar" type="twoObj">
  <p:cSld name="TWO_OBJECTS">
    <p:spTree>
      <p:nvGrpSpPr>
        <p:cNvPr id="27" name="Shape 27"/>
        <p:cNvGrpSpPr/>
        <p:nvPr/>
      </p:nvGrpSpPr>
      <p:grpSpPr>
        <a:xfrm>
          <a:off x="0" y="0"/>
          <a:ext cx="0" cy="0"/>
          <a:chOff x="0" y="0"/>
          <a:chExt cx="0" cy="0"/>
        </a:xfrm>
      </p:grpSpPr>
      <p:sp>
        <p:nvSpPr>
          <p:cNvPr id="28" name="Google Shape;2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vsnittsrubrik"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ast rubrik" type="titleOnly">
  <p:cSld name="TITLE_ONLY">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med bildtext" type="objTx">
  <p:cSld name="OBJECT_WITH_CAPTION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 med bildtext" type="picTx">
  <p:cSld name="PICTURE_WITH_CAPTION_TEXT">
    <p:spTree>
      <p:nvGrpSpPr>
        <p:cNvPr id="52" name="Shape 52"/>
        <p:cNvGrpSpPr/>
        <p:nvPr/>
      </p:nvGrpSpPr>
      <p:grpSpPr>
        <a:xfrm>
          <a:off x="0" y="0"/>
          <a:ext cx="0" cy="0"/>
          <a:chOff x="0" y="0"/>
          <a:chExt cx="0" cy="0"/>
        </a:xfrm>
      </p:grpSpPr>
      <p:sp>
        <p:nvSpPr>
          <p:cNvPr id="53" name="Google Shape;53;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 och lodrät text" type="vertTx">
  <p:cSld name="VERTICAL_TEXT">
    <p:spTree>
      <p:nvGrpSpPr>
        <p:cNvPr id="59" name="Shape 59"/>
        <p:cNvGrpSpPr/>
        <p:nvPr/>
      </p:nvGrpSpPr>
      <p:grpSpPr>
        <a:xfrm>
          <a:off x="0" y="0"/>
          <a:ext cx="0" cy="0"/>
          <a:chOff x="0" y="0"/>
          <a:chExt cx="0" cy="0"/>
        </a:xfrm>
      </p:grpSpPr>
      <p:sp>
        <p:nvSpPr>
          <p:cNvPr id="60" name="Google Shape;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drät rubrik och text" type="vertTitleAndTx">
  <p:cSld name="VERTICAL_TITLE_AND_VERTICAL_TEXT">
    <p:spTree>
      <p:nvGrpSpPr>
        <p:cNvPr id="65" name="Shape 65"/>
        <p:cNvGrpSpPr/>
        <p:nvPr/>
      </p:nvGrpSpPr>
      <p:grpSpPr>
        <a:xfrm>
          <a:off x="0" y="0"/>
          <a:ext cx="0" cy="0"/>
          <a:chOff x="0" y="0"/>
          <a:chExt cx="0" cy="0"/>
        </a:xfrm>
      </p:grpSpPr>
      <p:sp>
        <p:nvSpPr>
          <p:cNvPr id="66" name="Google Shape;66;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gif"/><Relationship Id="rId5" Type="http://schemas.openxmlformats.org/officeDocument/2006/relationships/image" Target="../media/image1.jpg"/><Relationship Id="rId6" Type="http://schemas.openxmlformats.org/officeDocument/2006/relationships/image" Target="../media/image2.jp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tracesdream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g82e87948e4_1_0"/>
          <p:cNvPicPr preferRelativeResize="0"/>
          <p:nvPr/>
        </p:nvPicPr>
        <p:blipFill rotWithShape="1">
          <a:blip r:embed="rId3">
            <a:alphaModFix amt="50000"/>
          </a:blip>
          <a:srcRect b="0" l="0" r="0" t="0"/>
          <a:stretch/>
        </p:blipFill>
        <p:spPr>
          <a:xfrm>
            <a:off x="-1958" y="-2320"/>
            <a:ext cx="12192000" cy="6858000"/>
          </a:xfrm>
          <a:prstGeom prst="rect">
            <a:avLst/>
          </a:prstGeom>
          <a:noFill/>
          <a:ln>
            <a:noFill/>
          </a:ln>
        </p:spPr>
      </p:pic>
      <p:sp>
        <p:nvSpPr>
          <p:cNvPr id="76" name="Google Shape;76;g82e87948e4_1_0"/>
          <p:cNvSpPr/>
          <p:nvPr/>
        </p:nvSpPr>
        <p:spPr>
          <a:xfrm>
            <a:off x="-7667" y="6040800"/>
            <a:ext cx="12192000" cy="8571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 name="Google Shape;77;g82e87948e4_1_0"/>
          <p:cNvPicPr preferRelativeResize="0"/>
          <p:nvPr/>
        </p:nvPicPr>
        <p:blipFill rotWithShape="1">
          <a:blip r:embed="rId4">
            <a:alphaModFix/>
          </a:blip>
          <a:srcRect b="0" l="0" r="0" t="0"/>
          <a:stretch/>
        </p:blipFill>
        <p:spPr>
          <a:xfrm>
            <a:off x="1454733" y="6155393"/>
            <a:ext cx="1074160" cy="671371"/>
          </a:xfrm>
          <a:prstGeom prst="rect">
            <a:avLst/>
          </a:prstGeom>
          <a:noFill/>
          <a:ln cap="flat" cmpd="sng" w="9525">
            <a:solidFill>
              <a:srgbClr val="FFFFFF"/>
            </a:solidFill>
            <a:prstDash val="solid"/>
            <a:round/>
            <a:headEnd len="sm" w="sm" type="none"/>
            <a:tailEnd len="sm" w="sm" type="none"/>
          </a:ln>
        </p:spPr>
      </p:pic>
      <p:pic>
        <p:nvPicPr>
          <p:cNvPr descr="Hack for Sweden" id="78" name="Google Shape;78;g82e87948e4_1_0"/>
          <p:cNvPicPr preferRelativeResize="0"/>
          <p:nvPr/>
        </p:nvPicPr>
        <p:blipFill rotWithShape="1">
          <a:blip r:embed="rId5">
            <a:alphaModFix/>
          </a:blip>
          <a:srcRect b="0" l="0" r="0" t="0"/>
          <a:stretch/>
        </p:blipFill>
        <p:spPr>
          <a:xfrm>
            <a:off x="2658933" y="6155393"/>
            <a:ext cx="699848" cy="632100"/>
          </a:xfrm>
          <a:prstGeom prst="rect">
            <a:avLst/>
          </a:prstGeom>
          <a:noFill/>
          <a:ln>
            <a:noFill/>
          </a:ln>
        </p:spPr>
      </p:pic>
      <p:sp>
        <p:nvSpPr>
          <p:cNvPr id="79" name="Google Shape;79;g82e87948e4_1_0"/>
          <p:cNvSpPr txBox="1"/>
          <p:nvPr/>
        </p:nvSpPr>
        <p:spPr>
          <a:xfrm>
            <a:off x="181467" y="6075765"/>
            <a:ext cx="1460100" cy="716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0" i="0" lang="sv-SE" sz="1300" u="none" cap="none" strike="noStrike">
                <a:solidFill>
                  <a:srgbClr val="000000"/>
                </a:solidFill>
                <a:latin typeface="Rockwell"/>
                <a:ea typeface="Rockwell"/>
                <a:cs typeface="Rockwell"/>
                <a:sym typeface="Rockwell"/>
              </a:rPr>
              <a:t>Powered by</a:t>
            </a:r>
            <a:endParaRPr b="0" i="0" sz="1300" u="none" cap="none" strike="noStrike">
              <a:solidFill>
                <a:srgbClr val="000000"/>
              </a:solidFill>
              <a:latin typeface="Rockwell"/>
              <a:ea typeface="Rockwell"/>
              <a:cs typeface="Rockwell"/>
              <a:sym typeface="Rockwell"/>
            </a:endParaRPr>
          </a:p>
        </p:txBody>
      </p:sp>
      <p:pic>
        <p:nvPicPr>
          <p:cNvPr descr="Valencia, Spain - March 20, 2017: Collection of popular social media logos printed on paper: Facebook, Instagram, Twitter, Pinterest, Youtube, Linkedin." id="80" name="Google Shape;80;g82e87948e4_1_0"/>
          <p:cNvPicPr preferRelativeResize="0"/>
          <p:nvPr/>
        </p:nvPicPr>
        <p:blipFill rotWithShape="1">
          <a:blip r:embed="rId6">
            <a:alphaModFix/>
          </a:blip>
          <a:srcRect b="6741" l="0" r="0" t="45305"/>
          <a:stretch/>
        </p:blipFill>
        <p:spPr>
          <a:xfrm>
            <a:off x="10431833" y="6155791"/>
            <a:ext cx="1646800" cy="554167"/>
          </a:xfrm>
          <a:prstGeom prst="rect">
            <a:avLst/>
          </a:prstGeom>
          <a:noFill/>
          <a:ln>
            <a:noFill/>
          </a:ln>
        </p:spPr>
      </p:pic>
      <p:pic>
        <p:nvPicPr>
          <p:cNvPr descr="Valencia, Spain - March 20, 2017: Collection of popular social media logos printed on paper: Facebook, Instagram, Twitter, Pinterest, Youtube, Linkedin." id="81" name="Google Shape;81;g82e87948e4_1_0"/>
          <p:cNvPicPr preferRelativeResize="0"/>
          <p:nvPr/>
        </p:nvPicPr>
        <p:blipFill rotWithShape="1">
          <a:blip r:embed="rId6">
            <a:alphaModFix/>
          </a:blip>
          <a:srcRect b="56028" l="0" r="0" t="0"/>
          <a:stretch/>
        </p:blipFill>
        <p:spPr>
          <a:xfrm>
            <a:off x="8834633" y="6155791"/>
            <a:ext cx="1646800" cy="508166"/>
          </a:xfrm>
          <a:prstGeom prst="rect">
            <a:avLst/>
          </a:prstGeom>
          <a:noFill/>
          <a:ln>
            <a:noFill/>
          </a:ln>
        </p:spPr>
      </p:pic>
      <p:sp>
        <p:nvSpPr>
          <p:cNvPr id="82" name="Google Shape;82;g82e87948e4_1_0"/>
          <p:cNvSpPr/>
          <p:nvPr/>
        </p:nvSpPr>
        <p:spPr>
          <a:xfrm>
            <a:off x="1041553" y="4207980"/>
            <a:ext cx="3078058" cy="11511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82e87948e4_1_0"/>
          <p:cNvSpPr txBox="1"/>
          <p:nvPr/>
        </p:nvSpPr>
        <p:spPr>
          <a:xfrm>
            <a:off x="0" y="1526621"/>
            <a:ext cx="12181100" cy="1865494"/>
          </a:xfrm>
          <a:prstGeom prst="rect">
            <a:avLst/>
          </a:prstGeom>
          <a:solidFill>
            <a:schemeClr val="lt1">
              <a:alpha val="73725"/>
            </a:schemeClr>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t/>
            </a:r>
            <a:endParaRPr b="0" i="0" sz="2400" u="none" cap="none" strike="noStrike">
              <a:solidFill>
                <a:srgbClr val="000000"/>
              </a:solidFill>
              <a:latin typeface="Rockwell"/>
              <a:ea typeface="Rockwell"/>
              <a:cs typeface="Rockwell"/>
              <a:sym typeface="Rockwell"/>
            </a:endParaRPr>
          </a:p>
          <a:p>
            <a:pPr indent="0" lvl="0" marL="0" marR="0" rtl="0" algn="ctr">
              <a:lnSpc>
                <a:spcPct val="115000"/>
              </a:lnSpc>
              <a:spcBef>
                <a:spcPts val="0"/>
              </a:spcBef>
              <a:spcAft>
                <a:spcPts val="0"/>
              </a:spcAft>
              <a:buNone/>
            </a:pPr>
            <a:r>
              <a:rPr b="0" i="0" lang="sv-SE" sz="2400" u="none" cap="none" strike="noStrike">
                <a:solidFill>
                  <a:srgbClr val="000000"/>
                </a:solidFill>
                <a:latin typeface="Rockwell"/>
                <a:ea typeface="Rockwell"/>
                <a:cs typeface="Rockwell"/>
                <a:sym typeface="Rockwell"/>
              </a:rPr>
              <a:t>#BusinessDoctor turns the crisis into a business opportunity by </a:t>
            </a:r>
            <a:endParaRPr/>
          </a:p>
          <a:p>
            <a:pPr indent="0" lvl="0" marL="0" marR="0" rtl="0" algn="ctr">
              <a:lnSpc>
                <a:spcPct val="115000"/>
              </a:lnSpc>
              <a:spcBef>
                <a:spcPts val="0"/>
              </a:spcBef>
              <a:spcAft>
                <a:spcPts val="0"/>
              </a:spcAft>
              <a:buNone/>
            </a:pPr>
            <a:r>
              <a:rPr b="0" i="0" lang="sv-SE" sz="2400" u="none" cap="none" strike="noStrike">
                <a:solidFill>
                  <a:srgbClr val="000000"/>
                </a:solidFill>
                <a:latin typeface="Rockwell"/>
                <a:ea typeface="Rockwell"/>
                <a:cs typeface="Rockwell"/>
                <a:sym typeface="Rockwell"/>
              </a:rPr>
              <a:t>offering quick and adaptive business transformation solutions</a:t>
            </a:r>
            <a:endParaRPr/>
          </a:p>
          <a:p>
            <a:pPr indent="0" lvl="0" marL="0" marR="0" rtl="0" algn="ctr">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Rockwell"/>
              <a:ea typeface="Rockwell"/>
              <a:cs typeface="Rockwell"/>
              <a:sym typeface="Rockwell"/>
            </a:endParaRPr>
          </a:p>
        </p:txBody>
      </p:sp>
      <p:sp>
        <p:nvSpPr>
          <p:cNvPr id="84" name="Google Shape;84;g82e87948e4_1_0"/>
          <p:cNvSpPr/>
          <p:nvPr/>
        </p:nvSpPr>
        <p:spPr>
          <a:xfrm>
            <a:off x="4623927" y="4207980"/>
            <a:ext cx="2941528" cy="11511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82e87948e4_1_0"/>
          <p:cNvSpPr txBox="1"/>
          <p:nvPr/>
        </p:nvSpPr>
        <p:spPr>
          <a:xfrm>
            <a:off x="1223420" y="4207979"/>
            <a:ext cx="2714324" cy="1107977"/>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sv-SE" sz="1600" u="none" cap="none" strike="noStrike">
                <a:solidFill>
                  <a:srgbClr val="000000"/>
                </a:solidFill>
                <a:latin typeface="Rockwell"/>
                <a:ea typeface="Rockwell"/>
                <a:cs typeface="Rockwell"/>
                <a:sym typeface="Rockwell"/>
              </a:rPr>
              <a:t>#1 ONE WAY IN </a:t>
            </a:r>
            <a:endParaRPr/>
          </a:p>
          <a:p>
            <a:pPr indent="0" lvl="0" marL="0" marR="0" rtl="0" algn="ctr">
              <a:lnSpc>
                <a:spcPct val="100000"/>
              </a:lnSpc>
              <a:spcBef>
                <a:spcPts val="0"/>
              </a:spcBef>
              <a:spcAft>
                <a:spcPts val="0"/>
              </a:spcAft>
              <a:buClr>
                <a:srgbClr val="000000"/>
              </a:buClr>
              <a:buSzPts val="1600"/>
              <a:buFont typeface="Arial"/>
              <a:buNone/>
            </a:pPr>
            <a:r>
              <a:rPr b="0" i="0" lang="sv-SE" sz="1600" u="none" cap="none" strike="noStrike">
                <a:solidFill>
                  <a:srgbClr val="000000"/>
                </a:solidFill>
                <a:latin typeface="Rockwell"/>
                <a:ea typeface="Rockwell"/>
                <a:cs typeface="Rockwell"/>
                <a:sym typeface="Rockwell"/>
              </a:rPr>
              <a:t>FOR </a:t>
            </a:r>
            <a:endParaRPr/>
          </a:p>
          <a:p>
            <a:pPr indent="0" lvl="0" marL="0" marR="0" rtl="0" algn="ctr">
              <a:lnSpc>
                <a:spcPct val="100000"/>
              </a:lnSpc>
              <a:spcBef>
                <a:spcPts val="0"/>
              </a:spcBef>
              <a:spcAft>
                <a:spcPts val="0"/>
              </a:spcAft>
              <a:buClr>
                <a:srgbClr val="000000"/>
              </a:buClr>
              <a:buSzPts val="1600"/>
              <a:buFont typeface="Arial"/>
              <a:buNone/>
            </a:pPr>
            <a:r>
              <a:rPr b="0" i="0" lang="sv-SE" sz="1600" u="none" cap="none" strike="noStrike">
                <a:solidFill>
                  <a:srgbClr val="000000"/>
                </a:solidFill>
                <a:latin typeface="Rockwell"/>
                <a:ea typeface="Rockwell"/>
                <a:cs typeface="Rockwell"/>
                <a:sym typeface="Rockwell"/>
              </a:rPr>
              <a:t>INFORMATION RESOURCES</a:t>
            </a:r>
            <a:endParaRPr b="0" i="0" sz="1600" u="none" cap="none" strike="noStrike">
              <a:solidFill>
                <a:srgbClr val="000000"/>
              </a:solidFill>
              <a:latin typeface="Rockwell"/>
              <a:ea typeface="Rockwell"/>
              <a:cs typeface="Rockwell"/>
              <a:sym typeface="Rockwell"/>
            </a:endParaRPr>
          </a:p>
        </p:txBody>
      </p:sp>
      <p:sp>
        <p:nvSpPr>
          <p:cNvPr id="86" name="Google Shape;86;g82e87948e4_1_0"/>
          <p:cNvSpPr txBox="1"/>
          <p:nvPr/>
        </p:nvSpPr>
        <p:spPr>
          <a:xfrm>
            <a:off x="4816348" y="4492074"/>
            <a:ext cx="2517834" cy="7161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sv-SE" sz="1600" u="none" cap="none" strike="noStrike">
                <a:solidFill>
                  <a:srgbClr val="000000"/>
                </a:solidFill>
                <a:latin typeface="Rockwell"/>
                <a:ea typeface="Rockwell"/>
                <a:cs typeface="Rockwell"/>
                <a:sym typeface="Rockwell"/>
              </a:rPr>
              <a:t>#2 BUSINESS ADVICE</a:t>
            </a:r>
            <a:endParaRPr b="0" i="0" sz="1600" u="none" cap="none" strike="noStrike">
              <a:solidFill>
                <a:srgbClr val="000000"/>
              </a:solidFill>
              <a:latin typeface="Rockwell"/>
              <a:ea typeface="Rockwell"/>
              <a:cs typeface="Rockwell"/>
              <a:sym typeface="Rockwell"/>
            </a:endParaRPr>
          </a:p>
        </p:txBody>
      </p:sp>
      <p:pic>
        <p:nvPicPr>
          <p:cNvPr id="87" name="Google Shape;87;g82e87948e4_1_0"/>
          <p:cNvPicPr preferRelativeResize="0"/>
          <p:nvPr/>
        </p:nvPicPr>
        <p:blipFill rotWithShape="1">
          <a:blip r:embed="rId7">
            <a:alphaModFix/>
          </a:blip>
          <a:srcRect b="0" l="0" r="0" t="0"/>
          <a:stretch/>
        </p:blipFill>
        <p:spPr>
          <a:xfrm>
            <a:off x="112374" y="18960"/>
            <a:ext cx="1173683" cy="1295924"/>
          </a:xfrm>
          <a:prstGeom prst="rect">
            <a:avLst/>
          </a:prstGeom>
          <a:noFill/>
          <a:ln>
            <a:noFill/>
          </a:ln>
        </p:spPr>
      </p:pic>
      <p:sp>
        <p:nvSpPr>
          <p:cNvPr id="88" name="Google Shape;88;g82e87948e4_1_0"/>
          <p:cNvSpPr/>
          <p:nvPr/>
        </p:nvSpPr>
        <p:spPr>
          <a:xfrm>
            <a:off x="8212786" y="4164857"/>
            <a:ext cx="2941528" cy="11511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82e87948e4_1_0"/>
          <p:cNvSpPr txBox="1"/>
          <p:nvPr/>
        </p:nvSpPr>
        <p:spPr>
          <a:xfrm>
            <a:off x="8320643" y="4403917"/>
            <a:ext cx="2725814" cy="7161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sv-SE" sz="1600" u="none" cap="none" strike="noStrike">
                <a:solidFill>
                  <a:srgbClr val="000000"/>
                </a:solidFill>
                <a:latin typeface="Rockwell"/>
                <a:ea typeface="Rockwell"/>
                <a:cs typeface="Rockwell"/>
                <a:sym typeface="Rockwell"/>
              </a:rPr>
              <a:t>#3 OPEN CO-CREATION CHALLENGES</a:t>
            </a:r>
            <a:endParaRPr b="0" i="0" sz="1600" u="none" cap="none" strike="noStrike">
              <a:solidFill>
                <a:srgbClr val="000000"/>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4"/>
          <p:cNvSpPr txBox="1"/>
          <p:nvPr>
            <p:ph type="title"/>
          </p:nvPr>
        </p:nvSpPr>
        <p:spPr>
          <a:xfrm>
            <a:off x="434439" y="12374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sz="4600">
                <a:solidFill>
                  <a:srgbClr val="000000"/>
                </a:solidFill>
                <a:latin typeface="Rockwell"/>
                <a:ea typeface="Rockwell"/>
                <a:cs typeface="Rockwell"/>
                <a:sym typeface="Rockwell"/>
              </a:rPr>
              <a:t>Challenge</a:t>
            </a:r>
            <a:endParaRPr/>
          </a:p>
        </p:txBody>
      </p:sp>
      <p:sp>
        <p:nvSpPr>
          <p:cNvPr id="95" name="Google Shape;95;p24"/>
          <p:cNvSpPr/>
          <p:nvPr/>
        </p:nvSpPr>
        <p:spPr>
          <a:xfrm rot="-358669">
            <a:off x="4922601" y="659326"/>
            <a:ext cx="5577054" cy="50093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600" u="none" cap="none" strike="noStrike">
                <a:solidFill>
                  <a:srgbClr val="000000"/>
                </a:solidFill>
                <a:latin typeface="Rockwell"/>
                <a:ea typeface="Rockwell"/>
                <a:cs typeface="Rockwell"/>
                <a:sym typeface="Rockwell"/>
              </a:rPr>
              <a:t>Covid-19 is a humanitarian AND business disaster</a:t>
            </a:r>
            <a:endParaRPr b="1" i="0" sz="1600" u="none" cap="none" strike="noStrike">
              <a:solidFill>
                <a:schemeClr val="lt1"/>
              </a:solidFill>
              <a:latin typeface="Rockwell"/>
              <a:ea typeface="Rockwell"/>
              <a:cs typeface="Rockwell"/>
              <a:sym typeface="Rockwell"/>
            </a:endParaRPr>
          </a:p>
        </p:txBody>
      </p:sp>
      <p:sp>
        <p:nvSpPr>
          <p:cNvPr id="96" name="Google Shape;96;p24"/>
          <p:cNvSpPr/>
          <p:nvPr/>
        </p:nvSpPr>
        <p:spPr>
          <a:xfrm rot="155714">
            <a:off x="2812627" y="1677788"/>
            <a:ext cx="8434068" cy="725642"/>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600" u="none" cap="none" strike="noStrike">
                <a:solidFill>
                  <a:srgbClr val="000000"/>
                </a:solidFill>
                <a:latin typeface="Rockwell"/>
                <a:ea typeface="Rockwell"/>
                <a:cs typeface="Rockwell"/>
                <a:sym typeface="Rockwell"/>
              </a:rPr>
              <a:t>More than 30 000 people given notice in March only – and many more in the gig economy or with short term contracts</a:t>
            </a:r>
            <a:endParaRPr b="1" i="0" sz="1600" u="none" cap="none" strike="noStrike">
              <a:solidFill>
                <a:srgbClr val="000000"/>
              </a:solidFill>
              <a:latin typeface="Rockwell"/>
              <a:ea typeface="Rockwell"/>
              <a:cs typeface="Rockwell"/>
              <a:sym typeface="Rockwell"/>
            </a:endParaRPr>
          </a:p>
        </p:txBody>
      </p:sp>
      <p:sp>
        <p:nvSpPr>
          <p:cNvPr id="97" name="Google Shape;97;p24"/>
          <p:cNvSpPr/>
          <p:nvPr/>
        </p:nvSpPr>
        <p:spPr>
          <a:xfrm>
            <a:off x="1878966" y="2733716"/>
            <a:ext cx="8434068" cy="72195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600" u="none" cap="none" strike="noStrike">
                <a:solidFill>
                  <a:srgbClr val="000000"/>
                </a:solidFill>
                <a:latin typeface="Rockwell"/>
                <a:ea typeface="Rockwell"/>
                <a:cs typeface="Rockwell"/>
                <a:sym typeface="Rockwell"/>
              </a:rPr>
              <a:t>Estimates of 350 000 people at risk of losing their jobs in a near future, working in businesses threatened by  bankruptcy</a:t>
            </a:r>
            <a:endParaRPr b="1" i="0" sz="1600" u="none" cap="none" strike="noStrike">
              <a:solidFill>
                <a:srgbClr val="000000"/>
              </a:solidFill>
              <a:latin typeface="Rockwell"/>
              <a:ea typeface="Rockwell"/>
              <a:cs typeface="Rockwell"/>
              <a:sym typeface="Rockwell"/>
            </a:endParaRPr>
          </a:p>
        </p:txBody>
      </p:sp>
      <p:sp>
        <p:nvSpPr>
          <p:cNvPr id="98" name="Google Shape;98;p24"/>
          <p:cNvSpPr/>
          <p:nvPr/>
        </p:nvSpPr>
        <p:spPr>
          <a:xfrm rot="-243585">
            <a:off x="2813572" y="3890438"/>
            <a:ext cx="8434068" cy="66753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600" u="none" cap="none" strike="noStrike">
                <a:solidFill>
                  <a:srgbClr val="000000"/>
                </a:solidFill>
                <a:latin typeface="Rockwell"/>
                <a:ea typeface="Rockwell"/>
                <a:cs typeface="Rockwell"/>
                <a:sym typeface="Rockwell"/>
              </a:rPr>
              <a:t>Companies need assistance in the short and medium term – and </a:t>
            </a:r>
            <a:r>
              <a:rPr b="1" i="0" lang="sv-SE" sz="1600" u="none" cap="none" strike="noStrike">
                <a:solidFill>
                  <a:srgbClr val="FF0000"/>
                </a:solidFill>
                <a:latin typeface="Rockwell"/>
                <a:ea typeface="Rockwell"/>
                <a:cs typeface="Rockwell"/>
                <a:sym typeface="Rockwell"/>
              </a:rPr>
              <a:t>one way in</a:t>
            </a:r>
            <a:r>
              <a:rPr b="1" i="0" lang="sv-SE" sz="1600" u="none" cap="none" strike="noStrike">
                <a:solidFill>
                  <a:srgbClr val="4472C4"/>
                </a:solidFill>
                <a:latin typeface="Rockwell"/>
                <a:ea typeface="Rockwell"/>
                <a:cs typeface="Rockwell"/>
                <a:sym typeface="Rockwell"/>
              </a:rPr>
              <a:t> </a:t>
            </a:r>
            <a:r>
              <a:rPr b="1" i="0" lang="sv-SE" sz="1600" u="none" cap="none" strike="noStrike">
                <a:solidFill>
                  <a:srgbClr val="000000"/>
                </a:solidFill>
                <a:latin typeface="Rockwell"/>
                <a:ea typeface="Rockwell"/>
                <a:cs typeface="Rockwell"/>
                <a:sym typeface="Rockwell"/>
              </a:rPr>
              <a:t>to enable quick help and appropriate </a:t>
            </a:r>
            <a:r>
              <a:rPr b="1" i="0" lang="sv-SE" sz="1600" u="none" cap="none" strike="noStrike">
                <a:solidFill>
                  <a:srgbClr val="FF0000"/>
                </a:solidFill>
                <a:latin typeface="Rockwell"/>
                <a:ea typeface="Rockwell"/>
                <a:cs typeface="Rockwell"/>
                <a:sym typeface="Rockwell"/>
              </a:rPr>
              <a:t>coordinated </a:t>
            </a:r>
            <a:r>
              <a:rPr b="1" i="0" lang="sv-SE" sz="1600" u="none" cap="none" strike="noStrike">
                <a:solidFill>
                  <a:srgbClr val="000000"/>
                </a:solidFill>
                <a:latin typeface="Rockwell"/>
                <a:ea typeface="Rockwell"/>
                <a:cs typeface="Rockwell"/>
                <a:sym typeface="Rockwell"/>
              </a:rPr>
              <a:t>measures</a:t>
            </a:r>
            <a:endParaRPr b="1" i="0" sz="1600" u="none" cap="none" strike="noStrike">
              <a:solidFill>
                <a:srgbClr val="000000"/>
              </a:solidFill>
              <a:latin typeface="Rockwell"/>
              <a:ea typeface="Rockwell"/>
              <a:cs typeface="Rockwell"/>
              <a:sym typeface="Rockwell"/>
            </a:endParaRPr>
          </a:p>
        </p:txBody>
      </p:sp>
      <p:sp>
        <p:nvSpPr>
          <p:cNvPr id="99" name="Google Shape;99;p24"/>
          <p:cNvSpPr/>
          <p:nvPr/>
        </p:nvSpPr>
        <p:spPr>
          <a:xfrm>
            <a:off x="1039030" y="4995399"/>
            <a:ext cx="8434068" cy="581997"/>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600" u="none" cap="none" strike="noStrike">
                <a:solidFill>
                  <a:srgbClr val="000000"/>
                </a:solidFill>
                <a:latin typeface="Rockwell"/>
                <a:ea typeface="Rockwell"/>
                <a:cs typeface="Rockwell"/>
                <a:sym typeface="Rockwell"/>
              </a:rPr>
              <a:t>Businesses need solutions that fit their specific needs - </a:t>
            </a:r>
            <a:r>
              <a:rPr b="1" i="0" lang="sv-SE" sz="1600" u="none" cap="none" strike="noStrike">
                <a:solidFill>
                  <a:srgbClr val="FF0000"/>
                </a:solidFill>
                <a:latin typeface="Rockwell"/>
                <a:ea typeface="Rockwell"/>
                <a:cs typeface="Rockwell"/>
                <a:sym typeface="Rockwell"/>
              </a:rPr>
              <a:t>adaptive model</a:t>
            </a:r>
            <a:endParaRPr b="1" i="0" sz="1600" u="none" cap="none" strike="noStrike">
              <a:solidFill>
                <a:srgbClr val="FF0000"/>
              </a:solidFill>
              <a:latin typeface="Rockwell"/>
              <a:ea typeface="Rockwell"/>
              <a:cs typeface="Rockwell"/>
              <a:sym typeface="Rockwell"/>
            </a:endParaRPr>
          </a:p>
        </p:txBody>
      </p:sp>
      <p:sp>
        <p:nvSpPr>
          <p:cNvPr id="100" name="Google Shape;100;p24"/>
          <p:cNvSpPr/>
          <p:nvPr/>
        </p:nvSpPr>
        <p:spPr>
          <a:xfrm rot="-312879">
            <a:off x="5520013" y="5806333"/>
            <a:ext cx="6068016" cy="66753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600" u="none" cap="none" strike="noStrike">
                <a:solidFill>
                  <a:srgbClr val="000000"/>
                </a:solidFill>
                <a:latin typeface="Rockwell"/>
                <a:ea typeface="Rockwell"/>
                <a:cs typeface="Rockwell"/>
                <a:sym typeface="Rockwell"/>
              </a:rPr>
              <a:t>The government need </a:t>
            </a:r>
            <a:r>
              <a:rPr b="1" i="0" lang="sv-SE" sz="1600" u="none" cap="none" strike="noStrike">
                <a:solidFill>
                  <a:srgbClr val="FF0000"/>
                </a:solidFill>
                <a:latin typeface="Rockwell"/>
                <a:ea typeface="Rockwell"/>
                <a:cs typeface="Rockwell"/>
                <a:sym typeface="Rockwell"/>
              </a:rPr>
              <a:t>cost efficient tools </a:t>
            </a:r>
            <a:r>
              <a:rPr b="1" i="0" lang="sv-SE" sz="1600" u="none" cap="none" strike="noStrike">
                <a:solidFill>
                  <a:srgbClr val="000000"/>
                </a:solidFill>
                <a:latin typeface="Rockwell"/>
                <a:ea typeface="Rockwell"/>
                <a:cs typeface="Rockwell"/>
                <a:sym typeface="Rockwell"/>
              </a:rPr>
              <a:t>to keep businesses afloat</a:t>
            </a:r>
            <a:endParaRPr b="1" i="0" sz="1600" u="none" cap="none" strike="noStrike">
              <a:solidFill>
                <a:srgbClr val="000000"/>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Google Shape;105;p25"/>
          <p:cNvSpPr txBox="1"/>
          <p:nvPr>
            <p:ph type="title"/>
          </p:nvPr>
        </p:nvSpPr>
        <p:spPr>
          <a:xfrm>
            <a:off x="1330036" y="0"/>
            <a:ext cx="1066404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sz="4600">
                <a:solidFill>
                  <a:srgbClr val="000000"/>
                </a:solidFill>
                <a:latin typeface="Rockwell"/>
                <a:ea typeface="Rockwell"/>
                <a:cs typeface="Rockwell"/>
                <a:sym typeface="Rockwell"/>
              </a:rPr>
              <a:t>Solution </a:t>
            </a:r>
            <a:endParaRPr/>
          </a:p>
        </p:txBody>
      </p:sp>
      <p:sp>
        <p:nvSpPr>
          <p:cNvPr id="106" name="Google Shape;106;p25"/>
          <p:cNvSpPr txBox="1"/>
          <p:nvPr>
            <p:ph idx="1" type="body"/>
          </p:nvPr>
        </p:nvSpPr>
        <p:spPr>
          <a:xfrm>
            <a:off x="1200397" y="1179758"/>
            <a:ext cx="10237519" cy="5366431"/>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b="1" lang="sv-SE" sz="2000">
                <a:solidFill>
                  <a:schemeClr val="accent6"/>
                </a:solidFill>
              </a:rPr>
              <a:t> </a:t>
            </a:r>
            <a:r>
              <a:rPr b="1" lang="sv-SE" sz="2000">
                <a:latin typeface="Rockwell"/>
                <a:ea typeface="Rockwell"/>
                <a:cs typeface="Rockwell"/>
                <a:sym typeface="Rockwell"/>
              </a:rPr>
              <a:t>#BusinessDoctor </a:t>
            </a:r>
            <a:r>
              <a:rPr lang="sv-SE" sz="2000">
                <a:latin typeface="Rockwell"/>
                <a:ea typeface="Rockwell"/>
                <a:cs typeface="Rockwell"/>
                <a:sym typeface="Rockwell"/>
              </a:rPr>
              <a:t>is a digital platform that provides solutions for business model transformation in order for small and medium-size companies to survive and thrive through the crisis.</a:t>
            </a:r>
            <a:endParaRPr/>
          </a:p>
          <a:p>
            <a:pPr indent="0" lvl="0" marL="114300" rtl="0" algn="l">
              <a:lnSpc>
                <a:spcPct val="90000"/>
              </a:lnSpc>
              <a:spcBef>
                <a:spcPts val="1000"/>
              </a:spcBef>
              <a:spcAft>
                <a:spcPts val="0"/>
              </a:spcAft>
              <a:buSzPts val="1800"/>
              <a:buNone/>
            </a:pPr>
            <a:r>
              <a:t/>
            </a:r>
            <a:endParaRPr b="1" sz="2000">
              <a:latin typeface="Rockwell"/>
              <a:ea typeface="Rockwell"/>
              <a:cs typeface="Rockwell"/>
              <a:sym typeface="Rockwell"/>
            </a:endParaRPr>
          </a:p>
          <a:p>
            <a:pPr indent="0" lvl="0" marL="114300" rtl="0" algn="l">
              <a:lnSpc>
                <a:spcPct val="90000"/>
              </a:lnSpc>
              <a:spcBef>
                <a:spcPts val="1000"/>
              </a:spcBef>
              <a:spcAft>
                <a:spcPts val="0"/>
              </a:spcAft>
              <a:buSzPts val="1800"/>
              <a:buNone/>
            </a:pPr>
            <a:r>
              <a:rPr lang="sv-SE" sz="2000">
                <a:latin typeface="Rockwell"/>
                <a:ea typeface="Rockwell"/>
                <a:cs typeface="Rockwell"/>
                <a:sym typeface="Rockwell"/>
              </a:rPr>
              <a:t>Businesses in need of urgent help get connected with multi-disciplinary teams from partners such as RISE Swedish Research Institutes, other key partners (TBD), and a community of volunteers.</a:t>
            </a:r>
            <a:endParaRPr/>
          </a:p>
          <a:p>
            <a:pPr indent="0" lvl="0" marL="114300" rtl="0" algn="l">
              <a:lnSpc>
                <a:spcPct val="90000"/>
              </a:lnSpc>
              <a:spcBef>
                <a:spcPts val="1000"/>
              </a:spcBef>
              <a:spcAft>
                <a:spcPts val="0"/>
              </a:spcAft>
              <a:buSzPts val="1800"/>
              <a:buNone/>
            </a:pPr>
            <a:r>
              <a:t/>
            </a:r>
            <a:endParaRPr b="1" sz="1000">
              <a:latin typeface="Rockwell"/>
              <a:ea typeface="Rockwell"/>
              <a:cs typeface="Rockwell"/>
              <a:sym typeface="Rockwell"/>
            </a:endParaRPr>
          </a:p>
          <a:p>
            <a:pPr indent="0" lvl="0" marL="114300" rtl="0" algn="just">
              <a:lnSpc>
                <a:spcPct val="90000"/>
              </a:lnSpc>
              <a:spcBef>
                <a:spcPts val="1000"/>
              </a:spcBef>
              <a:spcAft>
                <a:spcPts val="0"/>
              </a:spcAft>
              <a:buSzPts val="1800"/>
              <a:buNone/>
            </a:pPr>
            <a:r>
              <a:rPr b="1" lang="sv-SE" sz="2000">
                <a:latin typeface="Rockwell"/>
                <a:ea typeface="Rockwell"/>
                <a:cs typeface="Rockwell"/>
                <a:sym typeface="Rockwell"/>
              </a:rPr>
              <a:t>#BusinessDoctor </a:t>
            </a:r>
            <a:r>
              <a:rPr lang="sv-SE" sz="2000">
                <a:latin typeface="Rockwell"/>
                <a:ea typeface="Rockwell"/>
                <a:cs typeface="Rockwell"/>
                <a:sym typeface="Rockwell"/>
              </a:rPr>
              <a:t>transforms the challenges of this crisis into a resilient business opportunity in the following ways:</a:t>
            </a:r>
            <a:endParaRPr/>
          </a:p>
          <a:p>
            <a:pPr indent="-514350" lvl="0" marL="628650" rtl="0" algn="l">
              <a:lnSpc>
                <a:spcPct val="90000"/>
              </a:lnSpc>
              <a:spcBef>
                <a:spcPts val="1000"/>
              </a:spcBef>
              <a:spcAft>
                <a:spcPts val="0"/>
              </a:spcAft>
              <a:buSzPts val="1800"/>
              <a:buAutoNum type="arabicPeriod"/>
            </a:pPr>
            <a:r>
              <a:rPr b="1" lang="sv-SE" sz="2000">
                <a:latin typeface="Rockwell"/>
                <a:ea typeface="Rockwell"/>
                <a:cs typeface="Rockwell"/>
                <a:sym typeface="Rockwell"/>
              </a:rPr>
              <a:t>One way in for information resources: </a:t>
            </a:r>
            <a:r>
              <a:rPr lang="sv-SE" sz="2000">
                <a:latin typeface="Rockwell"/>
                <a:ea typeface="Rockwell"/>
                <a:cs typeface="Rockwell"/>
                <a:sym typeface="Rockwell"/>
              </a:rPr>
              <a:t>access to information about all available support resources.</a:t>
            </a:r>
            <a:endParaRPr/>
          </a:p>
          <a:p>
            <a:pPr indent="-514350" lvl="0" marL="628650" rtl="0" algn="l">
              <a:lnSpc>
                <a:spcPct val="90000"/>
              </a:lnSpc>
              <a:spcBef>
                <a:spcPts val="1000"/>
              </a:spcBef>
              <a:spcAft>
                <a:spcPts val="0"/>
              </a:spcAft>
              <a:buSzPts val="1800"/>
              <a:buAutoNum type="arabicPeriod"/>
            </a:pPr>
            <a:r>
              <a:rPr b="1" lang="sv-SE" sz="2000">
                <a:latin typeface="Rockwell"/>
                <a:ea typeface="Rockwell"/>
                <a:cs typeface="Rockwell"/>
                <a:sym typeface="Rockwell"/>
              </a:rPr>
              <a:t>Business advice </a:t>
            </a:r>
            <a:r>
              <a:rPr lang="sv-SE" sz="2000">
                <a:latin typeface="Rockwell"/>
                <a:ea typeface="Rockwell"/>
                <a:cs typeface="Rockwell"/>
                <a:sym typeface="Rockwell"/>
              </a:rPr>
              <a:t>to SMEs from Business Doctor-team on how to restructure their business model during the crisis.</a:t>
            </a:r>
            <a:endParaRPr/>
          </a:p>
          <a:p>
            <a:pPr indent="-514350" lvl="0" marL="628650" rtl="0" algn="l">
              <a:lnSpc>
                <a:spcPct val="90000"/>
              </a:lnSpc>
              <a:spcBef>
                <a:spcPts val="1000"/>
              </a:spcBef>
              <a:spcAft>
                <a:spcPts val="0"/>
              </a:spcAft>
              <a:buSzPts val="1800"/>
              <a:buAutoNum type="arabicPeriod"/>
            </a:pPr>
            <a:r>
              <a:rPr b="1" lang="sv-SE" sz="2000">
                <a:latin typeface="Rockwell"/>
                <a:ea typeface="Rockwell"/>
                <a:cs typeface="Rockwell"/>
                <a:sym typeface="Rockwell"/>
              </a:rPr>
              <a:t>Open co-creation challenges </a:t>
            </a:r>
            <a:r>
              <a:rPr lang="sv-SE" sz="2000">
                <a:latin typeface="Rockwell"/>
                <a:ea typeface="Rockwell"/>
                <a:cs typeface="Rockwell"/>
                <a:sym typeface="Rockwell"/>
              </a:rPr>
              <a:t>with specific SMEs challenges where everyone can contribute to co-creating resilient, adaptive business model solutions.</a:t>
            </a:r>
            <a:br>
              <a:rPr lang="sv-SE" sz="2000">
                <a:latin typeface="Rockwell"/>
                <a:ea typeface="Rockwell"/>
                <a:cs typeface="Rockwell"/>
                <a:sym typeface="Rockwell"/>
              </a:rPr>
            </a:br>
            <a:br>
              <a:rPr lang="sv-SE" sz="2000">
                <a:latin typeface="Rockwell"/>
                <a:ea typeface="Rockwell"/>
                <a:cs typeface="Rockwell"/>
                <a:sym typeface="Rockwell"/>
              </a:rPr>
            </a:br>
            <a:endParaRPr sz="2000">
              <a:latin typeface="Rockwell"/>
              <a:ea typeface="Rockwell"/>
              <a:cs typeface="Rockwell"/>
              <a:sym typeface="Rockwell"/>
            </a:endParaRPr>
          </a:p>
        </p:txBody>
      </p:sp>
      <p:sp>
        <p:nvSpPr>
          <p:cNvPr id="107" name="Google Shape;107;p25"/>
          <p:cNvSpPr/>
          <p:nvPr/>
        </p:nvSpPr>
        <p:spPr>
          <a:xfrm>
            <a:off x="411182" y="886120"/>
            <a:ext cx="724395" cy="403761"/>
          </a:xfrm>
          <a:prstGeom prst="wedgeRoundRectCallout">
            <a:avLst>
              <a:gd fmla="val 34905" name="adj1"/>
              <a:gd fmla="val 86029" name="adj2"/>
              <a:gd fmla="val 16667" name="adj3"/>
            </a:avLst>
          </a:prstGeom>
          <a:gradFill>
            <a:gsLst>
              <a:gs pos="0">
                <a:srgbClr val="4B732F"/>
              </a:gs>
              <a:gs pos="48000">
                <a:srgbClr val="73B148"/>
              </a:gs>
              <a:gs pos="100000">
                <a:srgbClr val="A8D08C"/>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200" u="none" cap="none" strike="noStrike">
                <a:solidFill>
                  <a:schemeClr val="lt1"/>
                </a:solidFill>
                <a:latin typeface="Rockwell"/>
                <a:ea typeface="Rockwell"/>
                <a:cs typeface="Rockwell"/>
                <a:sym typeface="Rockwell"/>
              </a:rPr>
              <a:t>What?</a:t>
            </a:r>
            <a:endParaRPr/>
          </a:p>
        </p:txBody>
      </p:sp>
      <p:sp>
        <p:nvSpPr>
          <p:cNvPr id="108" name="Google Shape;108;p25"/>
          <p:cNvSpPr/>
          <p:nvPr/>
        </p:nvSpPr>
        <p:spPr>
          <a:xfrm>
            <a:off x="391886" y="2172666"/>
            <a:ext cx="724395" cy="403761"/>
          </a:xfrm>
          <a:prstGeom prst="wedgeRoundRectCallout">
            <a:avLst>
              <a:gd fmla="val 34906" name="adj1"/>
              <a:gd fmla="val 83088" name="adj2"/>
              <a:gd fmla="val 16667" name="adj3"/>
            </a:avLst>
          </a:prstGeom>
          <a:gradFill>
            <a:gsLst>
              <a:gs pos="0">
                <a:srgbClr val="4B732F"/>
              </a:gs>
              <a:gs pos="48000">
                <a:srgbClr val="73B148"/>
              </a:gs>
              <a:gs pos="100000">
                <a:srgbClr val="A8D08C"/>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200" u="none" cap="none" strike="noStrike">
                <a:solidFill>
                  <a:schemeClr val="lt1"/>
                </a:solidFill>
                <a:latin typeface="Rockwell"/>
                <a:ea typeface="Rockwell"/>
                <a:cs typeface="Rockwell"/>
                <a:sym typeface="Rockwell"/>
              </a:rPr>
              <a:t>Who?</a:t>
            </a:r>
            <a:endParaRPr/>
          </a:p>
        </p:txBody>
      </p:sp>
      <p:sp>
        <p:nvSpPr>
          <p:cNvPr id="109" name="Google Shape;109;p25"/>
          <p:cNvSpPr/>
          <p:nvPr/>
        </p:nvSpPr>
        <p:spPr>
          <a:xfrm>
            <a:off x="411182" y="3577965"/>
            <a:ext cx="724395" cy="403761"/>
          </a:xfrm>
          <a:prstGeom prst="wedgeRoundRectCallout">
            <a:avLst>
              <a:gd fmla="val 43103" name="adj1"/>
              <a:gd fmla="val 80147" name="adj2"/>
              <a:gd fmla="val 16667" name="adj3"/>
            </a:avLst>
          </a:prstGeom>
          <a:gradFill>
            <a:gsLst>
              <a:gs pos="0">
                <a:srgbClr val="4B732F"/>
              </a:gs>
              <a:gs pos="48000">
                <a:srgbClr val="73B148"/>
              </a:gs>
              <a:gs pos="100000">
                <a:srgbClr val="A8D08C"/>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sv-SE" sz="1200" u="none" cap="none" strike="noStrike">
                <a:solidFill>
                  <a:schemeClr val="lt1"/>
                </a:solidFill>
                <a:latin typeface="Rockwell"/>
                <a:ea typeface="Rockwell"/>
                <a:cs typeface="Rockwell"/>
                <a:sym typeface="Rockwell"/>
              </a:rPr>
              <a:t>How?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6"/>
          <p:cNvSpPr/>
          <p:nvPr/>
        </p:nvSpPr>
        <p:spPr>
          <a:xfrm>
            <a:off x="6171139" y="0"/>
            <a:ext cx="6045804" cy="6858000"/>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26"/>
          <p:cNvSpPr/>
          <p:nvPr/>
        </p:nvSpPr>
        <p:spPr>
          <a:xfrm>
            <a:off x="1362621" y="1432443"/>
            <a:ext cx="822300" cy="776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16" name="Google Shape;116;p26"/>
          <p:cNvSpPr/>
          <p:nvPr/>
        </p:nvSpPr>
        <p:spPr>
          <a:xfrm>
            <a:off x="-529389" y="4165726"/>
            <a:ext cx="1058700" cy="1046700"/>
          </a:xfrm>
          <a:prstGeom prst="flowChartConnector">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17" name="Google Shape;117;p26"/>
          <p:cNvSpPr/>
          <p:nvPr/>
        </p:nvSpPr>
        <p:spPr>
          <a:xfrm>
            <a:off x="10097906" y="6229727"/>
            <a:ext cx="1058700" cy="1046700"/>
          </a:xfrm>
          <a:prstGeom prst="flowChartConnector">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18" name="Google Shape;118;p26"/>
          <p:cNvSpPr txBox="1"/>
          <p:nvPr/>
        </p:nvSpPr>
        <p:spPr>
          <a:xfrm>
            <a:off x="-2864242" y="643638"/>
            <a:ext cx="11180663" cy="104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Rockwell"/>
              <a:buNone/>
            </a:pPr>
            <a:r>
              <a:rPr b="1" i="0" lang="sv-SE" sz="3000" u="none" cap="none" strike="noStrike">
                <a:solidFill>
                  <a:schemeClr val="dk1"/>
                </a:solidFill>
                <a:latin typeface="Rockwell"/>
                <a:ea typeface="Rockwell"/>
                <a:cs typeface="Rockwell"/>
                <a:sym typeface="Rockwell"/>
              </a:rPr>
              <a:t>#1 Information resources</a:t>
            </a:r>
            <a:endParaRPr b="1" i="0" sz="3000" u="none" cap="none" strike="noStrike">
              <a:solidFill>
                <a:schemeClr val="dk1"/>
              </a:solidFill>
              <a:latin typeface="Rockwell"/>
              <a:ea typeface="Rockwell"/>
              <a:cs typeface="Rockwell"/>
              <a:sym typeface="Rockwell"/>
            </a:endParaRPr>
          </a:p>
          <a:p>
            <a:pPr indent="0" lvl="0" marL="0" marR="0" rtl="0" algn="ctr">
              <a:lnSpc>
                <a:spcPct val="100000"/>
              </a:lnSpc>
              <a:spcBef>
                <a:spcPts val="0"/>
              </a:spcBef>
              <a:spcAft>
                <a:spcPts val="0"/>
              </a:spcAft>
              <a:buClr>
                <a:schemeClr val="dk1"/>
              </a:buClr>
              <a:buSzPts val="2400"/>
              <a:buFont typeface="Rockwell"/>
              <a:buNone/>
            </a:pPr>
            <a:r>
              <a:t/>
            </a:r>
            <a:endParaRPr b="1" i="0" sz="2400" u="none" cap="none" strike="noStrike">
              <a:solidFill>
                <a:schemeClr val="dk1"/>
              </a:solidFill>
              <a:latin typeface="Rockwell"/>
              <a:ea typeface="Rockwell"/>
              <a:cs typeface="Rockwell"/>
              <a:sym typeface="Rockwell"/>
            </a:endParaRPr>
          </a:p>
        </p:txBody>
      </p:sp>
      <p:sp>
        <p:nvSpPr>
          <p:cNvPr id="119" name="Google Shape;119;p26"/>
          <p:cNvSpPr/>
          <p:nvPr/>
        </p:nvSpPr>
        <p:spPr>
          <a:xfrm>
            <a:off x="3272031" y="2007520"/>
            <a:ext cx="1781400" cy="1682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20" name="Google Shape;120;p26"/>
          <p:cNvSpPr/>
          <p:nvPr/>
        </p:nvSpPr>
        <p:spPr>
          <a:xfrm>
            <a:off x="11608175" y="1884321"/>
            <a:ext cx="822300" cy="813000"/>
          </a:xfrm>
          <a:prstGeom prst="flowChartConnector">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21" name="Google Shape;121;p26"/>
          <p:cNvSpPr txBox="1"/>
          <p:nvPr/>
        </p:nvSpPr>
        <p:spPr>
          <a:xfrm>
            <a:off x="928625" y="3989025"/>
            <a:ext cx="4843200" cy="2633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How to transform physical shop into virtual shop?</a:t>
            </a:r>
            <a:endParaRPr b="0" i="0" sz="1600" u="none" cap="none" strike="noStrike">
              <a:solidFill>
                <a:schemeClr val="dk1"/>
              </a:solidFill>
              <a:latin typeface="Rockwell"/>
              <a:ea typeface="Rockwell"/>
              <a:cs typeface="Rockwell"/>
              <a:sym typeface="Rockwell"/>
            </a:endParaRPr>
          </a:p>
          <a:p>
            <a:pPr indent="-330200" lvl="0" marL="4572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How to apply for grants</a:t>
            </a:r>
            <a:endParaRPr b="0" i="0" sz="1600" u="none" cap="none" strike="noStrike">
              <a:solidFill>
                <a:schemeClr val="dk1"/>
              </a:solidFill>
              <a:latin typeface="Rockwell"/>
              <a:ea typeface="Rockwell"/>
              <a:cs typeface="Rockwell"/>
              <a:sym typeface="Rockwell"/>
            </a:endParaRPr>
          </a:p>
          <a:p>
            <a:pPr indent="-330200" lvl="0" marL="4572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How to apply for loans</a:t>
            </a:r>
            <a:endParaRPr b="0" i="0" sz="1600" u="none" cap="none" strike="noStrike">
              <a:solidFill>
                <a:schemeClr val="dk1"/>
              </a:solidFill>
              <a:latin typeface="Rockwell"/>
              <a:ea typeface="Rockwell"/>
              <a:cs typeface="Rockwell"/>
              <a:sym typeface="Rockwell"/>
            </a:endParaRPr>
          </a:p>
          <a:p>
            <a:pPr indent="-330200" lvl="0" marL="4572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Forecasts and prognoses</a:t>
            </a:r>
            <a:endParaRPr b="0" i="0" sz="1600" u="none" cap="none" strike="noStrike">
              <a:solidFill>
                <a:schemeClr val="dk1"/>
              </a:solidFill>
              <a:latin typeface="Rockwell"/>
              <a:ea typeface="Rockwell"/>
              <a:cs typeface="Rockwell"/>
              <a:sym typeface="Rockwell"/>
            </a:endParaRPr>
          </a:p>
          <a:p>
            <a:pPr indent="-330200" lvl="0" marL="4572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Where do I find personnel if I want to hire/where can my staff go while on layoff?</a:t>
            </a:r>
            <a:endParaRPr b="0" i="0" sz="1600" u="none" cap="none" strike="noStrike">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highlight>
                <a:srgbClr val="FFFFFF"/>
              </a:highlight>
              <a:latin typeface="Rockwell"/>
              <a:ea typeface="Rockwell"/>
              <a:cs typeface="Rockwell"/>
              <a:sym typeface="Rockwell"/>
            </a:endParaRPr>
          </a:p>
        </p:txBody>
      </p:sp>
      <p:grpSp>
        <p:nvGrpSpPr>
          <p:cNvPr id="122" name="Google Shape;122;p26"/>
          <p:cNvGrpSpPr/>
          <p:nvPr/>
        </p:nvGrpSpPr>
        <p:grpSpPr>
          <a:xfrm>
            <a:off x="3964171" y="1446771"/>
            <a:ext cx="4764165" cy="2633700"/>
            <a:chOff x="3424731" y="1968721"/>
            <a:chExt cx="4764165" cy="2633700"/>
          </a:xfrm>
        </p:grpSpPr>
        <p:sp>
          <p:nvSpPr>
            <p:cNvPr id="123" name="Google Shape;123;p26"/>
            <p:cNvSpPr/>
            <p:nvPr/>
          </p:nvSpPr>
          <p:spPr>
            <a:xfrm>
              <a:off x="6171156" y="2498920"/>
              <a:ext cx="1781400" cy="1682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grpSp>
          <p:nvGrpSpPr>
            <p:cNvPr id="124" name="Google Shape;124;p26"/>
            <p:cNvGrpSpPr/>
            <p:nvPr/>
          </p:nvGrpSpPr>
          <p:grpSpPr>
            <a:xfrm>
              <a:off x="3424731" y="1968721"/>
              <a:ext cx="4764165" cy="2633700"/>
              <a:chOff x="3424731" y="1968721"/>
              <a:chExt cx="4764165" cy="2633700"/>
            </a:xfrm>
          </p:grpSpPr>
          <p:sp>
            <p:nvSpPr>
              <p:cNvPr id="125" name="Google Shape;125;p26"/>
              <p:cNvSpPr/>
              <p:nvPr/>
            </p:nvSpPr>
            <p:spPr>
              <a:xfrm>
                <a:off x="4260756" y="1968721"/>
                <a:ext cx="2788200" cy="2633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id="126" name="Google Shape;126;p26"/>
              <p:cNvPicPr preferRelativeResize="0"/>
              <p:nvPr/>
            </p:nvPicPr>
            <p:blipFill rotWithShape="1">
              <a:blip r:embed="rId3">
                <a:alphaModFix/>
              </a:blip>
              <a:srcRect b="20477" l="50275" r="18000" t="17934"/>
              <a:stretch/>
            </p:blipFill>
            <p:spPr>
              <a:xfrm>
                <a:off x="3424731" y="2278871"/>
                <a:ext cx="1503050" cy="2188625"/>
              </a:xfrm>
              <a:prstGeom prst="rect">
                <a:avLst/>
              </a:prstGeom>
              <a:noFill/>
              <a:ln>
                <a:noFill/>
              </a:ln>
            </p:spPr>
          </p:pic>
          <p:pic>
            <p:nvPicPr>
              <p:cNvPr id="127" name="Google Shape;127;p26"/>
              <p:cNvPicPr preferRelativeResize="0"/>
              <p:nvPr/>
            </p:nvPicPr>
            <p:blipFill rotWithShape="1">
              <a:blip r:embed="rId4">
                <a:alphaModFix/>
              </a:blip>
              <a:srcRect b="21147" l="0" r="45696" t="16763"/>
              <a:stretch/>
            </p:blipFill>
            <p:spPr>
              <a:xfrm>
                <a:off x="4550182" y="2226996"/>
                <a:ext cx="2368251" cy="2030824"/>
              </a:xfrm>
              <a:prstGeom prst="rect">
                <a:avLst/>
              </a:prstGeom>
              <a:noFill/>
              <a:ln>
                <a:noFill/>
              </a:ln>
            </p:spPr>
          </p:pic>
          <p:pic>
            <p:nvPicPr>
              <p:cNvPr id="128" name="Google Shape;128;p26"/>
              <p:cNvPicPr preferRelativeResize="0"/>
              <p:nvPr/>
            </p:nvPicPr>
            <p:blipFill rotWithShape="1">
              <a:blip r:embed="rId5">
                <a:alphaModFix/>
              </a:blip>
              <a:srcRect b="37308" l="39550" r="27392" t="31268"/>
              <a:stretch/>
            </p:blipFill>
            <p:spPr>
              <a:xfrm>
                <a:off x="6580781" y="2727521"/>
                <a:ext cx="1608115" cy="1146524"/>
              </a:xfrm>
              <a:prstGeom prst="rect">
                <a:avLst/>
              </a:prstGeom>
              <a:noFill/>
              <a:ln>
                <a:noFill/>
              </a:ln>
            </p:spPr>
          </p:pic>
        </p:grpSp>
      </p:grpSp>
      <p:sp>
        <p:nvSpPr>
          <p:cNvPr id="129" name="Google Shape;129;p26"/>
          <p:cNvSpPr txBox="1"/>
          <p:nvPr/>
        </p:nvSpPr>
        <p:spPr>
          <a:xfrm>
            <a:off x="6970728" y="3989025"/>
            <a:ext cx="4843200" cy="2703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Online sessions (1 hour introductory discussion + 3  hours expert advice):</a:t>
            </a:r>
            <a:endParaRPr b="0" i="0" sz="1600" u="none" cap="none" strike="noStrike">
              <a:solidFill>
                <a:schemeClr val="dk1"/>
              </a:solidFill>
              <a:latin typeface="Rockwell"/>
              <a:ea typeface="Rockwell"/>
              <a:cs typeface="Rockwell"/>
              <a:sym typeface="Rockwell"/>
            </a:endParaRPr>
          </a:p>
          <a:p>
            <a:pPr indent="-330200" lvl="0" marL="9144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Current consumer trends </a:t>
            </a:r>
            <a:endParaRPr b="0" i="0" sz="1600" u="none" cap="none" strike="noStrike">
              <a:solidFill>
                <a:schemeClr val="dk1"/>
              </a:solidFill>
              <a:latin typeface="Rockwell"/>
              <a:ea typeface="Rockwell"/>
              <a:cs typeface="Rockwell"/>
              <a:sym typeface="Rockwell"/>
            </a:endParaRPr>
          </a:p>
          <a:p>
            <a:pPr indent="-330200" lvl="0" marL="9144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Growing and functioning markets</a:t>
            </a:r>
            <a:endParaRPr b="0" i="0" sz="1600" u="none" cap="none" strike="noStrike">
              <a:solidFill>
                <a:schemeClr val="dk1"/>
              </a:solidFill>
              <a:latin typeface="Rockwell"/>
              <a:ea typeface="Rockwell"/>
              <a:cs typeface="Rockwell"/>
              <a:sym typeface="Rockwell"/>
            </a:endParaRPr>
          </a:p>
          <a:p>
            <a:pPr indent="-330200" lvl="0" marL="9144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Supply chain and digital delivery</a:t>
            </a:r>
            <a:endParaRPr b="0" i="0" sz="1600" u="none" cap="none" strike="noStrike">
              <a:solidFill>
                <a:schemeClr val="dk1"/>
              </a:solidFill>
              <a:latin typeface="Rockwell"/>
              <a:ea typeface="Rockwell"/>
              <a:cs typeface="Rockwell"/>
              <a:sym typeface="Rockwell"/>
            </a:endParaRPr>
          </a:p>
          <a:p>
            <a:pPr indent="-330200" lvl="0" marL="9144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Production processes</a:t>
            </a:r>
            <a:endParaRPr b="0" i="0" sz="1600" u="none" cap="none" strike="noStrike">
              <a:solidFill>
                <a:schemeClr val="dk1"/>
              </a:solidFill>
              <a:latin typeface="Rockwell"/>
              <a:ea typeface="Rockwell"/>
              <a:cs typeface="Rockwell"/>
              <a:sym typeface="Rockwell"/>
            </a:endParaRPr>
          </a:p>
          <a:p>
            <a:pPr indent="-330200" lvl="0" marL="9144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Sustainability &amp; circular economy</a:t>
            </a:r>
            <a:endParaRPr b="0" i="0" sz="1600" u="none" cap="none" strike="noStrike">
              <a:solidFill>
                <a:schemeClr val="dk1"/>
              </a:solidFill>
              <a:latin typeface="Rockwell"/>
              <a:ea typeface="Rockwell"/>
              <a:cs typeface="Rockwell"/>
              <a:sym typeface="Rockwell"/>
            </a:endParaRPr>
          </a:p>
          <a:p>
            <a:pPr indent="-330200" lvl="0" marL="914400" marR="0" rtl="0" algn="l">
              <a:lnSpc>
                <a:spcPct val="100000"/>
              </a:lnSpc>
              <a:spcBef>
                <a:spcPts val="0"/>
              </a:spcBef>
              <a:spcAft>
                <a:spcPts val="0"/>
              </a:spcAft>
              <a:buClr>
                <a:schemeClr val="dk1"/>
              </a:buClr>
              <a:buSzPts val="1600"/>
              <a:buFont typeface="Rockwell"/>
              <a:buChar char="●"/>
            </a:pPr>
            <a:r>
              <a:rPr b="0" i="0" lang="sv-SE" sz="1600" u="none" cap="none" strike="noStrike">
                <a:solidFill>
                  <a:schemeClr val="dk1"/>
                </a:solidFill>
                <a:latin typeface="Rockwell"/>
                <a:ea typeface="Rockwell"/>
                <a:cs typeface="Rockwell"/>
                <a:sym typeface="Rockwell"/>
              </a:rPr>
              <a:t>Best practice</a:t>
            </a:r>
            <a:endParaRPr b="0" i="0" sz="1400" u="none" cap="none" strike="noStrike">
              <a:solidFill>
                <a:schemeClr val="dk1"/>
              </a:solidFill>
              <a:latin typeface="Rockwell"/>
              <a:ea typeface="Rockwell"/>
              <a:cs typeface="Rockwell"/>
              <a:sym typeface="Rockwell"/>
            </a:endParaRPr>
          </a:p>
        </p:txBody>
      </p:sp>
      <p:sp>
        <p:nvSpPr>
          <p:cNvPr id="130" name="Google Shape;130;p26"/>
          <p:cNvSpPr txBox="1"/>
          <p:nvPr/>
        </p:nvSpPr>
        <p:spPr>
          <a:xfrm>
            <a:off x="6379100" y="640127"/>
            <a:ext cx="6001481" cy="104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Rockwell"/>
              <a:buNone/>
            </a:pPr>
            <a:r>
              <a:rPr b="1" i="0" lang="sv-SE" sz="3000" u="none" cap="none" strike="noStrike">
                <a:solidFill>
                  <a:schemeClr val="dk1"/>
                </a:solidFill>
                <a:latin typeface="Rockwell"/>
                <a:ea typeface="Rockwell"/>
                <a:cs typeface="Rockwell"/>
                <a:sym typeface="Rockwell"/>
              </a:rPr>
              <a:t>#2 Expert advice from BusinessDoctor</a:t>
            </a:r>
            <a:endParaRPr b="1" i="0" sz="2400" u="none" cap="none" strike="noStrike">
              <a:solidFill>
                <a:schemeClr val="dk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nvSpPr>
        <p:spPr>
          <a:xfrm>
            <a:off x="1116281" y="654528"/>
            <a:ext cx="9001496" cy="101576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sv-SE" sz="3000" u="none" cap="none" strike="noStrike">
                <a:solidFill>
                  <a:schemeClr val="dk1"/>
                </a:solidFill>
                <a:latin typeface="Rockwell"/>
                <a:ea typeface="Rockwell"/>
                <a:cs typeface="Rockwell"/>
                <a:sym typeface="Rockwell"/>
              </a:rPr>
              <a:t>#3 Co-creation challenge - solving business problems in co-team </a:t>
            </a:r>
            <a:endParaRPr b="1" i="0" sz="3000" u="none" cap="none" strike="noStrike">
              <a:solidFill>
                <a:schemeClr val="dk1"/>
              </a:solidFill>
              <a:latin typeface="Rockwell"/>
              <a:ea typeface="Rockwell"/>
              <a:cs typeface="Rockwell"/>
              <a:sym typeface="Rockwell"/>
            </a:endParaRPr>
          </a:p>
        </p:txBody>
      </p:sp>
      <p:sp>
        <p:nvSpPr>
          <p:cNvPr id="136" name="Google Shape;136;p27"/>
          <p:cNvSpPr/>
          <p:nvPr/>
        </p:nvSpPr>
        <p:spPr>
          <a:xfrm>
            <a:off x="952875" y="2279250"/>
            <a:ext cx="2788200" cy="2633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37" name="Google Shape;137;p27"/>
          <p:cNvSpPr/>
          <p:nvPr/>
        </p:nvSpPr>
        <p:spPr>
          <a:xfrm>
            <a:off x="4011375" y="2279250"/>
            <a:ext cx="2788200" cy="2633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38" name="Google Shape;138;p27"/>
          <p:cNvSpPr/>
          <p:nvPr/>
        </p:nvSpPr>
        <p:spPr>
          <a:xfrm>
            <a:off x="7133775" y="2279250"/>
            <a:ext cx="2788200" cy="2633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39" name="Google Shape;139;p27"/>
          <p:cNvSpPr/>
          <p:nvPr/>
        </p:nvSpPr>
        <p:spPr>
          <a:xfrm>
            <a:off x="9352650" y="2809449"/>
            <a:ext cx="1781400" cy="1682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40" name="Google Shape;140;p27"/>
          <p:cNvSpPr/>
          <p:nvPr/>
        </p:nvSpPr>
        <p:spPr>
          <a:xfrm>
            <a:off x="5921775" y="2809449"/>
            <a:ext cx="1781400" cy="1682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41" name="Google Shape;141;p27"/>
          <p:cNvSpPr/>
          <p:nvPr/>
        </p:nvSpPr>
        <p:spPr>
          <a:xfrm>
            <a:off x="3008475" y="2809449"/>
            <a:ext cx="1781400" cy="1682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id="142" name="Google Shape;142;p27"/>
          <p:cNvPicPr preferRelativeResize="0"/>
          <p:nvPr/>
        </p:nvPicPr>
        <p:blipFill rotWithShape="1">
          <a:blip r:embed="rId3">
            <a:alphaModFix/>
          </a:blip>
          <a:srcRect b="20477" l="1850" r="17999" t="17934"/>
          <a:stretch/>
        </p:blipFill>
        <p:spPr>
          <a:xfrm>
            <a:off x="880875" y="2589399"/>
            <a:ext cx="3797524" cy="2188625"/>
          </a:xfrm>
          <a:prstGeom prst="rect">
            <a:avLst/>
          </a:prstGeom>
          <a:noFill/>
          <a:ln>
            <a:noFill/>
          </a:ln>
        </p:spPr>
      </p:pic>
      <p:sp>
        <p:nvSpPr>
          <p:cNvPr id="143" name="Google Shape;143;p27"/>
          <p:cNvSpPr txBox="1"/>
          <p:nvPr/>
        </p:nvSpPr>
        <p:spPr>
          <a:xfrm>
            <a:off x="697475" y="4989150"/>
            <a:ext cx="2628000" cy="12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Rockwell"/>
              <a:buNone/>
            </a:pPr>
            <a:r>
              <a:rPr b="1" i="0" lang="sv-SE" sz="1800" u="none" cap="none" strike="noStrike">
                <a:solidFill>
                  <a:schemeClr val="dk1"/>
                </a:solidFill>
                <a:latin typeface="Rockwell"/>
                <a:ea typeface="Rockwell"/>
                <a:cs typeface="Rockwell"/>
                <a:sym typeface="Rockwell"/>
              </a:rPr>
              <a:t>1 Explore</a:t>
            </a:r>
            <a:endParaRPr b="1" i="0" sz="1800" u="none" cap="none" strike="noStrike">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Clr>
                <a:schemeClr val="dk1"/>
              </a:buClr>
              <a:buSzPts val="1200"/>
              <a:buFont typeface="Rockwell"/>
              <a:buNone/>
            </a:pPr>
            <a:r>
              <a:rPr b="0" i="0" lang="sv-SE" sz="1200" u="none" cap="none" strike="noStrike">
                <a:solidFill>
                  <a:schemeClr val="dk1"/>
                </a:solidFill>
                <a:latin typeface="Rockwell"/>
                <a:ea typeface="Rockwell"/>
                <a:cs typeface="Rockwell"/>
                <a:sym typeface="Rockwell"/>
              </a:rPr>
              <a:t>Our scouts review the challenges with your current business model, summarize and visualize it in a brief.</a:t>
            </a:r>
            <a:endParaRPr b="0" i="0" sz="1200" u="none" cap="none" strike="noStrike">
              <a:solidFill>
                <a:schemeClr val="dk1"/>
              </a:solidFill>
              <a:latin typeface="Rockwell"/>
              <a:ea typeface="Rockwell"/>
              <a:cs typeface="Rockwell"/>
              <a:sym typeface="Rockwell"/>
            </a:endParaRPr>
          </a:p>
        </p:txBody>
      </p:sp>
      <p:sp>
        <p:nvSpPr>
          <p:cNvPr id="144" name="Google Shape;144;p27"/>
          <p:cNvSpPr txBox="1"/>
          <p:nvPr/>
        </p:nvSpPr>
        <p:spPr>
          <a:xfrm>
            <a:off x="3729975" y="4989150"/>
            <a:ext cx="3022500" cy="11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Rockwell"/>
              <a:buNone/>
            </a:pPr>
            <a:r>
              <a:rPr b="1" i="0" lang="sv-SE" sz="1800" u="none" cap="none" strike="noStrike">
                <a:solidFill>
                  <a:schemeClr val="dk1"/>
                </a:solidFill>
                <a:latin typeface="Rockwell"/>
                <a:ea typeface="Rockwell"/>
                <a:cs typeface="Rockwell"/>
                <a:sym typeface="Rockwell"/>
              </a:rPr>
              <a:t>2 Connect</a:t>
            </a:r>
            <a:endParaRPr b="1" i="0" sz="1800" u="none" cap="none" strike="noStrike">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Clr>
                <a:schemeClr val="dk1"/>
              </a:buClr>
              <a:buSzPts val="1200"/>
              <a:buFont typeface="Rockwell"/>
              <a:buNone/>
            </a:pPr>
            <a:r>
              <a:rPr b="0" i="0" lang="sv-SE" sz="1200" u="none" cap="none" strike="noStrike">
                <a:solidFill>
                  <a:schemeClr val="dk1"/>
                </a:solidFill>
                <a:highlight>
                  <a:srgbClr val="FFFFFF"/>
                </a:highlight>
                <a:latin typeface="Rockwell"/>
                <a:ea typeface="Rockwell"/>
                <a:cs typeface="Rockwell"/>
                <a:sym typeface="Rockwell"/>
              </a:rPr>
              <a:t>We build your project teams, choosing the mix of BusinessDoctor experts, industry volunteers and volunteers from the community.</a:t>
            </a:r>
            <a:endParaRPr b="0" i="0" sz="1800" u="none" cap="none" strike="noStrike">
              <a:solidFill>
                <a:schemeClr val="dk1"/>
              </a:solidFill>
              <a:latin typeface="Rockwell"/>
              <a:ea typeface="Rockwell"/>
              <a:cs typeface="Rockwell"/>
              <a:sym typeface="Rockwell"/>
            </a:endParaRPr>
          </a:p>
        </p:txBody>
      </p:sp>
      <p:pic>
        <p:nvPicPr>
          <p:cNvPr id="145" name="Google Shape;145;p27"/>
          <p:cNvPicPr preferRelativeResize="0"/>
          <p:nvPr/>
        </p:nvPicPr>
        <p:blipFill rotWithShape="1">
          <a:blip r:embed="rId4">
            <a:alphaModFix/>
          </a:blip>
          <a:srcRect b="21147" l="0" r="45696" t="16763"/>
          <a:stretch/>
        </p:blipFill>
        <p:spPr>
          <a:xfrm>
            <a:off x="4300801" y="2537525"/>
            <a:ext cx="2368251" cy="2030824"/>
          </a:xfrm>
          <a:prstGeom prst="rect">
            <a:avLst/>
          </a:prstGeom>
          <a:noFill/>
          <a:ln>
            <a:noFill/>
          </a:ln>
        </p:spPr>
      </p:pic>
      <p:sp>
        <p:nvSpPr>
          <p:cNvPr id="146" name="Google Shape;146;p27"/>
          <p:cNvSpPr txBox="1"/>
          <p:nvPr/>
        </p:nvSpPr>
        <p:spPr>
          <a:xfrm>
            <a:off x="6771450" y="4994700"/>
            <a:ext cx="2452800" cy="15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Rockwell"/>
              <a:buNone/>
            </a:pPr>
            <a:r>
              <a:rPr b="1" i="0" lang="sv-SE" sz="1800" u="none" cap="none" strike="noStrike">
                <a:solidFill>
                  <a:schemeClr val="dk1"/>
                </a:solidFill>
                <a:latin typeface="Rockwell"/>
                <a:ea typeface="Rockwell"/>
                <a:cs typeface="Rockwell"/>
                <a:sym typeface="Rockwell"/>
              </a:rPr>
              <a:t>3 Co-create</a:t>
            </a:r>
            <a:endParaRPr b="1" i="0" sz="1800" u="none" cap="none" strike="noStrike">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Clr>
                <a:schemeClr val="dk1"/>
              </a:buClr>
              <a:buSzPts val="1200"/>
              <a:buFont typeface="Rockwell"/>
              <a:buNone/>
            </a:pPr>
            <a:r>
              <a:rPr b="0" i="0" lang="sv-SE" sz="1200" u="none" cap="none" strike="noStrike">
                <a:solidFill>
                  <a:schemeClr val="dk1"/>
                </a:solidFill>
                <a:highlight>
                  <a:srgbClr val="FFFFFF"/>
                </a:highlight>
                <a:latin typeface="Rockwell"/>
                <a:ea typeface="Rockwell"/>
                <a:cs typeface="Rockwell"/>
                <a:sym typeface="Rockwell"/>
              </a:rPr>
              <a:t>The co-creative sprint kicks off! Teams  brainstorm new business models solutions, documenting in writing and drawing.</a:t>
            </a:r>
            <a:endParaRPr b="0" i="0" sz="1200" u="none" cap="none" strike="noStrike">
              <a:solidFill>
                <a:schemeClr val="dk1"/>
              </a:solidFill>
              <a:latin typeface="Rockwell"/>
              <a:ea typeface="Rockwell"/>
              <a:cs typeface="Rockwell"/>
              <a:sym typeface="Rockwell"/>
            </a:endParaRPr>
          </a:p>
        </p:txBody>
      </p:sp>
      <p:sp>
        <p:nvSpPr>
          <p:cNvPr id="147" name="Google Shape;147;p27"/>
          <p:cNvSpPr txBox="1"/>
          <p:nvPr/>
        </p:nvSpPr>
        <p:spPr>
          <a:xfrm>
            <a:off x="9442075" y="4994700"/>
            <a:ext cx="2452800" cy="15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Rockwell"/>
              <a:buNone/>
            </a:pPr>
            <a:r>
              <a:rPr b="1" i="0" lang="sv-SE" sz="1800" u="none" cap="none" strike="noStrike">
                <a:solidFill>
                  <a:schemeClr val="dk1"/>
                </a:solidFill>
                <a:latin typeface="Rockwell"/>
                <a:ea typeface="Rockwell"/>
                <a:cs typeface="Rockwell"/>
                <a:sym typeface="Rockwell"/>
              </a:rPr>
              <a:t>4 Validate</a:t>
            </a:r>
            <a:endParaRPr b="1" i="0" sz="1800" u="none" cap="none" strike="noStrike">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Clr>
                <a:schemeClr val="dk1"/>
              </a:buClr>
              <a:buSzPts val="1800"/>
              <a:buFont typeface="Rockwell"/>
              <a:buNone/>
            </a:pPr>
            <a:r>
              <a:rPr b="0" i="0" lang="sv-SE" sz="1200" u="none" cap="none" strike="noStrike">
                <a:solidFill>
                  <a:schemeClr val="dk1"/>
                </a:solidFill>
                <a:latin typeface="Rockwell"/>
                <a:ea typeface="Rockwell"/>
                <a:cs typeface="Rockwell"/>
                <a:sym typeface="Rockwell"/>
              </a:rPr>
              <a:t>Selection of the most resilient business model concept for implementation at a company. Connecting all necessary business model partners together.</a:t>
            </a:r>
            <a:endParaRPr b="0" i="0" sz="1800" u="none" cap="none" strike="noStrike">
              <a:solidFill>
                <a:schemeClr val="dk1"/>
              </a:solidFill>
              <a:latin typeface="Rockwell"/>
              <a:ea typeface="Rockwell"/>
              <a:cs typeface="Rockwell"/>
              <a:sym typeface="Rockwell"/>
            </a:endParaRPr>
          </a:p>
        </p:txBody>
      </p:sp>
      <p:pic>
        <p:nvPicPr>
          <p:cNvPr id="148" name="Google Shape;148;p27"/>
          <p:cNvPicPr preferRelativeResize="0"/>
          <p:nvPr/>
        </p:nvPicPr>
        <p:blipFill rotWithShape="1">
          <a:blip r:embed="rId5">
            <a:alphaModFix/>
          </a:blip>
          <a:srcRect b="33540" l="0" r="8958" t="12966"/>
          <a:stretch/>
        </p:blipFill>
        <p:spPr>
          <a:xfrm>
            <a:off x="6578450" y="2884375"/>
            <a:ext cx="3181949" cy="1402276"/>
          </a:xfrm>
          <a:prstGeom prst="rect">
            <a:avLst/>
          </a:prstGeom>
          <a:noFill/>
          <a:ln>
            <a:noFill/>
          </a:ln>
        </p:spPr>
      </p:pic>
      <p:pic>
        <p:nvPicPr>
          <p:cNvPr id="149" name="Google Shape;149;p27"/>
          <p:cNvPicPr preferRelativeResize="0"/>
          <p:nvPr/>
        </p:nvPicPr>
        <p:blipFill rotWithShape="1">
          <a:blip r:embed="rId6">
            <a:alphaModFix/>
          </a:blip>
          <a:srcRect b="37308" l="39550" r="27392" t="31268"/>
          <a:stretch/>
        </p:blipFill>
        <p:spPr>
          <a:xfrm>
            <a:off x="9760400" y="2809450"/>
            <a:ext cx="1608115" cy="1146524"/>
          </a:xfrm>
          <a:prstGeom prst="rect">
            <a:avLst/>
          </a:prstGeom>
          <a:noFill/>
          <a:ln>
            <a:noFill/>
          </a:ln>
        </p:spPr>
      </p:pic>
      <p:sp>
        <p:nvSpPr>
          <p:cNvPr id="150" name="Google Shape;150;p27"/>
          <p:cNvSpPr/>
          <p:nvPr/>
        </p:nvSpPr>
        <p:spPr>
          <a:xfrm>
            <a:off x="464776" y="1742972"/>
            <a:ext cx="822300" cy="776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51" name="Google Shape;151;p27"/>
          <p:cNvSpPr/>
          <p:nvPr/>
        </p:nvSpPr>
        <p:spPr>
          <a:xfrm>
            <a:off x="-529389" y="4165726"/>
            <a:ext cx="1058700" cy="1046700"/>
          </a:xfrm>
          <a:prstGeom prst="flowChartConnector">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52" name="Google Shape;152;p27"/>
          <p:cNvSpPr/>
          <p:nvPr/>
        </p:nvSpPr>
        <p:spPr>
          <a:xfrm>
            <a:off x="8253218" y="6321370"/>
            <a:ext cx="1058700" cy="1046700"/>
          </a:xfrm>
          <a:prstGeom prst="flowChartConnector">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53" name="Google Shape;153;p27"/>
          <p:cNvSpPr/>
          <p:nvPr/>
        </p:nvSpPr>
        <p:spPr>
          <a:xfrm>
            <a:off x="10379176" y="542697"/>
            <a:ext cx="822300" cy="776700"/>
          </a:xfrm>
          <a:prstGeom prst="flowChartConnector">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11874"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latin typeface="Rockwell"/>
                <a:ea typeface="Rockwell"/>
                <a:cs typeface="Rockwell"/>
                <a:sym typeface="Rockwell"/>
              </a:rPr>
              <a:t>Company case examples </a:t>
            </a:r>
            <a:endParaRPr/>
          </a:p>
        </p:txBody>
      </p:sp>
      <p:sp>
        <p:nvSpPr>
          <p:cNvPr id="159" name="Google Shape;159;p28"/>
          <p:cNvSpPr txBox="1"/>
          <p:nvPr>
            <p:ph idx="1" type="body"/>
          </p:nvPr>
        </p:nvSpPr>
        <p:spPr>
          <a:xfrm>
            <a:off x="0" y="3265714"/>
            <a:ext cx="4575959" cy="3585049"/>
          </a:xfrm>
          <a:prstGeom prst="rect">
            <a:avLst/>
          </a:prstGeom>
          <a:noFill/>
          <a:ln>
            <a:noFill/>
          </a:ln>
        </p:spPr>
        <p:txBody>
          <a:bodyPr anchorCtr="0" anchor="t" bIns="45700" lIns="91425" spcFirstLastPara="1" rIns="91425" wrap="square" tIns="45700">
            <a:normAutofit/>
          </a:bodyPr>
          <a:lstStyle/>
          <a:p>
            <a:pPr indent="-342900" lvl="0" marL="457200" rtl="0" algn="l">
              <a:lnSpc>
                <a:spcPct val="70000"/>
              </a:lnSpc>
              <a:spcBef>
                <a:spcPts val="1000"/>
              </a:spcBef>
              <a:spcAft>
                <a:spcPts val="0"/>
              </a:spcAft>
              <a:buClr>
                <a:schemeClr val="dk1"/>
              </a:buClr>
              <a:buSzPts val="1800"/>
              <a:buChar char="•"/>
            </a:pPr>
            <a:r>
              <a:rPr lang="sv-SE" sz="1540">
                <a:latin typeface="Rockwell"/>
                <a:ea typeface="Rockwell"/>
                <a:cs typeface="Rockwell"/>
                <a:sym typeface="Rockwell"/>
              </a:rPr>
              <a:t>At the beginning of March, A 3D-printer company in Italy has designed and printed 100 life-saving respirator valves in 24 hours for a hospital that had run out of them. </a:t>
            </a:r>
            <a:endParaRPr/>
          </a:p>
          <a:p>
            <a:pPr indent="-342900" lvl="0" marL="457200" rtl="0" algn="l">
              <a:lnSpc>
                <a:spcPct val="70000"/>
              </a:lnSpc>
              <a:spcBef>
                <a:spcPts val="1000"/>
              </a:spcBef>
              <a:spcAft>
                <a:spcPts val="0"/>
              </a:spcAft>
              <a:buClr>
                <a:schemeClr val="dk1"/>
              </a:buClr>
              <a:buSzPts val="1800"/>
              <a:buChar char="•"/>
            </a:pPr>
            <a:r>
              <a:rPr lang="sv-SE" sz="1540">
                <a:latin typeface="Rockwell"/>
                <a:ea typeface="Rockwell"/>
                <a:cs typeface="Rockwell"/>
                <a:sym typeface="Rockwell"/>
              </a:rPr>
              <a:t>It was the beginning of a collaboration between the 3D printing community and health systems all over Europe.</a:t>
            </a:r>
            <a:endParaRPr/>
          </a:p>
          <a:p>
            <a:pPr indent="-342900" lvl="0" marL="457200" rtl="0" algn="l">
              <a:lnSpc>
                <a:spcPct val="70000"/>
              </a:lnSpc>
              <a:spcBef>
                <a:spcPts val="1000"/>
              </a:spcBef>
              <a:spcAft>
                <a:spcPts val="0"/>
              </a:spcAft>
              <a:buClr>
                <a:schemeClr val="dk1"/>
              </a:buClr>
              <a:buSzPts val="1800"/>
              <a:buChar char="•"/>
            </a:pPr>
            <a:r>
              <a:rPr lang="sv-SE" sz="1540">
                <a:latin typeface="Rockwell"/>
                <a:ea typeface="Rockwell"/>
                <a:cs typeface="Rockwell"/>
                <a:sym typeface="Rockwell"/>
              </a:rPr>
              <a:t>The lesson learned in Italy helped, for example, the UK to do the same and bring it to the next level. </a:t>
            </a:r>
            <a:endParaRPr/>
          </a:p>
          <a:p>
            <a:pPr indent="-342900" lvl="0" marL="457200" rtl="0" algn="l">
              <a:lnSpc>
                <a:spcPct val="70000"/>
              </a:lnSpc>
              <a:spcBef>
                <a:spcPts val="1000"/>
              </a:spcBef>
              <a:spcAft>
                <a:spcPts val="0"/>
              </a:spcAft>
              <a:buClr>
                <a:schemeClr val="dk1"/>
              </a:buClr>
              <a:buSzPts val="1800"/>
              <a:buChar char="•"/>
            </a:pPr>
            <a:r>
              <a:rPr lang="sv-SE" sz="1540">
                <a:latin typeface="Rockwell"/>
                <a:ea typeface="Rockwell"/>
                <a:cs typeface="Rockwell"/>
                <a:sym typeface="Rockwell"/>
              </a:rPr>
              <a:t>They started coordinating different private 3D printer owners, each of them is able to print what is needed, in the quality is needed and send where is needed.</a:t>
            </a:r>
            <a:br>
              <a:rPr lang="sv-SE" sz="1540">
                <a:latin typeface="Rockwell"/>
                <a:ea typeface="Rockwell"/>
                <a:cs typeface="Rockwell"/>
                <a:sym typeface="Rockwell"/>
              </a:rPr>
            </a:br>
            <a:endParaRPr sz="1540">
              <a:latin typeface="Rockwell"/>
              <a:ea typeface="Rockwell"/>
              <a:cs typeface="Rockwell"/>
              <a:sym typeface="Rockwell"/>
            </a:endParaRPr>
          </a:p>
        </p:txBody>
      </p:sp>
      <p:sp>
        <p:nvSpPr>
          <p:cNvPr id="160" name="Google Shape;160;p28"/>
          <p:cNvSpPr txBox="1"/>
          <p:nvPr>
            <p:ph idx="2" type="body"/>
          </p:nvPr>
        </p:nvSpPr>
        <p:spPr>
          <a:xfrm>
            <a:off x="6816437" y="277959"/>
            <a:ext cx="5153891"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sv-SE" sz="1600">
                <a:latin typeface="Rockwell"/>
                <a:ea typeface="Rockwell"/>
                <a:cs typeface="Rockwell"/>
                <a:sym typeface="Rockwell"/>
              </a:rPr>
              <a:t>The business owner, Ahmad, gets help through the mobile application for Business Doctor. </a:t>
            </a:r>
            <a:endParaRPr/>
          </a:p>
          <a:p>
            <a:pPr indent="-342900" lvl="0" marL="457200" rtl="0" algn="just">
              <a:lnSpc>
                <a:spcPct val="90000"/>
              </a:lnSpc>
              <a:spcBef>
                <a:spcPts val="1000"/>
              </a:spcBef>
              <a:spcAft>
                <a:spcPts val="0"/>
              </a:spcAft>
              <a:buSzPts val="1800"/>
              <a:buChar char="•"/>
            </a:pPr>
            <a:r>
              <a:rPr lang="sv-SE" sz="1600">
                <a:latin typeface="Rockwell"/>
                <a:ea typeface="Rockwell"/>
                <a:cs typeface="Rockwell"/>
                <a:sym typeface="Rockwell"/>
              </a:rPr>
              <a:t>He follows simple steps to bring his shop online, and is connected with customers through local partnering network (here, the housing company, which already has an app and can push information to people in their homes). </a:t>
            </a:r>
            <a:endParaRPr/>
          </a:p>
          <a:p>
            <a:pPr indent="-342900" lvl="0" marL="457200" rtl="0" algn="just">
              <a:lnSpc>
                <a:spcPct val="90000"/>
              </a:lnSpc>
              <a:spcBef>
                <a:spcPts val="1000"/>
              </a:spcBef>
              <a:spcAft>
                <a:spcPts val="0"/>
              </a:spcAft>
              <a:buSzPts val="1800"/>
              <a:buChar char="•"/>
            </a:pPr>
            <a:r>
              <a:rPr lang="sv-SE" sz="1600">
                <a:latin typeface="Rockwell"/>
                <a:ea typeface="Rockwell"/>
                <a:cs typeface="Rockwell"/>
                <a:sym typeface="Rockwell"/>
              </a:rPr>
              <a:t>This reflects the possible networks already in the team of #BusinessDoctor.</a:t>
            </a:r>
            <a:endParaRPr/>
          </a:p>
          <a:p>
            <a:pPr indent="-228600" lvl="0" marL="457200" rtl="0" algn="just">
              <a:lnSpc>
                <a:spcPct val="90000"/>
              </a:lnSpc>
              <a:spcBef>
                <a:spcPts val="1000"/>
              </a:spcBef>
              <a:spcAft>
                <a:spcPts val="0"/>
              </a:spcAft>
              <a:buSzPts val="1800"/>
              <a:buNone/>
            </a:pPr>
            <a:r>
              <a:t/>
            </a:r>
            <a:endParaRPr/>
          </a:p>
        </p:txBody>
      </p:sp>
      <p:pic>
        <p:nvPicPr>
          <p:cNvPr descr="En bild som visar person, inomhus, man, sitter&#10;&#10;Automatiskt genererad beskrivning" id="161" name="Google Shape;161;p28"/>
          <p:cNvPicPr preferRelativeResize="0"/>
          <p:nvPr/>
        </p:nvPicPr>
        <p:blipFill rotWithShape="1">
          <a:blip r:embed="rId3">
            <a:alphaModFix/>
          </a:blip>
          <a:srcRect b="0" l="0" r="0" t="0"/>
          <a:stretch/>
        </p:blipFill>
        <p:spPr>
          <a:xfrm>
            <a:off x="-11874" y="1110887"/>
            <a:ext cx="4805224" cy="2012321"/>
          </a:xfrm>
          <a:prstGeom prst="rect">
            <a:avLst/>
          </a:prstGeom>
          <a:noFill/>
          <a:ln>
            <a:noFill/>
          </a:ln>
        </p:spPr>
      </p:pic>
      <p:pic>
        <p:nvPicPr>
          <p:cNvPr id="162" name="Google Shape;162;p28"/>
          <p:cNvPicPr preferRelativeResize="0"/>
          <p:nvPr/>
        </p:nvPicPr>
        <p:blipFill rotWithShape="1">
          <a:blip r:embed="rId4">
            <a:alphaModFix/>
          </a:blip>
          <a:srcRect b="0" l="0" r="0" t="0"/>
          <a:stretch/>
        </p:blipFill>
        <p:spPr>
          <a:xfrm>
            <a:off x="4772174" y="2876249"/>
            <a:ext cx="7394369" cy="39481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501187" y="451262"/>
            <a:ext cx="10515600" cy="11325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sv-SE" sz="3959">
                <a:latin typeface="Rockwell"/>
                <a:ea typeface="Rockwell"/>
                <a:cs typeface="Rockwell"/>
                <a:sym typeface="Rockwell"/>
              </a:rPr>
              <a:t>The TEAM</a:t>
            </a:r>
            <a:br>
              <a:rPr lang="sv-SE" sz="3959">
                <a:latin typeface="Rockwell"/>
                <a:ea typeface="Rockwell"/>
                <a:cs typeface="Rockwell"/>
                <a:sym typeface="Rockwell"/>
              </a:rPr>
            </a:br>
            <a:endParaRPr sz="3959">
              <a:latin typeface="Rockwell"/>
              <a:ea typeface="Rockwell"/>
              <a:cs typeface="Rockwell"/>
              <a:sym typeface="Rockwell"/>
            </a:endParaRPr>
          </a:p>
        </p:txBody>
      </p:sp>
      <p:graphicFrame>
        <p:nvGraphicFramePr>
          <p:cNvPr id="168" name="Google Shape;168;p29"/>
          <p:cNvGraphicFramePr/>
          <p:nvPr/>
        </p:nvGraphicFramePr>
        <p:xfrm>
          <a:off x="1" y="1405681"/>
          <a:ext cx="3000000" cy="3000000"/>
        </p:xfrm>
        <a:graphic>
          <a:graphicData uri="http://schemas.openxmlformats.org/drawingml/2006/table">
            <a:tbl>
              <a:tblPr bandRow="1" firstRow="1">
                <a:noFill/>
                <a:tableStyleId>{4918E35E-DD50-4A13-9473-4EB9B639764C}</a:tableStyleId>
              </a:tblPr>
              <a:tblGrid>
                <a:gridCol w="451925"/>
                <a:gridCol w="2133250"/>
                <a:gridCol w="2366825"/>
                <a:gridCol w="3586350"/>
                <a:gridCol w="3653650"/>
              </a:tblGrid>
              <a:tr h="3649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Name</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Role </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Work role / Work place</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E-mail</a:t>
                      </a:r>
                      <a:endParaRPr sz="1400" u="none" cap="none" strike="noStrike">
                        <a:latin typeface="Rockwell"/>
                        <a:ea typeface="Rockwell"/>
                        <a:cs typeface="Rockwell"/>
                        <a:sym typeface="Rockwell"/>
                      </a:endParaRPr>
                    </a:p>
                  </a:txBody>
                  <a:tcPr marT="45725" marB="45725" marR="91450" marL="91450"/>
                </a:tc>
              </a:tr>
              <a:tr h="638700">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1</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Tatjana Karpenja</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Lead</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Project manager Sustainability at RISE Research Institutes of Sweden</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Tatjana.Karpenja@ri.se</a:t>
                      </a:r>
                      <a:endParaRPr sz="1400" u="none" cap="none" strike="noStrike">
                        <a:latin typeface="Rockwell"/>
                        <a:ea typeface="Rockwell"/>
                        <a:cs typeface="Rockwell"/>
                        <a:sym typeface="Rockwell"/>
                      </a:endParaRPr>
                    </a:p>
                  </a:txBody>
                  <a:tcPr marT="45725" marB="45725" marR="91450" marL="91450"/>
                </a:tc>
              </a:tr>
              <a:tr h="364975">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2</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Nerina Finetto</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Narrative strategist</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Content developer, producer, founder of </a:t>
                      </a:r>
                      <a:r>
                        <a:rPr b="0" i="0" lang="sv-SE" sz="1800" u="sng" cap="none" strike="noStrike">
                          <a:solidFill>
                            <a:schemeClr val="dk1"/>
                          </a:solidFill>
                          <a:latin typeface="Rockwell"/>
                          <a:ea typeface="Rockwell"/>
                          <a:cs typeface="Rockwell"/>
                          <a:sym typeface="Rockwell"/>
                          <a:hlinkClick r:id="rId3"/>
                        </a:rPr>
                        <a:t>tracesdreams.com</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None/>
                      </a:pPr>
                      <a:r>
                        <a:rPr b="0" i="0" lang="sv-SE" sz="1800" u="none" cap="none" strike="noStrike">
                          <a:solidFill>
                            <a:schemeClr val="dk1"/>
                          </a:solidFill>
                          <a:latin typeface="Rockwell"/>
                          <a:ea typeface="Rockwell"/>
                          <a:cs typeface="Rockwell"/>
                          <a:sym typeface="Rockwell"/>
                        </a:rPr>
                        <a:t>Nerina@tracesdreams.com </a:t>
                      </a:r>
                      <a:endParaRPr/>
                    </a:p>
                  </a:txBody>
                  <a:tcPr marT="45725" marB="45725" marR="91450" marL="91450"/>
                </a:tc>
              </a:tr>
              <a:tr h="364975">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3</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Beatrice Nordling</a:t>
                      </a:r>
                      <a:endParaRPr sz="1800" u="none" cap="none" strike="noStrike">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Concept developer</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Business developer at Uppsalahem</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beatrice.nordling@uppsalahem.se</a:t>
                      </a:r>
                      <a:endParaRPr sz="1800" u="none" cap="none" strike="noStrike">
                        <a:latin typeface="Rockwell"/>
                        <a:ea typeface="Rockwell"/>
                        <a:cs typeface="Rockwell"/>
                        <a:sym typeface="Rockwell"/>
                      </a:endParaRPr>
                    </a:p>
                  </a:txBody>
                  <a:tcPr marT="45725" marB="45725" marR="91450" marL="91450"/>
                </a:tc>
              </a:tr>
              <a:tr h="364975">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4</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Joachim Pettersson</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Mentor</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Solutions architecht, associate at join.se </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a:solidFill>
                            <a:srgbClr val="000000"/>
                          </a:solidFill>
                          <a:latin typeface="Rockwell"/>
                          <a:ea typeface="Rockwell"/>
                          <a:cs typeface="Rockwell"/>
                          <a:sym typeface="Rockwell"/>
                        </a:rPr>
                        <a:t>jpettersson@sandvine.com</a:t>
                      </a:r>
                      <a:endParaRPr sz="1800" u="none" cap="none" strike="noStrike">
                        <a:solidFill>
                          <a:srgbClr val="000000"/>
                        </a:solidFill>
                        <a:latin typeface="Rockwell"/>
                        <a:ea typeface="Rockwell"/>
                        <a:cs typeface="Rockwell"/>
                        <a:sym typeface="Rockwell"/>
                      </a:endParaRPr>
                    </a:p>
                  </a:txBody>
                  <a:tcPr marT="45725" marB="45725" marR="91450" marL="91450"/>
                </a:tc>
              </a:tr>
              <a:tr h="364975">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5</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Susanna Nissar</a:t>
                      </a:r>
                      <a:endParaRPr sz="14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Design thinking, user centered innovation processes </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Service Designer, founder of Social Innovation Booster</a:t>
                      </a:r>
                      <a:endParaRPr sz="1800" u="none" cap="none" strike="noStrike">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sv-SE" sz="1800" u="none" cap="none" strike="noStrike">
                          <a:latin typeface="Rockwell"/>
                          <a:ea typeface="Rockwell"/>
                          <a:cs typeface="Rockwell"/>
                          <a:sym typeface="Rockwell"/>
                        </a:rPr>
                        <a:t>susanna@innovationbooster.org</a:t>
                      </a:r>
                      <a:endParaRPr sz="1800" u="none" cap="none" strike="noStrike">
                        <a:latin typeface="Rockwell"/>
                        <a:ea typeface="Rockwell"/>
                        <a:cs typeface="Rockwell"/>
                        <a:sym typeface="Rockwell"/>
                      </a:endParaRPr>
                    </a:p>
                  </a:txBody>
                  <a:tcPr marT="45725" marB="45725" marR="91450" marL="91450"/>
                </a:tc>
              </a:tr>
              <a:tr h="364975">
                <a:tc>
                  <a:txBody>
                    <a:bodyPr/>
                    <a:lstStyle/>
                    <a:p>
                      <a:pPr indent="0" lvl="0" marL="0" marR="0" rtl="0" algn="l">
                        <a:lnSpc>
                          <a:spcPct val="100000"/>
                        </a:lnSpc>
                        <a:spcBef>
                          <a:spcPts val="0"/>
                        </a:spcBef>
                        <a:spcAft>
                          <a:spcPts val="0"/>
                        </a:spcAft>
                        <a:buClr>
                          <a:srgbClr val="000000"/>
                        </a:buClr>
                        <a:buSzPts val="1800"/>
                        <a:buFont typeface="Arial"/>
                        <a:buNone/>
                      </a:pPr>
                      <a:r>
                        <a:rPr b="0" i="0" lang="sv-SE" sz="1800" u="none" cap="none" strike="noStrike">
                          <a:solidFill>
                            <a:schemeClr val="dk1"/>
                          </a:solidFill>
                          <a:latin typeface="Rockwell"/>
                          <a:ea typeface="Rockwell"/>
                          <a:cs typeface="Rockwell"/>
                          <a:sym typeface="Rockwell"/>
                        </a:rPr>
                        <a:t>6</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sv-SE" sz="1800" u="none" cap="none" strike="noStrike">
                          <a:solidFill>
                            <a:srgbClr val="FF0000"/>
                          </a:solidFill>
                          <a:latin typeface="Rockwell"/>
                          <a:ea typeface="Rockwell"/>
                          <a:cs typeface="Rockwell"/>
                          <a:sym typeface="Rockwell"/>
                        </a:rPr>
                        <a:t>Cecilia Brown?</a:t>
                      </a:r>
                      <a:endParaRPr b="0" i="0" sz="1800" u="none" cap="none" strike="noStrike">
                        <a:solidFill>
                          <a:srgbClr val="FF0000"/>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a:txBody>
                  <a:tcPr marT="45725" marB="45725" marR="91450" marL="91450"/>
                </a:tc>
              </a:tr>
              <a:tr h="364975">
                <a:tc>
                  <a:txBody>
                    <a:bodyPr/>
                    <a:lstStyle/>
                    <a:p>
                      <a:pPr indent="0" lvl="0" marL="0" marR="0" rtl="0" algn="l">
                        <a:lnSpc>
                          <a:spcPct val="100000"/>
                        </a:lnSpc>
                        <a:spcBef>
                          <a:spcPts val="0"/>
                        </a:spcBef>
                        <a:spcAft>
                          <a:spcPts val="0"/>
                        </a:spcAft>
                        <a:buClr>
                          <a:srgbClr val="000000"/>
                        </a:buClr>
                        <a:buSzPts val="1800"/>
                        <a:buFont typeface="Arial"/>
                        <a:buNone/>
                      </a:pPr>
                      <a:r>
                        <a:rPr b="0" i="0" lang="sv-SE" sz="1800" u="none" cap="none" strike="noStrike">
                          <a:solidFill>
                            <a:schemeClr val="dk1"/>
                          </a:solidFill>
                          <a:latin typeface="Rockwell"/>
                          <a:ea typeface="Rockwell"/>
                          <a:cs typeface="Rockwell"/>
                          <a:sym typeface="Rockwell"/>
                        </a:rPr>
                        <a:t>7</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sv-SE" sz="1800" u="none" cap="none" strike="noStrike">
                          <a:solidFill>
                            <a:srgbClr val="FF0000"/>
                          </a:solidFill>
                          <a:latin typeface="Rockwell"/>
                          <a:ea typeface="Rockwell"/>
                          <a:cs typeface="Rockwell"/>
                          <a:sym typeface="Rockwell"/>
                        </a:rPr>
                        <a:t>Rio</a:t>
                      </a:r>
                      <a:endParaRPr b="0" i="0" sz="1800" u="none" cap="none" strike="noStrike">
                        <a:solidFill>
                          <a:srgbClr val="FF0000"/>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ckwell"/>
                        <a:ea typeface="Rockwell"/>
                        <a:cs typeface="Rockwell"/>
                        <a:sym typeface="Rockwell"/>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2020-04-04T13:08:44Z</dcterms:created>
  <dc:creator>Tatjana Karpenja</dc:creator>
</cp:coreProperties>
</file>