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library.org/search.json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Rectangle 9"/>
          <p:cNvSpPr/>
          <p:nvPr/>
        </p:nvSpPr>
        <p:spPr>
          <a:xfrm rot="10800000">
            <a:off x="-8280" y="0"/>
            <a:ext cx="12224160" cy="68662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Rectangle 11"/>
          <p:cNvSpPr/>
          <p:nvPr/>
        </p:nvSpPr>
        <p:spPr>
          <a:xfrm rot="10800000" flipH="1">
            <a:off x="440280" y="1800"/>
            <a:ext cx="11770560" cy="686628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Rectangle 13"/>
          <p:cNvSpPr/>
          <p:nvPr/>
        </p:nvSpPr>
        <p:spPr>
          <a:xfrm rot="10800000">
            <a:off x="-11520" y="0"/>
            <a:ext cx="3621600" cy="686628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15"/>
          <p:cNvSpPr/>
          <p:nvPr/>
        </p:nvSpPr>
        <p:spPr>
          <a:xfrm flipH="1">
            <a:off x="-18000" y="0"/>
            <a:ext cx="12231720" cy="686628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17"/>
          <p:cNvSpPr/>
          <p:nvPr/>
        </p:nvSpPr>
        <p:spPr>
          <a:xfrm rot="5400000" flipH="1">
            <a:off x="4480920" y="-860040"/>
            <a:ext cx="6860160" cy="859608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Oval 19"/>
          <p:cNvSpPr/>
          <p:nvPr/>
        </p:nvSpPr>
        <p:spPr>
          <a:xfrm rot="5993400">
            <a:off x="1188720" y="1087200"/>
            <a:ext cx="4965840" cy="498672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62680" y="819000"/>
            <a:ext cx="6712920" cy="317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1" strike="noStrike" spc="-1">
                <a:solidFill>
                  <a:srgbClr val="FFFFFF"/>
                </a:solidFill>
                <a:latin typeface="Calibri Light"/>
              </a:rPr>
              <a:t>MHW3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84" name="Rectangle 21"/>
          <p:cNvSpPr/>
          <p:nvPr/>
        </p:nvSpPr>
        <p:spPr>
          <a:xfrm flipH="1">
            <a:off x="-2160" y="4490280"/>
            <a:ext cx="12215880" cy="237600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285440" y="4960800"/>
            <a:ext cx="7054200" cy="107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400" b="1" strike="noStrike" spc="-1" dirty="0">
                <a:solidFill>
                  <a:srgbClr val="FFFFFF"/>
                </a:solidFill>
                <a:latin typeface="Calibri"/>
              </a:rPr>
              <a:t>Cristofero Lo Vullo	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400" b="1" strike="noStrike" spc="-1" dirty="0">
                <a:solidFill>
                  <a:srgbClr val="FFFFFF"/>
                </a:solidFill>
                <a:latin typeface="Calibri"/>
              </a:rPr>
              <a:t>Matricola: 1000004156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400" b="1" strike="noStrike" spc="-1" dirty="0">
                <a:solidFill>
                  <a:srgbClr val="FFFFFF"/>
                </a:solidFill>
                <a:latin typeface="Calibri"/>
              </a:rPr>
              <a:t>Data: 29/04/2022</a:t>
            </a:r>
            <a:endParaRPr lang="it-IT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7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7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157" name="Immagine 156"/>
          <p:cNvPicPr/>
          <p:nvPr/>
        </p:nvPicPr>
        <p:blipFill>
          <a:blip r:embed="rId2"/>
          <a:stretch/>
        </p:blipFill>
        <p:spPr>
          <a:xfrm>
            <a:off x="4035600" y="115560"/>
            <a:ext cx="8105760" cy="654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164" name="Immagine 163"/>
          <p:cNvPicPr/>
          <p:nvPr/>
        </p:nvPicPr>
        <p:blipFill>
          <a:blip r:embed="rId2"/>
          <a:stretch/>
        </p:blipFill>
        <p:spPr>
          <a:xfrm>
            <a:off x="4680000" y="39600"/>
            <a:ext cx="6480000" cy="3560400"/>
          </a:xfrm>
          <a:prstGeom prst="rect">
            <a:avLst/>
          </a:prstGeom>
          <a:ln w="0">
            <a:noFill/>
          </a:ln>
        </p:spPr>
      </p:pic>
      <p:sp>
        <p:nvSpPr>
          <p:cNvPr id="165" name="Rettangolo 164"/>
          <p:cNvSpPr/>
          <p:nvPr/>
        </p:nvSpPr>
        <p:spPr>
          <a:xfrm>
            <a:off x="4034880" y="3500280"/>
            <a:ext cx="737928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È presente un tag &lt;form&gt; al cui interno vi sono due tag &lt;input&gt;: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primo è un input con type=text.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Il secondo è un input con type=submit.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6" name="Rettangolo 165"/>
          <p:cNvSpPr/>
          <p:nvPr/>
        </p:nvSpPr>
        <p:spPr>
          <a:xfrm>
            <a:off x="3960000" y="4314600"/>
            <a:ext cx="8025840" cy="16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Quando si  clicca su “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non si segue il comportamento di default ma viene rimossa la classe “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hidden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da un &lt;div&gt; con id=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albums-wrapper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Questo &lt;div&gt; contiene un &lt;h1&gt;, un &lt;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 per la cover dell’album(è anche un link verso l’album) e un &lt;div&gt; con id=tracks-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wrapper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 contiene i nomi delle canzoni all’interno dell’album. Cliccando su una canzone si viene indirizzati su Spotify a quella determinata canzone.  Se non si specifica nessun film allora  cliccando su “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 viene resettato il tutto ovvero. Nella prossima slide un esempio di una ricerca.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173" name="Immagine 172"/>
          <p:cNvPicPr/>
          <p:nvPr/>
        </p:nvPicPr>
        <p:blipFill>
          <a:blip r:embed="rId2"/>
          <a:stretch/>
        </p:blipFill>
        <p:spPr>
          <a:xfrm>
            <a:off x="6120000" y="0"/>
            <a:ext cx="3686040" cy="68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br/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(richieste)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80" name="Rettangolo 179"/>
          <p:cNvSpPr/>
          <p:nvPr/>
        </p:nvSpPr>
        <p:spPr>
          <a:xfrm>
            <a:off x="4270680" y="561960"/>
            <a:ext cx="7608960" cy="21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 dirty="0">
                <a:latin typeface="Arial"/>
              </a:rPr>
              <a:t>La prima </a:t>
            </a:r>
            <a:r>
              <a:rPr lang="it-IT" sz="1800" b="0" strike="noStrike" spc="-1" dirty="0" err="1">
                <a:latin typeface="Arial"/>
              </a:rPr>
              <a:t>richiesta,dopo</a:t>
            </a:r>
            <a:r>
              <a:rPr lang="it-IT" sz="1800" b="0" strike="noStrike" spc="-1" dirty="0">
                <a:latin typeface="Arial"/>
              </a:rPr>
              <a:t> aver ottenuto il token, si trova all’interno della funzione </a:t>
            </a:r>
            <a:r>
              <a:rPr lang="it-IT" b="1">
                <a:effectLst/>
                <a:latin typeface="Consolas" panose="020B0609020204030204" pitchFamily="49" charset="0"/>
              </a:rPr>
              <a:t>searchAlbumsByFilmName</a:t>
            </a:r>
            <a:r>
              <a:rPr lang="it-IT" b="1" dirty="0">
                <a:latin typeface="Consolas" panose="020B0609020204030204" pitchFamily="49" charset="0"/>
              </a:rPr>
              <a:t>() </a:t>
            </a:r>
            <a:r>
              <a:rPr lang="it-IT" dirty="0">
                <a:latin typeface="Consolas" panose="020B0609020204030204" pitchFamily="49" charset="0"/>
              </a:rPr>
              <a:t>dove semplicemente si vuole </a:t>
            </a:r>
            <a:r>
              <a:rPr lang="it-IT" dirty="0" err="1">
                <a:latin typeface="Consolas" panose="020B0609020204030204" pitchFamily="49" charset="0"/>
              </a:rPr>
              <a:t>ottenre</a:t>
            </a:r>
            <a:r>
              <a:rPr lang="it-IT" dirty="0">
                <a:latin typeface="Consolas" panose="020B0609020204030204" pitchFamily="49" charset="0"/>
              </a:rPr>
              <a:t> una lista di album dato un nome.</a:t>
            </a:r>
            <a:endParaRPr lang="it-IT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Struttura REST API per la ricerca di un album: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>
                <a:latin typeface="Arial"/>
              </a:rPr>
              <a:t>BASE URL</a:t>
            </a:r>
            <a:r>
              <a:rPr lang="it-IT" sz="1800" b="0" strike="noStrike" spc="-1" dirty="0">
                <a:latin typeface="Arial"/>
              </a:rPr>
              <a:t>:  https://api.spotify.com/v1/search?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latin typeface="Arial"/>
              </a:rPr>
              <a:t>MetodoHTTP</a:t>
            </a:r>
            <a:r>
              <a:rPr lang="it-IT" sz="1800" b="0" strike="noStrike" spc="-1" dirty="0">
                <a:latin typeface="Arial"/>
              </a:rPr>
              <a:t> : GET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latin typeface="Arial"/>
              </a:rPr>
              <a:t>Header</a:t>
            </a:r>
            <a:r>
              <a:rPr lang="it-IT" sz="1800" b="1" strike="noStrike" spc="-1" dirty="0">
                <a:latin typeface="Arial"/>
              </a:rPr>
              <a:t> aggiuntivi</a:t>
            </a:r>
            <a:r>
              <a:rPr lang="it-IT" sz="1800" b="0" strike="noStrike" spc="-1" dirty="0">
                <a:latin typeface="Arial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          "</a:t>
            </a:r>
            <a:r>
              <a:rPr lang="it-IT" sz="1800" b="0" strike="noStrike" spc="-1" dirty="0" err="1">
                <a:latin typeface="Arial"/>
              </a:rPr>
              <a:t>Authorization</a:t>
            </a:r>
            <a:r>
              <a:rPr lang="it-IT" sz="1800" b="0" strike="noStrike" spc="-1" dirty="0">
                <a:latin typeface="Arial"/>
              </a:rPr>
              <a:t>" : "</a:t>
            </a:r>
            <a:r>
              <a:rPr lang="it-IT" sz="1800" b="0" strike="noStrike" spc="-1" dirty="0" err="1">
                <a:latin typeface="Arial"/>
              </a:rPr>
              <a:t>Bearer</a:t>
            </a:r>
            <a:r>
              <a:rPr lang="it-IT" sz="1800" b="0" strike="noStrike" spc="-1" dirty="0">
                <a:latin typeface="Arial"/>
              </a:rPr>
              <a:t> " + $token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>
                <a:latin typeface="Arial"/>
              </a:rPr>
              <a:t>Richiesta</a:t>
            </a:r>
            <a:r>
              <a:rPr lang="it-IT" sz="1800" b="0" strike="noStrike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https://api.spotify.com/v1/search?type=album&amp;q=$film_name                                                     </a:t>
            </a:r>
          </a:p>
        </p:txBody>
      </p:sp>
      <p:sp>
        <p:nvSpPr>
          <p:cNvPr id="181" name="Rettangolo 180"/>
          <p:cNvSpPr/>
          <p:nvPr/>
        </p:nvSpPr>
        <p:spPr>
          <a:xfrm>
            <a:off x="4270680" y="3557409"/>
            <a:ext cx="760896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La seconda richiesta avviene all’interno della funzione </a:t>
            </a:r>
            <a:r>
              <a:rPr lang="it-IT" sz="1800" b="1" strike="noStrike" spc="-1" dirty="0" err="1">
                <a:latin typeface="Arial"/>
              </a:rPr>
              <a:t>getAlbumInfo</a:t>
            </a:r>
            <a:r>
              <a:rPr lang="it-IT" b="1" spc="-1" dirty="0" err="1">
                <a:latin typeface="Arial"/>
              </a:rPr>
              <a:t>ByAlbumID</a:t>
            </a:r>
            <a:r>
              <a:rPr lang="it-IT" b="1" spc="-1" dirty="0">
                <a:latin typeface="Arial"/>
              </a:rPr>
              <a:t>() </a:t>
            </a:r>
            <a:r>
              <a:rPr lang="it-IT" spc="-1" dirty="0">
                <a:latin typeface="Arial"/>
              </a:rPr>
              <a:t>dove semplicemente ottengo tutte le informazioni di un determinato album tra cui le varie canzoni all’interno dell’album.</a:t>
            </a:r>
            <a:endParaRPr lang="it-IT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Struttura REST API per ottenere tutte le info di uno specifico album: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>
                <a:latin typeface="Arial"/>
              </a:rPr>
              <a:t>BASE URL</a:t>
            </a:r>
            <a:r>
              <a:rPr lang="it-IT" sz="1800" b="0" strike="noStrike" spc="-1" dirty="0">
                <a:latin typeface="Arial"/>
              </a:rPr>
              <a:t>:  https://api.spotify.com/v1/albums/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latin typeface="Arial"/>
              </a:rPr>
              <a:t>MetodoHTTP</a:t>
            </a:r>
            <a:r>
              <a:rPr lang="it-IT" sz="1800" b="0" strike="noStrike" spc="-1" dirty="0">
                <a:latin typeface="Arial"/>
              </a:rPr>
              <a:t> : GET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 err="1">
                <a:latin typeface="Arial"/>
              </a:rPr>
              <a:t>Header</a:t>
            </a:r>
            <a:r>
              <a:rPr lang="it-IT" sz="1800" b="1" strike="noStrike" spc="-1" dirty="0">
                <a:latin typeface="Arial"/>
              </a:rPr>
              <a:t> aggiuntivi</a:t>
            </a:r>
            <a:r>
              <a:rPr lang="it-IT" sz="1800" b="0" strike="noStrike" spc="-1" dirty="0">
                <a:latin typeface="Arial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          "</a:t>
            </a:r>
            <a:r>
              <a:rPr lang="it-IT" sz="1800" b="0" strike="noStrike" spc="-1" dirty="0" err="1">
                <a:latin typeface="Arial"/>
              </a:rPr>
              <a:t>Authorization</a:t>
            </a:r>
            <a:r>
              <a:rPr lang="it-IT" sz="1800" b="0" strike="noStrike" spc="-1" dirty="0">
                <a:latin typeface="Arial"/>
              </a:rPr>
              <a:t>" : "</a:t>
            </a:r>
            <a:r>
              <a:rPr lang="it-IT" sz="1800" b="0" strike="noStrike" spc="-1" dirty="0" err="1">
                <a:latin typeface="Arial"/>
              </a:rPr>
              <a:t>Bearer</a:t>
            </a:r>
            <a:r>
              <a:rPr lang="it-IT" sz="1800" b="0" strike="noStrike" spc="-1" dirty="0">
                <a:latin typeface="Arial"/>
              </a:rPr>
              <a:t> " + $token</a:t>
            </a:r>
          </a:p>
          <a:p>
            <a:pPr>
              <a:lnSpc>
                <a:spcPct val="100000"/>
              </a:lnSpc>
            </a:pPr>
            <a:r>
              <a:rPr lang="it-IT" sz="1800" b="1" strike="noStrike" spc="-1" dirty="0">
                <a:latin typeface="Arial"/>
              </a:rPr>
              <a:t>Richiesta</a:t>
            </a:r>
            <a:r>
              <a:rPr lang="it-IT" sz="1800" b="0" strike="noStrike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Arial"/>
              </a:rPr>
              <a:t>https://api.spotify.com/v1/albums/$album_id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9"/>
          <p:cNvSpPr/>
          <p:nvPr/>
        </p:nvSpPr>
        <p:spPr>
          <a:xfrm>
            <a:off x="0" y="0"/>
            <a:ext cx="1218708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Descrizione del progetto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785840" y="540000"/>
            <a:ext cx="6553440" cy="5544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Aggiornamento del sito sviluppato durante il Mini-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Homework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2 con l’integrazione di due API REST:</a:t>
            </a:r>
            <a:endParaRPr lang="it-IT" sz="24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400" b="1" strike="noStrike" spc="-1" dirty="0" err="1">
                <a:solidFill>
                  <a:srgbClr val="000000"/>
                </a:solidFill>
                <a:latin typeface="Calibri"/>
              </a:rPr>
              <a:t>OpenLibrary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, senza autenticazione.</a:t>
            </a:r>
            <a:endParaRPr lang="it-IT" sz="24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400" b="1" strike="noStrike" spc="-1" dirty="0">
                <a:solidFill>
                  <a:srgbClr val="000000"/>
                </a:solidFill>
                <a:latin typeface="Calibri"/>
              </a:rPr>
              <a:t>Spotify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, con autenticazione OAuth2.</a:t>
            </a:r>
            <a:endParaRPr lang="it-IT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Si noti che tutti i file riguardanti il Mini-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Homework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2(eccezion fatta per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l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Calibri"/>
              </a:rPr>
              <a:t>’html</a:t>
            </a:r>
            <a:r>
              <a:rPr lang="it-IT" sz="2400" b="1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sono rimasti invariati. Dunque, il materiale relativo al Mini-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Homework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3 è costituito dal file </a:t>
            </a:r>
            <a:r>
              <a:rPr lang="it-IT" sz="2400" b="1" strike="noStrike" spc="-1" dirty="0">
                <a:solidFill>
                  <a:srgbClr val="000000"/>
                </a:solidFill>
                <a:latin typeface="Calibri"/>
              </a:rPr>
              <a:t>mhw3.css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, dal file </a:t>
            </a:r>
            <a:r>
              <a:rPr lang="it-IT" sz="2400" b="1" strike="noStrike" spc="-1" dirty="0">
                <a:solidFill>
                  <a:srgbClr val="000000"/>
                </a:solidFill>
                <a:latin typeface="Calibri"/>
              </a:rPr>
              <a:t>mhw3.js,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dalla modifica del file </a:t>
            </a:r>
            <a:r>
              <a:rPr lang="it-IT" sz="2400" b="1" strike="noStrike" spc="-1" dirty="0">
                <a:solidFill>
                  <a:srgbClr val="000000"/>
                </a:solidFill>
                <a:latin typeface="Calibri"/>
              </a:rPr>
              <a:t>index.html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gia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presente dal Mini-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Homework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2, e dal file </a:t>
            </a:r>
            <a:r>
              <a:rPr lang="it-IT" sz="2400" b="1" strike="noStrike" spc="-1" dirty="0">
                <a:solidFill>
                  <a:srgbClr val="000000"/>
                </a:solidFill>
                <a:latin typeface="Calibri"/>
              </a:rPr>
              <a:t>NO_IMAGE_AVAILABLE.jpg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, presente all’interno della cartella “images”.</a:t>
            </a:r>
            <a:endParaRPr lang="it-IT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OpenLibrary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01" name="Rettangolo 100"/>
          <p:cNvSpPr/>
          <p:nvPr/>
        </p:nvSpPr>
        <p:spPr>
          <a:xfrm>
            <a:off x="4860000" y="3025800"/>
            <a:ext cx="683928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Library offers a suite of APIs to help developers get up and running with our data.</a:t>
            </a: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Nessuna autenticazione richiesta.</a:t>
            </a: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L’utilizzo consiste nella ricerca di un libro(dato nome libro e autrice) e ricavarne la copertina se presente.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OpenLibrary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108" name="Immagine 107"/>
          <p:cNvPicPr/>
          <p:nvPr/>
        </p:nvPicPr>
        <p:blipFill>
          <a:blip r:embed="rId2"/>
          <a:stretch/>
        </p:blipFill>
        <p:spPr>
          <a:xfrm>
            <a:off x="5220000" y="180000"/>
            <a:ext cx="5735880" cy="3599280"/>
          </a:xfrm>
          <a:prstGeom prst="rect">
            <a:avLst/>
          </a:prstGeom>
          <a:ln w="0">
            <a:noFill/>
          </a:ln>
        </p:spPr>
      </p:pic>
      <p:sp>
        <p:nvSpPr>
          <p:cNvPr id="109" name="Rettangolo 108"/>
          <p:cNvSpPr/>
          <p:nvPr/>
        </p:nvSpPr>
        <p:spPr>
          <a:xfrm>
            <a:off x="4500000" y="4500000"/>
            <a:ext cx="737928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si clicca su un nome di un libro viene aperta una modale.</a:t>
            </a: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modale è un &lt;div&gt; che ha classe “hidden”, la quale viene rimossa al click su un nome di un libro, e all’interno un tag &lt;img&gt;.</a:t>
            </a: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modale si chiude con un click sull’intera modale.</a:t>
            </a: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Nella prossima slide due esempi.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2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8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Freeform: Shape 2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0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OpenLibrary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116" name="Immagine 115"/>
          <p:cNvPicPr/>
          <p:nvPr/>
        </p:nvPicPr>
        <p:blipFill>
          <a:blip r:embed="rId2"/>
          <a:stretch/>
        </p:blipFill>
        <p:spPr>
          <a:xfrm>
            <a:off x="4165920" y="180000"/>
            <a:ext cx="6273720" cy="2888280"/>
          </a:xfrm>
          <a:prstGeom prst="rect">
            <a:avLst/>
          </a:prstGeom>
          <a:ln w="0">
            <a:noFill/>
          </a:ln>
        </p:spPr>
      </p:pic>
      <p:pic>
        <p:nvPicPr>
          <p:cNvPr id="117" name="Immagine 116"/>
          <p:cNvPicPr/>
          <p:nvPr/>
        </p:nvPicPr>
        <p:blipFill>
          <a:blip r:embed="rId3"/>
          <a:stretch/>
        </p:blipFill>
        <p:spPr>
          <a:xfrm>
            <a:off x="4187880" y="3462480"/>
            <a:ext cx="6251760" cy="301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OpenLibrary</a:t>
            </a:r>
            <a:br/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(richieste)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24" name="Rettangolo 123"/>
          <p:cNvSpPr/>
          <p:nvPr/>
        </p:nvSpPr>
        <p:spPr>
          <a:xfrm>
            <a:off x="4140000" y="0"/>
            <a:ext cx="805176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 richieste si trovano all’interno delle seguenti funzioni:</a:t>
            </a:r>
            <a:endParaRPr lang="it-IT" sz="18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searchBookByName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all’interno avviene una richiesta per ottenere una lista di libri con un determinato titolo e un determinato nome di un autore(in questo caso sarà sempre “Tolkien”);</a:t>
            </a:r>
            <a:endParaRPr lang="it-IT" sz="18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checkCoverBookByISBN</a:t>
            </a:r>
            <a:r>
              <a:rPr lang="it-IT" sz="18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()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, all’interno avviene una richiesta per capire se la cover di un determinato libro(identificato dal codice ISBN) è presente o meno. Per capire meglio : “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By default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it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returns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a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blank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image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the cover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cannot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be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found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you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append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 “</a:t>
            </a:r>
            <a:r>
              <a:rPr lang="it-IT" sz="1800" b="1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?default=false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” to the end of the URL,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then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it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returns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a 404 </a:t>
            </a:r>
            <a:r>
              <a:rPr lang="it-IT" sz="1800" b="0" i="1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instead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”. Se viene ritornato un 404 allora nell’immagine all’interno della modale viene messa un’immagine presente nella cartella “</a:t>
            </a:r>
            <a:r>
              <a:rPr lang="it-IT" sz="1800" b="0" i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images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” con nome “</a:t>
            </a:r>
            <a:r>
              <a:rPr lang="it-IT" sz="2400" b="1" i="1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NO_IMAGE_AVAILABLE.jpg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”. Altrimenti nell’immagine all’interno della modale viene messo un link alla cover.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25" name="Rettangolo 124"/>
          <p:cNvSpPr/>
          <p:nvPr/>
        </p:nvSpPr>
        <p:spPr>
          <a:xfrm>
            <a:off x="4140000" y="3780000"/>
            <a:ext cx="737928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Struttura REST API per la ricerca: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BASE URL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t-IT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http://openlibrary.org/search.json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MetodoHTTP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: GET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Richiesta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                                                    http://openlibrary.org/search.json?title=”titolo_libro”&amp;author=tolkien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6" name="Rettangolo 125"/>
          <p:cNvSpPr/>
          <p:nvPr/>
        </p:nvSpPr>
        <p:spPr>
          <a:xfrm>
            <a:off x="4140000" y="5289840"/>
            <a:ext cx="7919280" cy="13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Struttura REST API per la verifica della cover: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BASE URL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http://covers.openlibrary.org/b/isbn/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MetodoHTTP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: GET</a:t>
            </a:r>
            <a:endParaRPr lang="it-IT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Richiesta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                                                    https://covers.openlibrary.org/b/isbn/”isbn_value”.json?default=false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33" name="Rettangolo 132"/>
          <p:cNvSpPr/>
          <p:nvPr/>
        </p:nvSpPr>
        <p:spPr>
          <a:xfrm>
            <a:off x="4680000" y="540000"/>
            <a:ext cx="7019280" cy="16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Based on simple REST principles, the Spotify Web API endpoints return JSON metadata about music artists, albums, and tracks, directly from the Spotify Data Catalogue.</a:t>
            </a: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Authorization refers to the process of granting a user or application access permissions to Spotify data and features. Spotify implements the OAuth 2.0 authorization framework: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34" name="Immagine 133"/>
          <p:cNvPicPr/>
          <p:nvPr/>
        </p:nvPicPr>
        <p:blipFill>
          <a:blip r:embed="rId2"/>
          <a:stretch/>
        </p:blipFill>
        <p:spPr>
          <a:xfrm>
            <a:off x="5773680" y="2520000"/>
            <a:ext cx="4485600" cy="1065600"/>
          </a:xfrm>
          <a:prstGeom prst="rect">
            <a:avLst/>
          </a:prstGeom>
          <a:ln w="0">
            <a:noFill/>
          </a:ln>
        </p:spPr>
      </p:pic>
      <p:sp>
        <p:nvSpPr>
          <p:cNvPr id="135" name="Rettangolo 134"/>
          <p:cNvSpPr/>
          <p:nvPr/>
        </p:nvSpPr>
        <p:spPr>
          <a:xfrm>
            <a:off x="4320000" y="3574080"/>
            <a:ext cx="7379280" cy="290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Where: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End User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corresponds to the Spotify user. The End User grants access to the protected resources (e.g. playlists, personal information, etc.)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My App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the client that requests access to the protected resources (e.g. a mobile or web app).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which hosts the protected resources and provides authentication and authorization via OAuth 2.0.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214160" y="1314608"/>
            <a:ext cx="7665120" cy="2338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0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sz="2400" spc="-1" dirty="0">
                <a:solidFill>
                  <a:srgbClr val="000000"/>
                </a:solidFill>
                <a:latin typeface="Calibri"/>
              </a:rPr>
              <a:t>L’utilizzo consiste nel trovare una compilation di brani relativa ad un determinato film.</a:t>
            </a:r>
            <a:endParaRPr lang="it-IT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The OAuth2 standard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defines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four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grant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types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(or flows) to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get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an access token. Spotify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implements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 the following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"/>
              </a:rPr>
              <a:t>ones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it-IT" sz="2400" b="0" strike="noStrike" spc="-1" dirty="0">
              <a:latin typeface="Arial"/>
            </a:endParaRPr>
          </a:p>
          <a:p>
            <a:pPr marL="673200" lvl="1" indent="-21600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Authorization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code + PKCE extension.</a:t>
            </a:r>
            <a:endParaRPr lang="it-IT" sz="2000" b="0" strike="noStrike" spc="-1" dirty="0">
              <a:latin typeface="Arial"/>
            </a:endParaRPr>
          </a:p>
          <a:p>
            <a:pPr marL="673200" lvl="1" indent="-21600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Client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credentials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673200" lvl="1" indent="-21600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Implicit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grant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.		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143" name="Rettangolo 142"/>
          <p:cNvSpPr/>
          <p:nvPr/>
        </p:nvSpPr>
        <p:spPr>
          <a:xfrm>
            <a:off x="4169582" y="4357800"/>
            <a:ext cx="7977240" cy="15084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diagram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the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next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slide shows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Client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Credentials</a:t>
            </a: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Flow works: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1"/>
          <p:cNvSpPr/>
          <p:nvPr/>
        </p:nvSpPr>
        <p:spPr>
          <a:xfrm rot="5400000" flipH="1">
            <a:off x="-1412280" y="1411920"/>
            <a:ext cx="6856200" cy="40359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13"/>
          <p:cNvSpPr/>
          <p:nvPr/>
        </p:nvSpPr>
        <p:spPr>
          <a:xfrm rot="5400000" flipH="1">
            <a:off x="-1412280" y="142200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15"/>
          <p:cNvSpPr/>
          <p:nvPr/>
        </p:nvSpPr>
        <p:spPr>
          <a:xfrm rot="5400000" flipH="1">
            <a:off x="763920" y="3589920"/>
            <a:ext cx="2500200" cy="40359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reeform: Shape 17"/>
          <p:cNvSpPr/>
          <p:nvPr/>
        </p:nvSpPr>
        <p:spPr>
          <a:xfrm rot="20635800">
            <a:off x="-501120" y="969480"/>
            <a:ext cx="3898440" cy="4177080"/>
          </a:xfrm>
          <a:custGeom>
            <a:avLst/>
            <a:gdLst/>
            <a:ahLst/>
            <a:cxn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19"/>
          <p:cNvSpPr/>
          <p:nvPr/>
        </p:nvSpPr>
        <p:spPr>
          <a:xfrm rot="5400000" flipH="1">
            <a:off x="-1412280" y="1401840"/>
            <a:ext cx="6856200" cy="40359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199680" cy="33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4000" b="1" strike="noStrike" spc="-1">
                <a:solidFill>
                  <a:srgbClr val="FFFFFF"/>
                </a:solidFill>
                <a:latin typeface="Calibri Light"/>
              </a:rPr>
              <a:t>Spotify</a:t>
            </a:r>
            <a:endParaRPr lang="it-IT" sz="4000" b="0" strike="noStrike" spc="-1">
              <a:latin typeface="Arial"/>
            </a:endParaRPr>
          </a:p>
        </p:txBody>
      </p:sp>
      <p:pic>
        <p:nvPicPr>
          <p:cNvPr id="150" name="Immagine 149"/>
          <p:cNvPicPr/>
          <p:nvPr/>
        </p:nvPicPr>
        <p:blipFill>
          <a:blip r:embed="rId2"/>
          <a:stretch/>
        </p:blipFill>
        <p:spPr>
          <a:xfrm>
            <a:off x="4463280" y="180000"/>
            <a:ext cx="7416000" cy="640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1012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Office Theme</vt:lpstr>
      <vt:lpstr>MHW3</vt:lpstr>
      <vt:lpstr>Descrizione del progetto</vt:lpstr>
      <vt:lpstr>OpenLibrary</vt:lpstr>
      <vt:lpstr>OpenLibrary</vt:lpstr>
      <vt:lpstr>OpenLibrary</vt:lpstr>
      <vt:lpstr>OpenLibrary (richieste)</vt:lpstr>
      <vt:lpstr>Spotify</vt:lpstr>
      <vt:lpstr>Spotify</vt:lpstr>
      <vt:lpstr>Spotify</vt:lpstr>
      <vt:lpstr>Spotify</vt:lpstr>
      <vt:lpstr>Spotify</vt:lpstr>
      <vt:lpstr>Spotify</vt:lpstr>
      <vt:lpstr>Spotify (richieste)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subject/>
  <dc:creator>Concetto Spampinato</dc:creator>
  <dc:description/>
  <cp:lastModifiedBy>CRISTOFERO LO VULLO</cp:lastModifiedBy>
  <cp:revision>84</cp:revision>
  <dcterms:created xsi:type="dcterms:W3CDTF">2021-03-24T16:57:46Z</dcterms:created>
  <dcterms:modified xsi:type="dcterms:W3CDTF">2022-04-29T16:17:36Z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