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93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483" r:id="rId15"/>
    <p:sldId id="480" r:id="rId16"/>
    <p:sldId id="482" r:id="rId17"/>
    <p:sldId id="481" r:id="rId18"/>
    <p:sldId id="510" r:id="rId19"/>
    <p:sldId id="484" r:id="rId20"/>
    <p:sldId id="485" r:id="rId21"/>
    <p:sldId id="486" r:id="rId22"/>
    <p:sldId id="487" r:id="rId23"/>
    <p:sldId id="490" r:id="rId24"/>
    <p:sldId id="488" r:id="rId25"/>
    <p:sldId id="489" r:id="rId26"/>
    <p:sldId id="496" r:id="rId27"/>
    <p:sldId id="497" r:id="rId28"/>
    <p:sldId id="491" r:id="rId29"/>
    <p:sldId id="492" r:id="rId30"/>
    <p:sldId id="493" r:id="rId31"/>
    <p:sldId id="494" r:id="rId32"/>
    <p:sldId id="495" r:id="rId33"/>
    <p:sldId id="501" r:id="rId34"/>
    <p:sldId id="502" r:id="rId35"/>
    <p:sldId id="503" r:id="rId36"/>
    <p:sldId id="504" r:id="rId37"/>
    <p:sldId id="505" r:id="rId38"/>
    <p:sldId id="506" r:id="rId39"/>
    <p:sldId id="507" r:id="rId40"/>
    <p:sldId id="508" r:id="rId41"/>
    <p:sldId id="511" r:id="rId42"/>
    <p:sldId id="513" r:id="rId43"/>
    <p:sldId id="514" r:id="rId44"/>
    <p:sldId id="515" r:id="rId45"/>
    <p:sldId id="517" r:id="rId46"/>
    <p:sldId id="518" r:id="rId47"/>
    <p:sldId id="51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C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/>
    <p:restoredTop sz="91562"/>
  </p:normalViewPr>
  <p:slideViewPr>
    <p:cSldViewPr snapToGrid="0" snapToObjects="1">
      <p:cViewPr varScale="1">
        <p:scale>
          <a:sx n="101" d="100"/>
          <a:sy n="101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6E32-DFA0-8C42-A2D2-799E10466519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1B64-DFDE-FF4E-B367-0EA4009D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59A6-6A4B-8940-9F26-199529E4B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67719-7760-B34D-AB3C-65D8196D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09255-66CF-A144-9245-687B2B0A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3896-9617-B342-907B-A35956A8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4888-6F25-7546-9A7E-6D55F16A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B885-DE6E-3B41-A450-C3B41E4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46EB-702B-9F4D-B6C0-1E8FBE84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1CCB-63FB-604B-AE34-B83E0B76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A9F6-844A-6946-846D-08031426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88A3-A684-C948-AFD6-419888E2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F8B52-A138-CE4E-874F-CF5ABE389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38777-4510-D643-AF30-9C30B657C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4DAC-AE30-0F4A-9AB3-8F920519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0202-CF80-334F-A878-D29C5AA6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7F8E-080A-774F-B635-353A3FE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E4D-AC90-EE46-B5ED-F581E4BD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C8EB-BCB2-0B42-9875-23503844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E751-6EDB-8448-BB9B-5682644B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DAB0-AB05-E242-B91D-9C068A90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4800-8524-3944-A1BD-997891DE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A992-5928-134E-8E0F-0BEBDE9E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2E17-93C4-4943-96D5-97932FA3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C12B2-DB15-A04C-979C-F4229747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75A5-9DD0-9F44-93AC-33D0291E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9102-2879-0B40-A741-B844CD5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23B0-3159-2645-9B6C-320B8649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53E7-AFB1-0F42-971E-2C9F469CD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A422C-546D-8147-B6E4-46BFFBA28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1AA4-9670-B24F-A6CF-6A68DC74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8CD9-CBF5-444D-929E-C98CABE1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A7712-E747-D54A-BA46-88ED8E32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DD29-D5E9-6C46-9FB9-FCFA18A7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6F42-B7DC-CB47-98B7-95638B8C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D7EBA-F41A-9048-A15E-1DF9D862E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8C34F-6613-6F4C-8E82-F150B45C1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F407C-E4E7-C74D-8615-4DEC1A123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D01FE-AF48-8646-AC03-3C06DF45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A872A-05B4-E54A-82B0-D63E727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E57E7-E6FB-BB40-9171-7A1549E1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2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F8C9-236B-D341-AF21-37C2E381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FD323-15A5-B84A-AE0C-A28292AC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CBDBE-EB1A-E84F-A842-480AE416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94C77-35DD-6146-A641-7119056A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F6BC7-5E96-1149-9CE8-6AAB8E19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AF3EF-06F7-AC4E-B903-D6C3073B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45FE-BC65-6A45-B9DB-5C8582CE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59B2-D529-FE45-A789-42A3125D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5B87-3135-0A40-9821-8AF4285D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5BC57-E7BA-C54F-B485-F449FB3E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7515F-4833-1141-BA43-1432116D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56906-6F81-7D4B-A345-135B6A08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762F-779E-7C49-9344-21B64CF6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F93B-87B8-1A48-9991-1E243A3E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95A93-4EF2-4E4C-8E50-BA01DAE6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3B7D9-72E2-9B4A-B2AA-D2D5D053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674E-C061-C745-B229-E5A329BD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210BC-00D9-E94C-9134-DC0C2628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E785A-FD18-F14E-8B84-72848FA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BBABF-9777-6E4B-AE1E-E377810E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042B-A4C7-0840-A68A-B43AB8EB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DF98-CB35-EF4A-BA27-FE915C2C4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31AD-9A27-804B-B638-E366DEF2C74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CD9D-1465-EB45-876A-F10088C36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8123-BAF9-F247-B449-580E7B0AD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9A1-F05F-4F4C-87E3-26817CA5F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AC9B4-5ED5-6B41-9929-653A3DD35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68"/>
          <a:stretch/>
        </p:blipFill>
        <p:spPr>
          <a:xfrm>
            <a:off x="0" y="1765898"/>
            <a:ext cx="12192000" cy="50921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E886239-7C2F-E74F-AF54-E06905D6BD3A}"/>
              </a:ext>
            </a:extLst>
          </p:cNvPr>
          <p:cNvSpPr txBox="1">
            <a:spLocks/>
          </p:cNvSpPr>
          <p:nvPr/>
        </p:nvSpPr>
        <p:spPr>
          <a:xfrm>
            <a:off x="869960" y="1384161"/>
            <a:ext cx="10167386" cy="1902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cs typeface="Lucida Sans Unicode" charset="0"/>
              </a:rPr>
              <a:t>Sequencing Quality Control</a:t>
            </a:r>
          </a:p>
          <a:p>
            <a:endParaRPr lang="en-US" sz="3600" b="1" dirty="0">
              <a:solidFill>
                <a:schemeClr val="bg1">
                  <a:lumMod val="50000"/>
                </a:schemeClr>
              </a:solidFill>
              <a:latin typeface="Lucida Sans Unicode" charset="0"/>
              <a:cs typeface="Lucida Sans Unicode" charset="0"/>
            </a:endParaRP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cs typeface="Lucida Sans Unicode" charset="0"/>
              </a:rPr>
              <a:t>Dr Adam Cribbs</a:t>
            </a:r>
            <a:endParaRPr lang="en-GB" sz="4400" dirty="0"/>
          </a:p>
        </p:txBody>
      </p:sp>
      <p:pic>
        <p:nvPicPr>
          <p:cNvPr id="1026" name="Picture 2" descr="Logos — Nuffield Department of Orthopaedics, Rheumatology and  Musculoskeletal Sciences">
            <a:extLst>
              <a:ext uri="{FF2B5EF4-FFF2-40B4-BE49-F238E27FC236}">
                <a16:creationId xmlns:a16="http://schemas.microsoft.com/office/drawing/2014/main" id="{9B003154-6932-3A4A-A9A1-D9A3649D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01" y="0"/>
            <a:ext cx="5145843" cy="126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3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CBD25-0327-2649-996A-25EEBE91DFFC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Start from (p) - the probability that the reported call is incorrect</a:t>
            </a:r>
          </a:p>
          <a:p>
            <a:endParaRPr lang="en-GB"/>
          </a:p>
          <a:p>
            <a:r>
              <a:rPr lang="en-GB"/>
              <a:t>Initial transformation to a Phred score - positive integer from floating point</a:t>
            </a:r>
          </a:p>
          <a:p>
            <a:endParaRPr lang="en-GB"/>
          </a:p>
          <a:p>
            <a:r>
              <a:rPr lang="en-GB"/>
              <a:t>Phred = -10 * (int)log</a:t>
            </a:r>
            <a:r>
              <a:rPr lang="en-GB" baseline="-25000"/>
              <a:t>10</a:t>
            </a:r>
            <a:r>
              <a:rPr lang="en-GB"/>
              <a:t>(p)</a:t>
            </a:r>
          </a:p>
          <a:p>
            <a:pPr lvl="2"/>
            <a:r>
              <a:rPr lang="en-GB"/>
              <a:t>p=0.1 	Phred = 10</a:t>
            </a:r>
          </a:p>
          <a:p>
            <a:pPr lvl="2"/>
            <a:r>
              <a:rPr lang="en-GB"/>
              <a:t>p=0.01	Phred = 20</a:t>
            </a:r>
          </a:p>
          <a:p>
            <a:pPr lvl="2"/>
            <a:r>
              <a:rPr lang="en-GB"/>
              <a:t>p=0.001	Phred = 30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C8E469-5287-CE48-8148-93B21F690ED7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Phred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Scores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8716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6D83F7-201A-5D4E-B2DA-2DA31144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23" y="1445357"/>
            <a:ext cx="6494377" cy="452596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FC8CAFB-A0ED-AF48-952B-7B33734454D0}"/>
              </a:ext>
            </a:extLst>
          </p:cNvPr>
          <p:cNvSpPr txBox="1">
            <a:spLocks/>
          </p:cNvSpPr>
          <p:nvPr/>
        </p:nvSpPr>
        <p:spPr>
          <a:xfrm>
            <a:off x="279400" y="1046934"/>
            <a:ext cx="4808623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Translation of </a:t>
            </a:r>
            <a:r>
              <a:rPr lang="en-GB" dirty="0" err="1"/>
              <a:t>Phred</a:t>
            </a:r>
            <a:r>
              <a:rPr lang="en-GB" dirty="0"/>
              <a:t> score to single ASCII letter</a:t>
            </a:r>
          </a:p>
          <a:p>
            <a:r>
              <a:rPr lang="en-GB" dirty="0"/>
              <a:t>Based on standard ASCII table</a:t>
            </a:r>
          </a:p>
          <a:p>
            <a:pPr lvl="1"/>
            <a:r>
              <a:rPr lang="en-GB" dirty="0"/>
              <a:t>Can't translate directly as low values are non-printing</a:t>
            </a:r>
          </a:p>
          <a:p>
            <a:r>
              <a:rPr lang="en-GB" dirty="0"/>
              <a:t>Two original standards</a:t>
            </a:r>
          </a:p>
          <a:p>
            <a:pPr lvl="1"/>
            <a:r>
              <a:rPr lang="en-GB" dirty="0"/>
              <a:t>Illumina = Phred+64</a:t>
            </a:r>
          </a:p>
          <a:p>
            <a:pPr lvl="1"/>
            <a:r>
              <a:rPr lang="en-GB" dirty="0"/>
              <a:t>Sanger = Phred+33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7F1356-8992-9A44-A2BB-5807270815B8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Phred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Score Encoding</a:t>
            </a:r>
            <a:endParaRPr lang="en-GB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75C4B-51AA-E146-8D9A-F9B84095659C}"/>
              </a:ext>
            </a:extLst>
          </p:cNvPr>
          <p:cNvSpPr/>
          <p:nvPr/>
        </p:nvSpPr>
        <p:spPr>
          <a:xfrm>
            <a:off x="444500" y="4934633"/>
            <a:ext cx="401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333333"/>
                </a:solidFill>
                <a:latin typeface="Arial" panose="020B0604020202020204" pitchFamily="34" charset="0"/>
              </a:rPr>
              <a:t>Now most data is Phred33, the quality score is represented as the character with an ASCII code equal to its value + 33.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089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28A8A-1C16-6243-97F3-F52FC0750984}"/>
              </a:ext>
            </a:extLst>
          </p:cNvPr>
          <p:cNvSpPr/>
          <p:nvPr/>
        </p:nvSpPr>
        <p:spPr>
          <a:xfrm>
            <a:off x="3116745" y="1628750"/>
            <a:ext cx="595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:GBGGGGGGGGGDGGDEDGGDGGGGDHHDHGHHGBGG:GG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54E90-B2FC-D842-8AAC-40EFB7EC48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14" y="2348851"/>
            <a:ext cx="3268187" cy="2663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7495B-2C3F-B04C-B8FF-6DF6E4D9C624}"/>
              </a:ext>
            </a:extLst>
          </p:cNvPr>
          <p:cNvSpPr txBox="1"/>
          <p:nvPr/>
        </p:nvSpPr>
        <p:spPr>
          <a:xfrm>
            <a:off x="1981201" y="2351495"/>
            <a:ext cx="42103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: = ASCII 58</a:t>
            </a:r>
          </a:p>
          <a:p>
            <a:endParaRPr lang="en-GB" sz="2400" dirty="0"/>
          </a:p>
          <a:p>
            <a:r>
              <a:rPr lang="en-GB" sz="2400" dirty="0"/>
              <a:t>Phred33 encoding so </a:t>
            </a:r>
            <a:r>
              <a:rPr lang="en-GB" sz="2400" dirty="0" err="1"/>
              <a:t>Phred</a:t>
            </a:r>
            <a:r>
              <a:rPr lang="en-GB" sz="2400" dirty="0"/>
              <a:t> = 25</a:t>
            </a:r>
          </a:p>
          <a:p>
            <a:endParaRPr lang="en-GB" sz="2400" dirty="0"/>
          </a:p>
          <a:p>
            <a:r>
              <a:rPr lang="en-GB" sz="2400" i="1" dirty="0"/>
              <a:t>p</a:t>
            </a:r>
            <a:r>
              <a:rPr lang="en-GB" sz="2400" dirty="0"/>
              <a:t> = 10^</a:t>
            </a:r>
            <a:r>
              <a:rPr lang="en-GB" sz="2400" baseline="30000" dirty="0"/>
              <a:t>(25/-10)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i="1" dirty="0"/>
              <a:t>p </a:t>
            </a:r>
            <a:r>
              <a:rPr lang="en-GB" sz="2400" dirty="0"/>
              <a:t>= 0.003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6806A2-35DC-9A48-844E-86A1D1D02AF0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Phred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Score Encoding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2082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998033-54A8-E34F-B80A-52BCD70CC414}"/>
              </a:ext>
            </a:extLst>
          </p:cNvPr>
          <p:cNvSpPr/>
          <p:nvPr/>
        </p:nvSpPr>
        <p:spPr>
          <a:xfrm>
            <a:off x="3116745" y="1628750"/>
            <a:ext cx="5958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:GBGGGGGGGGGDGGDEDGGDGGGGDHHDHGHHGBGG:GG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7BB5B-DED4-2644-B423-33A1D59727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14" y="2348851"/>
            <a:ext cx="3268187" cy="2663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801E2-0DB3-F64F-9C83-1CBC0908CF11}"/>
              </a:ext>
            </a:extLst>
          </p:cNvPr>
          <p:cNvSpPr txBox="1"/>
          <p:nvPr/>
        </p:nvSpPr>
        <p:spPr>
          <a:xfrm>
            <a:off x="1981201" y="2351495"/>
            <a:ext cx="42103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 = ASCII 71</a:t>
            </a:r>
          </a:p>
          <a:p>
            <a:endParaRPr lang="en-GB" sz="2400" dirty="0"/>
          </a:p>
          <a:p>
            <a:r>
              <a:rPr lang="en-GB" sz="2400" dirty="0"/>
              <a:t>Phred33 encoding so </a:t>
            </a:r>
            <a:r>
              <a:rPr lang="en-GB" sz="2400" dirty="0" err="1"/>
              <a:t>Phred</a:t>
            </a:r>
            <a:r>
              <a:rPr lang="en-GB" sz="2400" dirty="0"/>
              <a:t> = 38</a:t>
            </a:r>
          </a:p>
          <a:p>
            <a:endParaRPr lang="en-GB" sz="2400" dirty="0"/>
          </a:p>
          <a:p>
            <a:r>
              <a:rPr lang="en-GB" sz="2400" i="1" dirty="0"/>
              <a:t>p</a:t>
            </a:r>
            <a:r>
              <a:rPr lang="en-GB" sz="2400" dirty="0"/>
              <a:t> = 10^</a:t>
            </a:r>
            <a:r>
              <a:rPr lang="en-GB" sz="2400" baseline="30000" dirty="0"/>
              <a:t>(38/-10)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i="1" dirty="0"/>
              <a:t>p </a:t>
            </a:r>
            <a:r>
              <a:rPr lang="en-GB" sz="2400" dirty="0"/>
              <a:t>= 1.6e-4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0664DE-455C-7844-BC2F-CDDEE2B2293D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Phred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Score Encoding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332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C164-55D2-F442-A279-2475953B210A}"/>
              </a:ext>
            </a:extLst>
          </p:cNvPr>
          <p:cNvSpPr txBox="1">
            <a:spLocks/>
          </p:cNvSpPr>
          <p:nvPr/>
        </p:nvSpPr>
        <p:spPr>
          <a:xfrm>
            <a:off x="154329" y="2800453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Quality Assessment Software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6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88110" y="1600201"/>
            <a:ext cx="5184720" cy="4525963"/>
          </a:xfrm>
        </p:spPr>
        <p:txBody>
          <a:bodyPr/>
          <a:lstStyle/>
          <a:p>
            <a:r>
              <a:rPr lang="en-GB" dirty="0"/>
              <a:t>Reads raw </a:t>
            </a:r>
            <a:r>
              <a:rPr lang="en-GB" dirty="0" err="1"/>
              <a:t>fastq</a:t>
            </a:r>
            <a:r>
              <a:rPr lang="en-GB" dirty="0"/>
              <a:t> files</a:t>
            </a:r>
          </a:p>
          <a:p>
            <a:endParaRPr lang="en-GB" dirty="0"/>
          </a:p>
          <a:p>
            <a:r>
              <a:rPr lang="en-GB" dirty="0"/>
              <a:t>Performs multiple checks</a:t>
            </a:r>
          </a:p>
          <a:p>
            <a:pPr lvl="1"/>
            <a:r>
              <a:rPr lang="en-GB" dirty="0"/>
              <a:t>Pass/warn/fail</a:t>
            </a:r>
          </a:p>
          <a:p>
            <a:pPr lvl="1"/>
            <a:r>
              <a:rPr lang="en-GB" dirty="0"/>
              <a:t>Compares to genomic library</a:t>
            </a:r>
          </a:p>
          <a:p>
            <a:endParaRPr lang="en-GB" dirty="0"/>
          </a:p>
          <a:p>
            <a:r>
              <a:rPr lang="en-GB" dirty="0"/>
              <a:t>HTML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0" y="1772770"/>
            <a:ext cx="6528679" cy="4480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1180" y="6381410"/>
            <a:ext cx="585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http://www.bioinformatics.babraham.ac.uk/projects/fastqc/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378012-B241-1148-BBA7-2F02CB176958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FastQC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175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12030" y="1600201"/>
            <a:ext cx="5270370" cy="4525963"/>
          </a:xfrm>
        </p:spPr>
        <p:txBody>
          <a:bodyPr/>
          <a:lstStyle/>
          <a:p>
            <a:r>
              <a:rPr lang="en-GB" dirty="0"/>
              <a:t>Reads </a:t>
            </a:r>
            <a:r>
              <a:rPr lang="en-GB" dirty="0" err="1"/>
              <a:t>fastq</a:t>
            </a:r>
            <a:r>
              <a:rPr lang="en-GB" dirty="0"/>
              <a:t> files</a:t>
            </a:r>
          </a:p>
          <a:p>
            <a:endParaRPr lang="en-GB" dirty="0"/>
          </a:p>
          <a:p>
            <a:r>
              <a:rPr lang="en-GB" dirty="0"/>
              <a:t>Maps against a range of species / contaminants</a:t>
            </a:r>
          </a:p>
          <a:p>
            <a:endParaRPr lang="en-GB" dirty="0"/>
          </a:p>
          <a:p>
            <a:r>
              <a:rPr lang="en-GB" dirty="0"/>
              <a:t>Identifies unexpected sequences in your library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0" y="1700760"/>
            <a:ext cx="5600152" cy="4170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3190" y="6308727"/>
            <a:ext cx="7248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http://www.bioinformatics.babraham.ac.uk/projects/fastq_screen/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BCA2FC-AF0C-A74B-90D5-BCEE0CC20F41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FastQ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Screen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2864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150" y="1600201"/>
            <a:ext cx="4824670" cy="4525963"/>
          </a:xfrm>
        </p:spPr>
        <p:txBody>
          <a:bodyPr>
            <a:normAutofit/>
          </a:bodyPr>
          <a:lstStyle/>
          <a:p>
            <a:r>
              <a:rPr lang="en-GB" dirty="0"/>
              <a:t>Aggregates QC information from multiple samples</a:t>
            </a:r>
          </a:p>
          <a:p>
            <a:endParaRPr lang="en-GB" dirty="0"/>
          </a:p>
          <a:p>
            <a:r>
              <a:rPr lang="en-GB" dirty="0"/>
              <a:t>Large number of programs supported</a:t>
            </a:r>
          </a:p>
          <a:p>
            <a:endParaRPr lang="en-GB" dirty="0"/>
          </a:p>
          <a:p>
            <a:r>
              <a:rPr lang="en-GB" dirty="0"/>
              <a:t>Combined HTML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170" y="6309400"/>
            <a:ext cx="2124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https://multiqc.info/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0" y="1582144"/>
            <a:ext cx="6552910" cy="3442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70" y="4574797"/>
            <a:ext cx="4968690" cy="22265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83EB3B4-370D-6D41-9391-87A2B55CA5F1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MultiQC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1287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C164-55D2-F442-A279-2475953B210A}"/>
              </a:ext>
            </a:extLst>
          </p:cNvPr>
          <p:cNvSpPr txBox="1">
            <a:spLocks/>
          </p:cNvSpPr>
          <p:nvPr/>
        </p:nvSpPr>
        <p:spPr>
          <a:xfrm>
            <a:off x="154329" y="2800453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What to look for in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fastq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data with respect to quality?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6728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most runs, quality should be good for most reads through the whole run</a:t>
            </a:r>
          </a:p>
          <a:p>
            <a:endParaRPr lang="en-GB" dirty="0"/>
          </a:p>
          <a:p>
            <a:r>
              <a:rPr lang="en-GB" dirty="0"/>
              <a:t>If quality deteriorates we should understand how and why</a:t>
            </a:r>
          </a:p>
          <a:p>
            <a:endParaRPr lang="en-GB" dirty="0"/>
          </a:p>
          <a:p>
            <a:r>
              <a:rPr lang="en-GB" dirty="0"/>
              <a:t>Good (Illumina) quality is generally </a:t>
            </a:r>
            <a:r>
              <a:rPr lang="en-GB" dirty="0" err="1"/>
              <a:t>Phred</a:t>
            </a:r>
            <a:r>
              <a:rPr lang="en-GB" dirty="0"/>
              <a:t> &gt; 28 – 30</a:t>
            </a:r>
          </a:p>
          <a:p>
            <a:endParaRPr lang="en-GB" dirty="0"/>
          </a:p>
          <a:p>
            <a:r>
              <a:rPr lang="en-GB" dirty="0"/>
              <a:t>Concerning (Illumina) quality is </a:t>
            </a:r>
            <a:r>
              <a:rPr lang="en-GB" dirty="0" err="1"/>
              <a:t>Phred</a:t>
            </a:r>
            <a:r>
              <a:rPr lang="en-GB" dirty="0"/>
              <a:t> &lt; 20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991DBA-03C6-8843-9EE7-470F2B8B7E0B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Base Call Qualities (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Phred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scores)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AC89E9-C0EA-2B47-A833-B4DAB8CF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1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1E947-E45B-BA4B-8B92-847BB03C4D1F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75F6F0-B75D-724D-A77C-AD684118E61E}"/>
              </a:ext>
            </a:extLst>
          </p:cNvPr>
          <p:cNvGrpSpPr/>
          <p:nvPr/>
        </p:nvGrpSpPr>
        <p:grpSpPr>
          <a:xfrm>
            <a:off x="5730920" y="1692836"/>
            <a:ext cx="5737181" cy="938414"/>
            <a:chOff x="665833" y="2655508"/>
            <a:chExt cx="3322837" cy="938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19A7A1-E6AA-FE44-B633-771A80893C30}"/>
                </a:ext>
              </a:extLst>
            </p:cNvPr>
            <p:cNvSpPr txBox="1"/>
            <p:nvPr/>
          </p:nvSpPr>
          <p:spPr>
            <a:xfrm>
              <a:off x="787499" y="3255368"/>
              <a:ext cx="320117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01C2F2-639B-4445-B236-BED59F773E67}"/>
                </a:ext>
              </a:extLst>
            </p:cNvPr>
            <p:cNvSpPr txBox="1"/>
            <p:nvPr/>
          </p:nvSpPr>
          <p:spPr>
            <a:xfrm>
              <a:off x="665833" y="2655508"/>
              <a:ext cx="3322837" cy="5193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Why is QC Important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F2D12D-2D3E-034E-9E94-3C7B025BDCE7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C8528-A1A9-FF47-88B1-AB2047A3B644}"/>
              </a:ext>
            </a:extLst>
          </p:cNvPr>
          <p:cNvSpPr txBox="1"/>
          <p:nvPr/>
        </p:nvSpPr>
        <p:spPr>
          <a:xfrm>
            <a:off x="5730920" y="2896886"/>
            <a:ext cx="5737181" cy="51935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Illumina Sequencing and QC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B90E5-4FF8-164E-A2C0-B1E975E63F7F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3A2B0-26BE-A14A-AED5-A96055B2C0CC}"/>
              </a:ext>
            </a:extLst>
          </p:cNvPr>
          <p:cNvSpPr txBox="1"/>
          <p:nvPr/>
        </p:nvSpPr>
        <p:spPr>
          <a:xfrm>
            <a:off x="5730920" y="4100936"/>
            <a:ext cx="5737181" cy="5193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Phred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Score Encoding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27A86B-DE7D-DA42-AF3B-B5E9908EE665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439C91-53A7-7F46-922D-8C1FA8EC3791}"/>
              </a:ext>
            </a:extLst>
          </p:cNvPr>
          <p:cNvSpPr txBox="1"/>
          <p:nvPr/>
        </p:nvSpPr>
        <p:spPr>
          <a:xfrm>
            <a:off x="5730920" y="5304986"/>
            <a:ext cx="5737181" cy="5193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BAM Alignment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5CB3059-4912-2243-B8D7-9C9C4CCAA691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Agenda for this talk</a:t>
            </a:r>
            <a:endParaRPr lang="en-GB" sz="3200" dirty="0"/>
          </a:p>
        </p:txBody>
      </p:sp>
      <p:pic>
        <p:nvPicPr>
          <p:cNvPr id="1026" name="Picture 2" descr="100 Gb of Data per Day – Nextseq 500 Sequencing Services Now Available on  Genohub | Genohub Blog">
            <a:extLst>
              <a:ext uri="{FF2B5EF4-FFF2-40B4-BE49-F238E27FC236}">
                <a16:creationId xmlns:a16="http://schemas.microsoft.com/office/drawing/2014/main" id="{3DD18D0E-0275-8C4B-88D1-547E1B79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8" y="1545479"/>
            <a:ext cx="4564699" cy="39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4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25" y="1268700"/>
            <a:ext cx="6840950" cy="4717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741715" y="3304483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Phred</a:t>
            </a:r>
            <a:r>
              <a:rPr lang="en-GB" sz="3600" dirty="0"/>
              <a:t> Score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0160" y="6149024"/>
            <a:ext cx="383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Cycles of Chemistry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DAA09-B16B-384D-A414-7F207F38A3FC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Base Call Qualities – Per Cycle</a:t>
            </a:r>
            <a:endParaRPr lang="en-GB" sz="3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D5E395-FDE3-4C44-821B-16B75BD1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195" y="1268700"/>
            <a:ext cx="4464434" cy="2784268"/>
            <a:chOff x="87195" y="1268700"/>
            <a:chExt cx="4464434" cy="2784268"/>
          </a:xfrm>
        </p:grpSpPr>
        <p:pic>
          <p:nvPicPr>
            <p:cNvPr id="9" name="Picture 8" descr="C:\Users\andrewss\Desktop\sierr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270" y="1268700"/>
              <a:ext cx="3712359" cy="278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16200000">
              <a:off x="-318300" y="2337669"/>
              <a:ext cx="1457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Read 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6290" y="4047339"/>
            <a:ext cx="4440527" cy="2810661"/>
            <a:chOff x="146290" y="4047339"/>
            <a:chExt cx="4440527" cy="2810661"/>
          </a:xfrm>
        </p:grpSpPr>
        <p:pic>
          <p:nvPicPr>
            <p:cNvPr id="8" name="Picture 7" descr="C:\Users\andrewss\Desktop\sierr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270" y="4047339"/>
              <a:ext cx="3747547" cy="2810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16200000">
              <a:off x="-259205" y="5129504"/>
              <a:ext cx="1457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Read 2</a:t>
              </a:r>
            </a:p>
          </p:txBody>
        </p:sp>
      </p:grpSp>
      <p:pic>
        <p:nvPicPr>
          <p:cNvPr id="12" name="Picture 11" descr="C:\Users\andrewss\Desktop\sierr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20" y="1590333"/>
            <a:ext cx="6552015" cy="491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E026197-4997-4444-A526-F78B61A8D6AD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Base Call Qualities – Per Cycle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9F312E-BC64-CF49-A11B-0CB6A2AE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36200" y="1600201"/>
            <a:ext cx="4046200" cy="4525963"/>
          </a:xfrm>
        </p:spPr>
        <p:txBody>
          <a:bodyPr>
            <a:normAutofit/>
          </a:bodyPr>
          <a:lstStyle/>
          <a:p>
            <a:r>
              <a:rPr lang="en-GB" dirty="0"/>
              <a:t>Not everything is bad</a:t>
            </a:r>
          </a:p>
          <a:p>
            <a:endParaRPr lang="en-GB" dirty="0"/>
          </a:p>
          <a:p>
            <a:r>
              <a:rPr lang="en-GB" dirty="0"/>
              <a:t>Can see identify why some parts are bad and others aren't?</a:t>
            </a:r>
          </a:p>
          <a:p>
            <a:endParaRPr lang="en-GB" dirty="0"/>
          </a:p>
          <a:p>
            <a:r>
              <a:rPr lang="en-GB" dirty="0"/>
              <a:t>May help to fix future runs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0" y="1417638"/>
            <a:ext cx="6912960" cy="51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FA45A9-58B3-BB43-8C81-3BC20C49C08B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Diagnosing Poor Base Call Qualities</a:t>
            </a:r>
            <a:endParaRPr lang="en-GB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25A6ED-0B17-0A4F-87F8-D071D231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9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080" y="1556740"/>
            <a:ext cx="5342380" cy="4525963"/>
          </a:xfrm>
        </p:spPr>
        <p:txBody>
          <a:bodyPr/>
          <a:lstStyle/>
          <a:p>
            <a:r>
              <a:rPr lang="en-GB" dirty="0"/>
              <a:t>Are all reads equally affected?</a:t>
            </a:r>
          </a:p>
          <a:p>
            <a:endParaRPr lang="en-GB" dirty="0"/>
          </a:p>
          <a:p>
            <a:r>
              <a:rPr lang="en-GB" dirty="0"/>
              <a:t>Is there a subset of reads which are always poor whilst others are good?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60" y="2871439"/>
            <a:ext cx="5315415" cy="3986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0" y="1268700"/>
            <a:ext cx="5256730" cy="39425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A31DBF-D12D-7849-A999-3DAFE2414480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Per Read Quality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182AC5-1B31-6D48-84B3-775A1E41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8" t="30352" r="49014" b="41188"/>
          <a:stretch/>
        </p:blipFill>
        <p:spPr>
          <a:xfrm>
            <a:off x="609600" y="1196690"/>
            <a:ext cx="2160300" cy="1944270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691840" y="3265716"/>
            <a:ext cx="1453840" cy="3422249"/>
            <a:chOff x="609600" y="3278288"/>
            <a:chExt cx="1453840" cy="3422249"/>
          </a:xfrm>
        </p:grpSpPr>
        <p:grpSp>
          <p:nvGrpSpPr>
            <p:cNvPr id="87" name="Group 86"/>
            <p:cNvGrpSpPr/>
            <p:nvPr/>
          </p:nvGrpSpPr>
          <p:grpSpPr>
            <a:xfrm>
              <a:off x="609600" y="3645029"/>
              <a:ext cx="1453840" cy="3055508"/>
              <a:chOff x="609600" y="3645029"/>
              <a:chExt cx="1453840" cy="30555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9600" y="3645029"/>
                <a:ext cx="1453840" cy="30555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95250" y="3698580"/>
                <a:ext cx="144020" cy="289886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4920" y="3698579"/>
                <a:ext cx="144020" cy="289886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54590" y="3698579"/>
                <a:ext cx="144020" cy="289886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84260" y="3698578"/>
                <a:ext cx="144020" cy="289886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13930" y="3698579"/>
                <a:ext cx="144020" cy="289886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43600" y="3698577"/>
                <a:ext cx="144020" cy="289886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000259" y="3278288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Lanes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878315" y="2862240"/>
            <a:ext cx="1435926" cy="3825725"/>
            <a:chOff x="2878315" y="2862240"/>
            <a:chExt cx="1435926" cy="3825725"/>
          </a:xfrm>
        </p:grpSpPr>
        <p:grpSp>
          <p:nvGrpSpPr>
            <p:cNvPr id="48" name="Group 47"/>
            <p:cNvGrpSpPr/>
            <p:nvPr/>
          </p:nvGrpSpPr>
          <p:grpSpPr>
            <a:xfrm>
              <a:off x="2878315" y="3632458"/>
              <a:ext cx="543390" cy="3055507"/>
              <a:chOff x="2351480" y="3284981"/>
              <a:chExt cx="543390" cy="3456484"/>
            </a:xfrm>
            <a:solidFill>
              <a:schemeClr val="bg1">
                <a:lumMod val="7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2351480" y="3284981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32610" y="3284981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13740" y="3284981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51480" y="357302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32610" y="357302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13740" y="357302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51480" y="386106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32610" y="386106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13740" y="386106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51480" y="41491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32610" y="41491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13740" y="41491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51480" y="443714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32610" y="443714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713740" y="443714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351480" y="472518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32610" y="472518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713740" y="472518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351480" y="501322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532610" y="501322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713740" y="501322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351480" y="530126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32610" y="530126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13740" y="530126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51480" y="55893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2610" y="55893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713740" y="55893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51480" y="587734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532610" y="587734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13740" y="587734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51480" y="616538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532610" y="616538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13740" y="616538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51480" y="6453425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532610" y="6453425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13740" y="6453425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576355" y="3632458"/>
              <a:ext cx="543390" cy="3055507"/>
              <a:chOff x="2351480" y="3284981"/>
              <a:chExt cx="543390" cy="3456484"/>
            </a:xfrm>
            <a:solidFill>
              <a:schemeClr val="bg1">
                <a:lumMod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2351480" y="3284981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532610" y="3284981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713740" y="3284981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51480" y="357302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532610" y="357302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13740" y="357302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351480" y="386106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32610" y="386106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713740" y="386106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351480" y="41491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2610" y="41491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13740" y="41491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351480" y="443714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532610" y="443714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713740" y="4437142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351480" y="472518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532610" y="472518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713740" y="472518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351480" y="501322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532610" y="501322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13740" y="501322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351480" y="530126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532610" y="530126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713740" y="530126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351480" y="55893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532610" y="55893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713740" y="5589303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351480" y="587734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532610" y="587734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13740" y="587734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51480" y="616538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32610" y="616538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713740" y="6165384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351480" y="6453425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532610" y="6453425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713740" y="6453425"/>
                <a:ext cx="181130" cy="288040"/>
              </a:xfrm>
              <a:prstGeom prst="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3150010" y="286224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Tiles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78315" y="3244178"/>
              <a:ext cx="520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Top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428165" y="3244178"/>
              <a:ext cx="886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Bottom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369509" y="1129489"/>
            <a:ext cx="6601348" cy="3607530"/>
            <a:chOff x="4369509" y="1129489"/>
            <a:chExt cx="6601348" cy="3607530"/>
          </a:xfrm>
        </p:grpSpPr>
        <p:pic>
          <p:nvPicPr>
            <p:cNvPr id="130" name="Picture 129" descr="C:\Users\andrewss\Desktop\inde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509" y="1129489"/>
              <a:ext cx="4810040" cy="3607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TextBox 130"/>
            <p:cNvSpPr txBox="1"/>
            <p:nvPr/>
          </p:nvSpPr>
          <p:spPr>
            <a:xfrm>
              <a:off x="8976400" y="1242193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Random Patterning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708664" y="3285485"/>
            <a:ext cx="6483336" cy="3494826"/>
            <a:chOff x="5708664" y="3285485"/>
            <a:chExt cx="6483336" cy="3494826"/>
          </a:xfrm>
        </p:grpSpPr>
        <p:pic>
          <p:nvPicPr>
            <p:cNvPr id="129" name="Picture 128" descr="C:\Users\andrewss\Desktop\consistent_tile_fai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614" y="3285485"/>
              <a:ext cx="4805386" cy="349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TextBox 132"/>
            <p:cNvSpPr txBox="1"/>
            <p:nvPr/>
          </p:nvSpPr>
          <p:spPr>
            <a:xfrm>
              <a:off x="5708664" y="6041634"/>
              <a:ext cx="1704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Position Specific</a:t>
              </a:r>
            </a:p>
            <a:p>
              <a:pPr algn="r"/>
              <a:r>
                <a:rPr lang="en-GB" dirty="0"/>
                <a:t>Patterning</a:t>
              </a:r>
            </a:p>
          </p:txBody>
        </p:sp>
      </p:grpSp>
      <p:sp>
        <p:nvSpPr>
          <p:cNvPr id="98" name="Title 1">
            <a:extLst>
              <a:ext uri="{FF2B5EF4-FFF2-40B4-BE49-F238E27FC236}">
                <a16:creationId xmlns:a16="http://schemas.microsoft.com/office/drawing/2014/main" id="{00DD8EF3-E73E-9A4F-824B-5FEC9C2EF452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Positional Quality</a:t>
            </a:r>
            <a:endParaRPr lang="en-GB" sz="3200" dirty="0"/>
          </a:p>
        </p:txBody>
      </p:sp>
      <p:sp>
        <p:nvSpPr>
          <p:cNvPr id="91" name="Title 90">
            <a:extLst>
              <a:ext uri="{FF2B5EF4-FFF2-40B4-BE49-F238E27FC236}">
                <a16:creationId xmlns:a16="http://schemas.microsoft.com/office/drawing/2014/main" id="{1F654DE9-7EA4-7C42-99E5-9FF39F75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1" y="1417638"/>
            <a:ext cx="6426336" cy="4819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20" y="1417638"/>
            <a:ext cx="5851398" cy="46037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9F9976-1881-B149-8CE7-9B649FA0B054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Positional Quality</a:t>
            </a:r>
            <a:endParaRPr lang="en-GB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019C17-198F-A04B-9B6E-EE064B11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206500" cy="4525963"/>
          </a:xfrm>
        </p:spPr>
        <p:txBody>
          <a:bodyPr>
            <a:normAutofit/>
          </a:bodyPr>
          <a:lstStyle/>
          <a:p>
            <a:r>
              <a:rPr lang="en-GB" dirty="0"/>
              <a:t>Generic summary of library composition at a read level</a:t>
            </a:r>
          </a:p>
          <a:p>
            <a:endParaRPr lang="en-GB" dirty="0"/>
          </a:p>
          <a:p>
            <a:r>
              <a:rPr lang="en-GB" dirty="0"/>
              <a:t>Should generally expect a normally distributed set of values centred on the overall GC content</a:t>
            </a:r>
          </a:p>
          <a:p>
            <a:endParaRPr lang="en-GB" dirty="0"/>
          </a:p>
          <a:p>
            <a:r>
              <a:rPr lang="en-GB" dirty="0"/>
              <a:t>Can spot subsets with unusual biases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100" y="1600201"/>
            <a:ext cx="5223303" cy="39174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5E150C-952C-F244-A9C9-D055C5FDEC80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Library QC Content</a:t>
            </a:r>
            <a:endParaRPr lang="en-GB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DF0091-A8DD-4842-BF50-A006B11D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4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0" y="1421094"/>
            <a:ext cx="4571622" cy="342566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90" y="1417638"/>
            <a:ext cx="4567559" cy="3425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5033" y="5229250"/>
            <a:ext cx="402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Specific Contamination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6170" y="5233357"/>
            <a:ext cx="3743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Broad Contamination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92B4BC-B6E7-A94D-8AAA-08E971CD0A79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Library QC Content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32B98-7BF0-C246-BA2B-A8ED9417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every chemistry cycle we can look at the number of ATGC we call</a:t>
            </a:r>
          </a:p>
          <a:p>
            <a:endParaRPr lang="en-GB" dirty="0"/>
          </a:p>
          <a:p>
            <a:r>
              <a:rPr lang="en-GB" dirty="0"/>
              <a:t>Most libraries have random start positions so the composition should be the same for all cycles</a:t>
            </a:r>
          </a:p>
          <a:p>
            <a:endParaRPr lang="en-GB" dirty="0"/>
          </a:p>
          <a:p>
            <a:r>
              <a:rPr lang="en-GB" dirty="0"/>
              <a:t>Balance between GATC can vary</a:t>
            </a:r>
          </a:p>
          <a:p>
            <a:pPr lvl="1"/>
            <a:r>
              <a:rPr lang="en-GB" dirty="0"/>
              <a:t>GC content of the species (GC separates from AT)</a:t>
            </a:r>
          </a:p>
          <a:p>
            <a:pPr lvl="1"/>
            <a:r>
              <a:rPr lang="en-GB" dirty="0"/>
              <a:t>Systematic biases per library type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0DB759-FA60-D44A-9A63-EC489A89D968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Library Base Composition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4A37AD-62FC-AB41-A8BA-B2A3F8F0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8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16100" y="1600201"/>
            <a:ext cx="4766300" cy="4525963"/>
          </a:xfrm>
        </p:spPr>
        <p:txBody>
          <a:bodyPr/>
          <a:lstStyle/>
          <a:p>
            <a:r>
              <a:rPr lang="en-GB" dirty="0"/>
              <a:t>GC separate to AT</a:t>
            </a:r>
          </a:p>
          <a:p>
            <a:endParaRPr lang="en-GB" dirty="0"/>
          </a:p>
          <a:p>
            <a:r>
              <a:rPr lang="en-GB" dirty="0"/>
              <a:t>Lines mostly flat</a:t>
            </a:r>
          </a:p>
          <a:p>
            <a:endParaRPr lang="en-GB" dirty="0"/>
          </a:p>
          <a:p>
            <a:r>
              <a:rPr lang="en-GB" dirty="0"/>
              <a:t>Curve at the end </a:t>
            </a:r>
          </a:p>
          <a:p>
            <a:pPr marL="457200" lvl="1" indent="0">
              <a:buNone/>
            </a:pPr>
            <a:r>
              <a:rPr lang="en-GB" dirty="0"/>
              <a:t>(see later)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0" y="1484730"/>
            <a:ext cx="6336880" cy="47526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507F2A-C074-AF4A-889F-FB6480D680B7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Library Base Composition</a:t>
            </a:r>
            <a:endParaRPr lang="en-GB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BC4D0-998F-0A40-B6AF-618E1983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76594A-FA5A-044E-A992-017D36E277FD}"/>
              </a:ext>
            </a:extLst>
          </p:cNvPr>
          <p:cNvSpPr txBox="1"/>
          <p:nvPr/>
        </p:nvSpPr>
        <p:spPr>
          <a:xfrm>
            <a:off x="0" y="1874728"/>
            <a:ext cx="12037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At each stage of the analysis you should always check what you are looking at is good quality</a:t>
            </a:r>
          </a:p>
          <a:p>
            <a:pPr algn="ctr"/>
            <a:endParaRPr lang="en-US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QC of the read quality and mapping quality are the most important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39101D-368F-EE43-A52A-0CA5BCF5D929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Quality Control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8964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16100" y="1600201"/>
            <a:ext cx="5112710" cy="4525963"/>
          </a:xfrm>
        </p:spPr>
        <p:txBody>
          <a:bodyPr/>
          <a:lstStyle/>
          <a:p>
            <a:r>
              <a:rPr lang="en-GB" dirty="0"/>
              <a:t>3' RNA Sequence</a:t>
            </a:r>
          </a:p>
          <a:p>
            <a:endParaRPr lang="en-GB" dirty="0"/>
          </a:p>
          <a:p>
            <a:r>
              <a:rPr lang="en-GB" dirty="0"/>
              <a:t>High degree of </a:t>
            </a:r>
            <a:r>
              <a:rPr lang="en-GB" dirty="0" err="1"/>
              <a:t>polyA</a:t>
            </a:r>
            <a:endParaRPr lang="en-GB" dirty="0"/>
          </a:p>
          <a:p>
            <a:endParaRPr lang="en-GB" dirty="0"/>
          </a:p>
          <a:p>
            <a:r>
              <a:rPr lang="en-GB" dirty="0"/>
              <a:t>Odd composition at 5' 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" y="1556740"/>
            <a:ext cx="6624920" cy="48656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717D29-FABF-1F4F-AFFC-A7938A39D942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Library Base Composition</a:t>
            </a:r>
            <a:endParaRPr lang="en-GB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5A5DBC7-3979-D347-9DD7-68321270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4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84040" y="1600201"/>
            <a:ext cx="5198359" cy="4525963"/>
          </a:xfrm>
        </p:spPr>
        <p:txBody>
          <a:bodyPr/>
          <a:lstStyle/>
          <a:p>
            <a:r>
              <a:rPr lang="en-GB" dirty="0"/>
              <a:t>Bisulphite treated – C is converted to T</a:t>
            </a:r>
          </a:p>
          <a:p>
            <a:endParaRPr lang="en-GB" dirty="0"/>
          </a:p>
          <a:p>
            <a:r>
              <a:rPr lang="en-GB" dirty="0"/>
              <a:t>Restriction based fragmentation – can see remains of recognition site at 5' end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757" y="1600201"/>
            <a:ext cx="5754243" cy="431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3E04FF1-0148-0941-9906-747FBFF3D596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Library Base Composition</a:t>
            </a:r>
            <a:endParaRPr lang="en-GB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330543-AA46-0C4E-ABD1-DAB62B50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160" y="1844780"/>
            <a:ext cx="4334240" cy="4525963"/>
          </a:xfrm>
        </p:spPr>
        <p:txBody>
          <a:bodyPr/>
          <a:lstStyle/>
          <a:p>
            <a:r>
              <a:rPr lang="en-GB" dirty="0"/>
              <a:t>Very low diversity</a:t>
            </a:r>
          </a:p>
          <a:p>
            <a:endParaRPr lang="en-GB" dirty="0"/>
          </a:p>
          <a:p>
            <a:r>
              <a:rPr lang="en-GB" dirty="0"/>
              <a:t>One or two sequences dominate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" y="1662217"/>
            <a:ext cx="6842575" cy="36675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2EDB04-3881-A24A-ADDA-553F555CD7F5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Library Base Composition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833534-C332-3A4B-A41F-6BD726FD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391220" cy="4925229"/>
          </a:xfrm>
        </p:spPr>
        <p:txBody>
          <a:bodyPr>
            <a:normAutofit/>
          </a:bodyPr>
          <a:lstStyle/>
          <a:p>
            <a:r>
              <a:rPr lang="en-GB" dirty="0"/>
              <a:t>The exact same sequence appears more than once in your library</a:t>
            </a:r>
          </a:p>
          <a:p>
            <a:endParaRPr lang="en-GB" dirty="0"/>
          </a:p>
          <a:p>
            <a:pPr lvl="1"/>
            <a:r>
              <a:rPr lang="en-GB" dirty="0"/>
              <a:t>The sequences come from different biological molecules and the duplication is coincidental</a:t>
            </a:r>
          </a:p>
          <a:p>
            <a:pPr lvl="2"/>
            <a:r>
              <a:rPr lang="en-GB" dirty="0"/>
              <a:t>Deep sequencing</a:t>
            </a:r>
          </a:p>
          <a:p>
            <a:pPr lvl="2"/>
            <a:r>
              <a:rPr lang="en-GB" dirty="0"/>
              <a:t>Highly present sequences (repeats for example)</a:t>
            </a:r>
          </a:p>
          <a:p>
            <a:pPr lvl="2"/>
            <a:r>
              <a:rPr lang="en-GB" dirty="0"/>
              <a:t>Restricted diversity libraries (amplicon sequencing, restricted libraries)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sequences come from the same biological and the duplication is technical</a:t>
            </a:r>
          </a:p>
          <a:p>
            <a:pPr lvl="2"/>
            <a:r>
              <a:rPr lang="en-GB" dirty="0"/>
              <a:t>PCR duplicates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B57506-877D-2C45-8295-D2D0261884DD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Duplication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83EE85-30E7-6049-8C7E-1276B692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88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160" y="1600201"/>
            <a:ext cx="4334240" cy="4525963"/>
          </a:xfrm>
        </p:spPr>
        <p:txBody>
          <a:bodyPr/>
          <a:lstStyle/>
          <a:p>
            <a:r>
              <a:rPr lang="en-GB" dirty="0"/>
              <a:t>Most sequences are unique</a:t>
            </a:r>
          </a:p>
          <a:p>
            <a:endParaRPr lang="en-GB" dirty="0"/>
          </a:p>
          <a:p>
            <a:r>
              <a:rPr lang="en-GB" dirty="0"/>
              <a:t>High diversity (or low coverage)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0" y="1417638"/>
            <a:ext cx="6696930" cy="50226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94773C-4FDA-6F47-9364-418AC27C2126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Duplication</a:t>
            </a:r>
            <a:endParaRPr lang="en-GB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035854-196F-4E49-A6AA-B61298C9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0" y="1449539"/>
            <a:ext cx="6696930" cy="50226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160" y="1600201"/>
            <a:ext cx="4334240" cy="4525963"/>
          </a:xfrm>
        </p:spPr>
        <p:txBody>
          <a:bodyPr/>
          <a:lstStyle/>
          <a:p>
            <a:r>
              <a:rPr lang="en-GB" dirty="0"/>
              <a:t>Most sequences are present many times</a:t>
            </a:r>
          </a:p>
          <a:p>
            <a:endParaRPr lang="en-GB" dirty="0"/>
          </a:p>
          <a:p>
            <a:r>
              <a:rPr lang="en-GB" dirty="0"/>
              <a:t>Highly duplicated (low diversity)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FC5B15-1C72-284A-B4AD-A3118E0358B1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Duplication</a:t>
            </a:r>
            <a:endParaRPr lang="en-GB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0C79D8-F8F5-9949-80B8-3EE83D1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30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duplication – the exact same sequence is a significant proportion of the whole library (which might not be duplicated overall)</a:t>
            </a:r>
          </a:p>
          <a:p>
            <a:endParaRPr lang="en-GB" dirty="0"/>
          </a:p>
          <a:p>
            <a:r>
              <a:rPr lang="en-GB" dirty="0"/>
              <a:t>Normally comes from artificial sequences (primers, adapters, vectors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Can search a database of known sequences to find matches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4FA538-F26B-9A4F-8857-2592E83DC89E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Overrepresented Sequences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EB7B6-78E8-BA45-A06F-882E60FD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3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PolyA</a:t>
            </a:r>
            <a:r>
              <a:rPr lang="en-GB" dirty="0"/>
              <a:t> – Common in RNA-</a:t>
            </a:r>
            <a:r>
              <a:rPr lang="en-GB" dirty="0" err="1"/>
              <a:t>Seq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PolyG</a:t>
            </a:r>
            <a:r>
              <a:rPr lang="en-GB" dirty="0"/>
              <a:t> – Empty space in 2-colour chemistry</a:t>
            </a:r>
          </a:p>
          <a:p>
            <a:endParaRPr lang="en-GB" dirty="0"/>
          </a:p>
          <a:p>
            <a:r>
              <a:rPr lang="en-GB" dirty="0" err="1"/>
              <a:t>PolyN</a:t>
            </a:r>
            <a:r>
              <a:rPr lang="en-GB" dirty="0"/>
              <a:t> – Quality too poor to make any calls</a:t>
            </a:r>
          </a:p>
          <a:p>
            <a:endParaRPr lang="en-GB" dirty="0"/>
          </a:p>
          <a:p>
            <a:r>
              <a:rPr lang="en-GB" dirty="0"/>
              <a:t>Specific sequences – Normally Adapter Dimers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9BE6E7-E6C8-A34E-A824-934E74E5244F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Overrepresented Sequences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05942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4201" y="1440314"/>
            <a:ext cx="11503598" cy="576080"/>
            <a:chOff x="431425" y="2924930"/>
            <a:chExt cx="7669065" cy="576080"/>
          </a:xfrm>
        </p:grpSpPr>
        <p:sp>
          <p:nvSpPr>
            <p:cNvPr id="5" name="Rectangle 4"/>
            <p:cNvSpPr/>
            <p:nvPr/>
          </p:nvSpPr>
          <p:spPr>
            <a:xfrm>
              <a:off x="2627730" y="2924930"/>
              <a:ext cx="3312460" cy="576080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Insert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0190" y="2924930"/>
              <a:ext cx="1080150" cy="5760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2991" y="2924930"/>
              <a:ext cx="1080150" cy="5760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20340" y="2924930"/>
              <a:ext cx="1080150" cy="5760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1425" y="2924930"/>
              <a:ext cx="1080150" cy="5760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69737" y="2276840"/>
            <a:ext cx="6506533" cy="576251"/>
            <a:chOff x="2806662" y="2276840"/>
            <a:chExt cx="6506533" cy="576251"/>
          </a:xfrm>
        </p:grpSpPr>
        <p:sp>
          <p:nvSpPr>
            <p:cNvPr id="12" name="Rectangle 11"/>
            <p:cNvSpPr/>
            <p:nvPr/>
          </p:nvSpPr>
          <p:spPr>
            <a:xfrm>
              <a:off x="6072745" y="2277011"/>
              <a:ext cx="1620225" cy="5760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39770" y="2276840"/>
              <a:ext cx="1620225" cy="5760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Adapter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92970" y="2277011"/>
              <a:ext cx="1620225" cy="5760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6662" y="2276840"/>
              <a:ext cx="1620225" cy="57608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Barcode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9" y="3933070"/>
            <a:ext cx="12029561" cy="157353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FD33529-CE6F-0845-AAE6-B75ED3638805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Adapter Dimer</a:t>
            </a:r>
            <a:endParaRPr lang="en-GB" sz="32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B445448-04D9-9F42-8C2C-FA093169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1504" y="1906622"/>
            <a:ext cx="8928992" cy="1064752"/>
            <a:chOff x="107504" y="2060848"/>
            <a:chExt cx="8928992" cy="1064752"/>
          </a:xfrm>
        </p:grpSpPr>
        <p:grpSp>
          <p:nvGrpSpPr>
            <p:cNvPr id="5" name="Group 4"/>
            <p:cNvGrpSpPr/>
            <p:nvPr/>
          </p:nvGrpSpPr>
          <p:grpSpPr>
            <a:xfrm>
              <a:off x="107504" y="2621544"/>
              <a:ext cx="8928992" cy="504056"/>
              <a:chOff x="107504" y="2621544"/>
              <a:chExt cx="8928992" cy="50405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087724" y="2621544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Insert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15616" y="2621544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750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059211" y="2621544"/>
                <a:ext cx="972108" cy="504056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2838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460288" y="2212548"/>
              <a:ext cx="627436" cy="276999"/>
              <a:chOff x="1460288" y="2587956"/>
              <a:chExt cx="627436" cy="27699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460288" y="2587956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Primer</a:t>
                </a:r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2132280" y="2060848"/>
              <a:ext cx="1791648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31504" y="4149080"/>
            <a:ext cx="8928992" cy="1064752"/>
            <a:chOff x="107504" y="2060848"/>
            <a:chExt cx="8928992" cy="1064752"/>
          </a:xfrm>
        </p:grpSpPr>
        <p:grpSp>
          <p:nvGrpSpPr>
            <p:cNvPr id="16" name="Group 15"/>
            <p:cNvGrpSpPr/>
            <p:nvPr/>
          </p:nvGrpSpPr>
          <p:grpSpPr>
            <a:xfrm>
              <a:off x="107504" y="2621544"/>
              <a:ext cx="8928992" cy="504056"/>
              <a:chOff x="107504" y="2621544"/>
              <a:chExt cx="8928992" cy="5040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87724" y="2621544"/>
                <a:ext cx="496855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Insert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15616" y="2621544"/>
                <a:ext cx="972108" cy="5040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50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059211" y="2621544"/>
                <a:ext cx="972108" cy="504056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Adapter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28384" y="2621544"/>
                <a:ext cx="1008112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60288" y="2212548"/>
              <a:ext cx="627436" cy="276999"/>
              <a:chOff x="1460288" y="2587956"/>
              <a:chExt cx="627436" cy="276999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1475656" y="2812286"/>
                <a:ext cx="612068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460288" y="2587956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Primer</a:t>
                </a:r>
              </a:p>
            </p:txBody>
          </p:sp>
        </p:grpSp>
        <p:sp>
          <p:nvSpPr>
            <p:cNvPr id="18" name="Right Arrow 17"/>
            <p:cNvSpPr/>
            <p:nvPr/>
          </p:nvSpPr>
          <p:spPr>
            <a:xfrm>
              <a:off x="2132280" y="2060848"/>
              <a:ext cx="5680080" cy="4983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Read 1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4A541DE-27FD-BF40-8753-002AA3F4DDCB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Read-through Adapters</a:t>
            </a:r>
            <a:endParaRPr lang="en-GB" sz="3200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6C2E31C-2152-BA45-A2A8-49FC76BF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5825E7-E303-A94D-9765-2E0092D678AE}"/>
              </a:ext>
            </a:extLst>
          </p:cNvPr>
          <p:cNvSpPr/>
          <p:nvPr/>
        </p:nvSpPr>
        <p:spPr>
          <a:xfrm>
            <a:off x="1739900" y="1139110"/>
            <a:ext cx="8242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Developed QC packages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FastQC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BamQC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FastQ</a:t>
            </a:r>
            <a:r>
              <a:rPr lang="en-GB" sz="2400" dirty="0"/>
              <a:t> Screen</a:t>
            </a:r>
          </a:p>
          <a:p>
            <a:pPr lvl="1"/>
            <a:endParaRPr lang="en-GB" sz="2400" dirty="0"/>
          </a:p>
          <a:p>
            <a:r>
              <a:rPr lang="en-GB" sz="2400" dirty="0"/>
              <a:t>Developed application specific QC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Bismark</a:t>
            </a:r>
            <a:r>
              <a:rPr lang="en-GB" sz="2400" dirty="0"/>
              <a:t> (bisulphite methylation)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HiCUP</a:t>
            </a:r>
            <a:r>
              <a:rPr lang="en-GB" sz="2400" dirty="0"/>
              <a:t> (Hi-C genome structure)</a:t>
            </a:r>
          </a:p>
          <a:p>
            <a:pPr lvl="1"/>
            <a:endParaRPr lang="en-GB" sz="2400" dirty="0"/>
          </a:p>
          <a:p>
            <a:r>
              <a:rPr lang="en-GB" sz="2400" dirty="0"/>
              <a:t>Developed data visualisation QC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SeqMonk</a:t>
            </a:r>
            <a:r>
              <a:rPr lang="en-GB" sz="2400" dirty="0"/>
              <a:t> (generic sequencing visualisation / analysis)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RNA-</a:t>
            </a:r>
            <a:r>
              <a:rPr lang="en-GB" sz="2400" dirty="0" err="1"/>
              <a:t>Seq</a:t>
            </a:r>
            <a:r>
              <a:rPr lang="en-GB" sz="2400" dirty="0"/>
              <a:t> QC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Small RNA QC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Duplication QC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MultiQC</a:t>
            </a:r>
            <a:r>
              <a:rPr lang="en-GB" sz="2400" dirty="0"/>
              <a:t> – collates statistics on many popular software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B340A5-D3C6-9241-800E-F3DDADA833D1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Quality Control Packages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85409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143000"/>
            <a:ext cx="10572750" cy="5715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D6DFA2-F41F-6B4E-BFB6-7187803C9AD8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Read-through Adapters</a:t>
            </a:r>
            <a:endParaRPr lang="en-GB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C8A5B6-C8CA-2D41-B04B-441B047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4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BA84C0-72AA-8E4A-B8FC-E515D4E3A2E4}"/>
              </a:ext>
            </a:extLst>
          </p:cNvPr>
          <p:cNvSpPr/>
          <p:nvPr/>
        </p:nvSpPr>
        <p:spPr>
          <a:xfrm>
            <a:off x="2351584" y="1988800"/>
            <a:ext cx="74888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 loading forward index: 00:01:10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 loading reference: 00:00:05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Multiseed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full-index search: 00:20:47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24548251 reads; of these: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24548251 (100.00%) were paired; of these: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1472534 (6.00%) aligned concordantly 0 times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21491188 (87.55%) aligned concordantly exactly 1 time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1584529 (6.45%) aligned concordantly &gt;1 times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94.00% overall alignment rate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 searching: 00:20:52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Overall time: 00:22:02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151F8A-A636-5E4B-84CB-F85C4FA74EFC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Mapping Statistics</a:t>
            </a:r>
            <a:endParaRPr lang="en-GB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528D53-08E1-494B-B7C4-6A5FA9659E68}"/>
              </a:ext>
            </a:extLst>
          </p:cNvPr>
          <p:cNvGrpSpPr/>
          <p:nvPr/>
        </p:nvGrpSpPr>
        <p:grpSpPr>
          <a:xfrm>
            <a:off x="774742" y="5296360"/>
            <a:ext cx="10642516" cy="523221"/>
            <a:chOff x="611559" y="2706063"/>
            <a:chExt cx="2274683" cy="400253"/>
          </a:xfrm>
        </p:grpSpPr>
        <p:sp>
          <p:nvSpPr>
            <p:cNvPr id="8" name="Rounded Rectangle 58">
              <a:extLst>
                <a:ext uri="{FF2B5EF4-FFF2-40B4-BE49-F238E27FC236}">
                  <a16:creationId xmlns:a16="http://schemas.microsoft.com/office/drawing/2014/main" id="{B7BB8BAF-EA05-7844-90F6-438F1F742808}"/>
                </a:ext>
              </a:extLst>
            </p:cNvPr>
            <p:cNvSpPr/>
            <p:nvPr/>
          </p:nvSpPr>
          <p:spPr>
            <a:xfrm>
              <a:off x="611559" y="2708920"/>
              <a:ext cx="2220409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96EAC-898B-7F4B-BF05-1E4038CE4ADC}"/>
                </a:ext>
              </a:extLst>
            </p:cNvPr>
            <p:cNvSpPr txBox="1"/>
            <p:nvPr/>
          </p:nvSpPr>
          <p:spPr>
            <a:xfrm>
              <a:off x="611559" y="2706063"/>
              <a:ext cx="2274683" cy="400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If reads don’t map then you will want to know where they align to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776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6CE97A-98FD-954D-B079-759E6B760C39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Map your reads against a range of reference genomes</a:t>
            </a:r>
          </a:p>
          <a:p>
            <a:pPr lvl="1"/>
            <a:r>
              <a:rPr lang="en-GB"/>
              <a:t>Any species you normally work with</a:t>
            </a:r>
          </a:p>
          <a:p>
            <a:pPr lvl="1"/>
            <a:r>
              <a:rPr lang="en-GB"/>
              <a:t>Common lab contaminants (E coli and Human)</a:t>
            </a:r>
          </a:p>
          <a:p>
            <a:pPr lvl="1"/>
            <a:r>
              <a:rPr lang="en-GB"/>
              <a:t>Artificial sequences (adapters, vectors)</a:t>
            </a:r>
          </a:p>
          <a:p>
            <a:pPr lvl="1"/>
            <a:r>
              <a:rPr lang="en-GB"/>
              <a:t>Known problematic sequences (rRNA)</a:t>
            </a:r>
          </a:p>
          <a:p>
            <a:endParaRPr lang="en-GB"/>
          </a:p>
          <a:p>
            <a:r>
              <a:rPr lang="en-GB"/>
              <a:t>Classify matches as</a:t>
            </a:r>
          </a:p>
          <a:p>
            <a:pPr lvl="1"/>
            <a:r>
              <a:rPr lang="en-GB"/>
              <a:t>Unique to one species</a:t>
            </a:r>
          </a:p>
          <a:p>
            <a:pPr lvl="1"/>
            <a:r>
              <a:rPr lang="en-GB"/>
              <a:t>Single or multiple mapping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03FE59-134C-0E49-A7D4-6B196BFA9D45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Mapping issues may relate to contamination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61821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33C75-2BEF-D348-A2A8-E6A0455D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" y="2348850"/>
            <a:ext cx="11881650" cy="39605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4A1B55-E8A3-DB40-BD1F-8CEA74C55A12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Good Quality Mapping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1194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ss\Desktop\sierra.png">
            <a:extLst>
              <a:ext uri="{FF2B5EF4-FFF2-40B4-BE49-F238E27FC236}">
                <a16:creationId xmlns:a16="http://schemas.microsoft.com/office/drawing/2014/main" id="{F1EA17AE-5AE5-E14F-B65D-46D94127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6" y="1772770"/>
            <a:ext cx="10523748" cy="446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DB7894F-5EB6-6545-9BAD-22315DC4ED49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Bad Quality Mapping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50275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Individual QC reports are useful but can be difficult to interpret without context</a:t>
            </a:r>
          </a:p>
          <a:p>
            <a:endParaRPr lang="en-GB" dirty="0"/>
          </a:p>
          <a:p>
            <a:r>
              <a:rPr lang="en-GB" dirty="0"/>
              <a:t>The simplest way to spot a local QC problem is that one sample doesn't look like the rest</a:t>
            </a:r>
          </a:p>
          <a:p>
            <a:endParaRPr lang="en-GB" dirty="0"/>
          </a:p>
          <a:p>
            <a:r>
              <a:rPr lang="en-GB" dirty="0"/>
              <a:t>We can aggregate and plot a range of QC statistics to make this easier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410" y="5912486"/>
            <a:ext cx="2983998" cy="7924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7D4F14-22E3-4440-887A-7DF3C33674B4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Aggregated Statistics</a:t>
            </a:r>
            <a:endParaRPr lang="en-GB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78C0F5-CCE9-C248-8B47-60E36578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6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0" y="1556740"/>
            <a:ext cx="4562243" cy="47251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67259" y="5013220"/>
            <a:ext cx="216030" cy="2160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816100" y="1417638"/>
            <a:ext cx="4917140" cy="4725180"/>
            <a:chOff x="107380" y="1484730"/>
            <a:chExt cx="3385854" cy="3253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80" y="1484730"/>
              <a:ext cx="3385854" cy="325367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95403" y="1666213"/>
              <a:ext cx="1400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FastQ</a:t>
              </a:r>
              <a:r>
                <a:rPr lang="en-GB" dirty="0"/>
                <a:t> Screen</a:t>
              </a: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8D3BB9E9-A235-284B-A12C-C344F1CB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DCD10C-4CBB-7047-9A4A-04689544C208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Aggregated Statistics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8079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expect replicated samples to behave similarly to each other</a:t>
            </a:r>
          </a:p>
          <a:p>
            <a:endParaRPr lang="en-GB" dirty="0"/>
          </a:p>
          <a:p>
            <a:r>
              <a:rPr lang="en-GB" dirty="0"/>
              <a:t>We expect samples which have been treated differently to differ in their quantitation</a:t>
            </a:r>
          </a:p>
          <a:p>
            <a:endParaRPr lang="en-GB" dirty="0"/>
          </a:p>
          <a:p>
            <a:r>
              <a:rPr lang="en-GB" dirty="0"/>
              <a:t>We can use the clustering of samples based on data as a sanity check on sample tracking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BBF912-5E77-5942-A6B9-F9B314D54F3C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Aggregated Statistics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0102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D42-074B-DB4F-BD8A-6F26EEDBBBE1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If you see something unusual then its time to investigate further</a:t>
            </a:r>
            <a:endParaRPr lang="en-GB" sz="32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D32603-EB5E-5242-A71E-7F22D9E452A0}"/>
              </a:ext>
            </a:extLst>
          </p:cNvPr>
          <p:cNvSpPr txBox="1">
            <a:spLocks/>
          </p:cNvSpPr>
          <p:nvPr/>
        </p:nvSpPr>
        <p:spPr>
          <a:xfrm>
            <a:off x="6816100" y="1600201"/>
            <a:ext cx="53759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Single Cell RNA-Seq</a:t>
            </a:r>
          </a:p>
          <a:p>
            <a:pPr lvl="1"/>
            <a:r>
              <a:rPr lang="en-GB"/>
              <a:t>Each dot is a cell</a:t>
            </a:r>
          </a:p>
          <a:p>
            <a:pPr lvl="1"/>
            <a:r>
              <a:rPr lang="en-GB"/>
              <a:t>An outgroup is clearly visible</a:t>
            </a:r>
          </a:p>
          <a:p>
            <a:pPr lvl="1"/>
            <a:r>
              <a:rPr lang="en-GB"/>
              <a:t>What is it?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302748-EF52-354C-AB1F-770FADF6BAAF}"/>
              </a:ext>
            </a:extLst>
          </p:cNvPr>
          <p:cNvGrpSpPr/>
          <p:nvPr/>
        </p:nvGrpSpPr>
        <p:grpSpPr>
          <a:xfrm>
            <a:off x="191180" y="1340710"/>
            <a:ext cx="6408890" cy="5410031"/>
            <a:chOff x="3071581" y="1340711"/>
            <a:chExt cx="4904285" cy="54100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7E2B08-E66A-D84C-A733-3280F1A68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700" y="1340711"/>
              <a:ext cx="4040166" cy="49968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5D1B7-A107-1748-AEC4-0BAFABF57854}"/>
                </a:ext>
              </a:extLst>
            </p:cNvPr>
            <p:cNvSpPr txBox="1"/>
            <p:nvPr/>
          </p:nvSpPr>
          <p:spPr>
            <a:xfrm>
              <a:off x="5683914" y="638141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PC1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8150C4-F88C-F549-A5FE-05F2074E219C}"/>
                </a:ext>
              </a:extLst>
            </p:cNvPr>
            <p:cNvSpPr txBox="1"/>
            <p:nvPr/>
          </p:nvSpPr>
          <p:spPr>
            <a:xfrm>
              <a:off x="3071581" y="365445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92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F8F958-729A-1545-905A-AE01DDE3C6E8}"/>
              </a:ext>
            </a:extLst>
          </p:cNvPr>
          <p:cNvSpPr/>
          <p:nvPr/>
        </p:nvSpPr>
        <p:spPr>
          <a:xfrm>
            <a:off x="2063440" y="1886941"/>
            <a:ext cx="84971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Gene		Description	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Arhgef4		Rho guanine nucleotide exchange factor (GEF) 4	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Cflar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		CASP8 and FADD-like apoptosis regulator 	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Als2		amyotrophic lateral sclerosis 2 (juvenile) homolog (human) 	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Cxcr2		chemokine (C-X-C motif) receptor 2 	</a:t>
            </a:r>
          </a:p>
          <a:p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Col4a3		collagen, type IV, alpha 3 	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Sag		retinal S-antigen 	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Gpr35		G protein-coupled receptor 35 	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Acmsd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		amino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carboxymuconate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semialdehyde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decarboxylase	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Qsox1		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quiescin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Q6 sulfhydryl oxidase 1 	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9430070O13Rik	RIKEN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cDNA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9430070O13 gene 	</a:t>
            </a:r>
          </a:p>
          <a:p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</a:rPr>
              <a:t>Mrps14		mitochondrial ribosomal protein S14 	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Scyl3		SCY1-like 3 (S.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cerevisiae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)	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Ildr2		immunoglobulin-like domain containing receptor 2	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Atp1a2		ATPase, Na+/K+ transporting, alpha 2 polypeptide	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Slamf8		SLAM family member 8	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Wdr38		WD repeat domain 38	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Exd1		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exonuclease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3'-5' domain containing 1	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Serf2		small EDRK-rich factor 2	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8E9639-8FDF-BB42-84A9-4849FB8A4578}"/>
              </a:ext>
            </a:extLst>
          </p:cNvPr>
          <p:cNvGrpSpPr/>
          <p:nvPr/>
        </p:nvGrpSpPr>
        <p:grpSpPr>
          <a:xfrm>
            <a:off x="537393" y="1251595"/>
            <a:ext cx="4521116" cy="523219"/>
            <a:chOff x="611559" y="2706063"/>
            <a:chExt cx="2220409" cy="400252"/>
          </a:xfrm>
        </p:grpSpPr>
        <p:sp>
          <p:nvSpPr>
            <p:cNvPr id="4" name="Rounded Rectangle 58">
              <a:extLst>
                <a:ext uri="{FF2B5EF4-FFF2-40B4-BE49-F238E27FC236}">
                  <a16:creationId xmlns:a16="http://schemas.microsoft.com/office/drawing/2014/main" id="{20F7F9E2-3347-894B-B37E-6D3B7893FB5D}"/>
                </a:ext>
              </a:extLst>
            </p:cNvPr>
            <p:cNvSpPr/>
            <p:nvPr/>
          </p:nvSpPr>
          <p:spPr>
            <a:xfrm>
              <a:off x="611559" y="2708920"/>
              <a:ext cx="2220409" cy="37978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1A0382-A597-0A4B-B499-F7A25411E452}"/>
                </a:ext>
              </a:extLst>
            </p:cNvPr>
            <p:cNvSpPr txBox="1"/>
            <p:nvPr/>
          </p:nvSpPr>
          <p:spPr>
            <a:xfrm>
              <a:off x="665833" y="2706063"/>
              <a:ext cx="2076894" cy="400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Genes loaded on PC2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EC3FBCE-EDAC-1A4F-8957-C825A5F7367C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If you see something unusual then its time to investigate further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8896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8BFC90-571A-1544-B0EF-C7947E21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90" y="1343672"/>
            <a:ext cx="6300240" cy="2481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2935BA-58D3-7145-8E63-4A5EA2C4E629}"/>
              </a:ext>
            </a:extLst>
          </p:cNvPr>
          <p:cNvSpPr txBox="1"/>
          <p:nvPr/>
        </p:nvSpPr>
        <p:spPr>
          <a:xfrm>
            <a:off x="8146740" y="229186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Normal Gene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964EC3-4B5B-0A4B-86F1-AEEA481AFAA1}"/>
              </a:ext>
            </a:extLst>
          </p:cNvPr>
          <p:cNvGrpSpPr/>
          <p:nvPr/>
        </p:nvGrpSpPr>
        <p:grpSpPr>
          <a:xfrm>
            <a:off x="1782501" y="4040858"/>
            <a:ext cx="8193587" cy="2481740"/>
            <a:chOff x="8010" y="4149100"/>
            <a:chExt cx="8193587" cy="24817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B04E43-8505-E044-BB38-38C328488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" y="4149100"/>
              <a:ext cx="6301722" cy="24817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03DEA8-1152-3E47-A4C5-F48511FAC322}"/>
                </a:ext>
              </a:extLst>
            </p:cNvPr>
            <p:cNvSpPr txBox="1"/>
            <p:nvPr/>
          </p:nvSpPr>
          <p:spPr>
            <a:xfrm>
              <a:off x="6372250" y="5097582"/>
              <a:ext cx="18293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PCA Gene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8B3B0A5-F04B-C640-8214-3C0E9311421C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If you see something unusual then its time to investigate further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378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DA19-CE29-524F-A6E5-2A6349AA2262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If you see something unusual then its time to investigate further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CBC30-B561-114C-87B2-4416B8DDC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" y="1556740"/>
            <a:ext cx="11871270" cy="41765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BC6A28E-0935-7F49-A45F-9D89EE991EF5}"/>
              </a:ext>
            </a:extLst>
          </p:cNvPr>
          <p:cNvGrpSpPr/>
          <p:nvPr/>
        </p:nvGrpSpPr>
        <p:grpSpPr>
          <a:xfrm>
            <a:off x="407210" y="2852920"/>
            <a:ext cx="10349726" cy="2492670"/>
            <a:chOff x="0" y="4363933"/>
            <a:chExt cx="10349726" cy="24926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BAC82C-70D4-3F41-BFA9-F5786C807E4A}"/>
                </a:ext>
              </a:extLst>
            </p:cNvPr>
            <p:cNvSpPr txBox="1"/>
            <p:nvPr/>
          </p:nvSpPr>
          <p:spPr>
            <a:xfrm>
              <a:off x="2872192" y="5855150"/>
              <a:ext cx="7477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Conclusion: The separation in the original graph was a technical artefact of no biological interest.  If we'd published this it would have mislead others.  Even if we find it we've wasted some time and effort.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CCCB40-DA1B-C841-997B-E23EC8349DED}"/>
                </a:ext>
              </a:extLst>
            </p:cNvPr>
            <p:cNvGrpSpPr/>
            <p:nvPr/>
          </p:nvGrpSpPr>
          <p:grpSpPr>
            <a:xfrm>
              <a:off x="0" y="4363933"/>
              <a:ext cx="2872192" cy="2492670"/>
              <a:chOff x="4655800" y="4538023"/>
              <a:chExt cx="2872192" cy="249267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799306F-9F83-8B49-8F36-4DE440C93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8632" y="4538023"/>
                <a:ext cx="2359360" cy="233642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59155E-95D7-B240-B729-3E16DDBEF9C7}"/>
                  </a:ext>
                </a:extLst>
              </p:cNvPr>
              <p:cNvSpPr txBox="1"/>
              <p:nvPr/>
            </p:nvSpPr>
            <p:spPr>
              <a:xfrm>
                <a:off x="6096000" y="6858000"/>
                <a:ext cx="317531" cy="17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PC1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90ED9-B7C3-9843-96C3-F47B105DD920}"/>
                  </a:ext>
                </a:extLst>
              </p:cNvPr>
              <p:cNvSpPr txBox="1"/>
              <p:nvPr/>
            </p:nvSpPr>
            <p:spPr>
              <a:xfrm>
                <a:off x="4655800" y="5508967"/>
                <a:ext cx="317531" cy="17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PC2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5">
            <a:extLst>
              <a:ext uri="{FF2B5EF4-FFF2-40B4-BE49-F238E27FC236}">
                <a16:creationId xmlns:a16="http://schemas.microsoft.com/office/drawing/2014/main" id="{AA381340-BC93-4544-8845-4A697D69501B}"/>
              </a:ext>
            </a:extLst>
          </p:cNvPr>
          <p:cNvSpPr txBox="1">
            <a:spLocks/>
          </p:cNvSpPr>
          <p:nvPr/>
        </p:nvSpPr>
        <p:spPr>
          <a:xfrm>
            <a:off x="1559370" y="1628751"/>
            <a:ext cx="9073260" cy="48033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/>
              <a:t>Technical problems don't cause pipelines to fail</a:t>
            </a:r>
          </a:p>
          <a:p>
            <a:r>
              <a:rPr lang="en-GB" sz="2400"/>
              <a:t>Technical problems don't prevent hits being generated</a:t>
            </a:r>
          </a:p>
          <a:p>
            <a:r>
              <a:rPr lang="en-GB" sz="2400"/>
              <a:t>Technical hits often look biologically real</a:t>
            </a:r>
          </a:p>
          <a:p>
            <a:r>
              <a:rPr lang="en-GB" sz="2400"/>
              <a:t>Unexpected, interesting effects can easily be missed</a:t>
            </a:r>
          </a:p>
          <a:p>
            <a:r>
              <a:rPr lang="en-GB" sz="2400"/>
              <a:t>Finding problems through follow-on work is slow and expensive!</a:t>
            </a:r>
          </a:p>
          <a:p>
            <a:endParaRPr lang="en-GB" sz="24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endParaRPr lang="en-GB" sz="2000"/>
          </a:p>
          <a:p>
            <a:r>
              <a:rPr lang="en-GB" sz="3600"/>
              <a:t>QC saves you time and effort! </a:t>
            </a:r>
            <a:r>
              <a:rPr lang="en-GB" sz="2000"/>
              <a:t>(and money)</a:t>
            </a:r>
            <a:endParaRPr lang="en-GB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A588E1-5787-4E4A-9D3E-DB1E04677117}"/>
              </a:ext>
            </a:extLst>
          </p:cNvPr>
          <p:cNvSpPr txBox="1">
            <a:spLocks/>
          </p:cNvSpPr>
          <p:nvPr/>
        </p:nvSpPr>
        <p:spPr>
          <a:xfrm>
            <a:off x="0" y="86579"/>
            <a:ext cx="12037671" cy="12570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Lucida Sans Unicode" charset="0"/>
                <a:ea typeface="Lucida Sans Unicode" charset="0"/>
                <a:cs typeface="Lucida Sans Unicode" charset="0"/>
              </a:rPr>
              <a:t>What is the point of QC?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13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1480</Words>
  <Application>Microsoft Macintosh PowerPoint</Application>
  <PresentationFormat>Widescreen</PresentationFormat>
  <Paragraphs>302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Cribbs</dc:creator>
  <cp:lastModifiedBy>Adam Cribbs</cp:lastModifiedBy>
  <cp:revision>74</cp:revision>
  <dcterms:created xsi:type="dcterms:W3CDTF">2021-10-30T10:41:47Z</dcterms:created>
  <dcterms:modified xsi:type="dcterms:W3CDTF">2021-12-22T16:12:44Z</dcterms:modified>
</cp:coreProperties>
</file>