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4" r:id="rId9"/>
    <p:sldId id="265" r:id="rId10"/>
    <p:sldId id="266" r:id="rId11"/>
    <p:sldId id="267" r:id="rId12"/>
    <p:sldId id="263" r:id="rId13"/>
    <p:sldId id="271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46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C6790-4350-819C-4B1C-251FF190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4" y="2704169"/>
            <a:ext cx="5072574" cy="658502"/>
          </a:xfrm>
        </p:spPr>
        <p:txBody>
          <a:bodyPr>
            <a:normAutofit/>
          </a:bodyPr>
          <a:lstStyle/>
          <a:p>
            <a:r>
              <a:rPr lang="pt-PT" sz="3600"/>
              <a:t>HabitaFlex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01D17-760D-AB92-9E20-4E0F3E04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734" y="4455532"/>
            <a:ext cx="3624471" cy="1894031"/>
          </a:xfrm>
        </p:spPr>
        <p:txBody>
          <a:bodyPr>
            <a:normAutofit/>
          </a:bodyPr>
          <a:lstStyle/>
          <a:p>
            <a:r>
              <a:rPr lang="pt-PT"/>
              <a:t>Bruno fernandes</a:t>
            </a:r>
          </a:p>
          <a:p>
            <a:r>
              <a:rPr lang="pt-PT"/>
              <a:t>Carlos Ribeiro</a:t>
            </a:r>
          </a:p>
          <a:p>
            <a:r>
              <a:rPr lang="pt-PT"/>
              <a:t>Rosário Silva</a:t>
            </a:r>
            <a:endParaRPr lang="pt-PT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DCB0AE-3455-497A-B6FB-D4CE24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26059" y="107752"/>
            <a:ext cx="2865561" cy="2825948"/>
            <a:chOff x="5014543" y="366483"/>
            <a:chExt cx="3189607" cy="314551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5AFED5-EFBA-4DCE-A2F2-3B1B736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48439" y="456287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6BF2F-5822-4F90-BF7D-7FDA65761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48439" y="456287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Oval 54">
              <a:extLst>
                <a:ext uri="{FF2B5EF4-FFF2-40B4-BE49-F238E27FC236}">
                  <a16:creationId xmlns:a16="http://schemas.microsoft.com/office/drawing/2014/main" id="{AFBE702A-233C-4424-B0B6-5435E4A34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14543" y="366483"/>
              <a:ext cx="3055711" cy="305571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Oval 6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ápis colorido num marcador de lápis que está na parte superior de uma tabela de madeira">
            <a:extLst>
              <a:ext uri="{FF2B5EF4-FFF2-40B4-BE49-F238E27FC236}">
                <a16:creationId xmlns:a16="http://schemas.microsoft.com/office/drawing/2014/main" id="{D9B898CF-DBE3-0623-B4B5-D117FA78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97" y="1049558"/>
            <a:ext cx="2104795" cy="1404950"/>
          </a:xfrm>
          <a:prstGeom prst="rect">
            <a:avLst/>
          </a:prstGeom>
        </p:spPr>
      </p:pic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Imagem 12" descr="Uma imagem com texto, Tipo de letra, logótipo, círculo&#10;&#10;Descrição gerada automaticamente">
            <a:extLst>
              <a:ext uri="{FF2B5EF4-FFF2-40B4-BE49-F238E27FC236}">
                <a16:creationId xmlns:a16="http://schemas.microsoft.com/office/drawing/2014/main" id="{04045DCE-898A-4CDA-8AF2-DE0CFB01B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61" y="242006"/>
            <a:ext cx="2961975" cy="2363278"/>
          </a:xfrm>
          <a:prstGeom prst="rect">
            <a:avLst/>
          </a:prstGeom>
        </p:spPr>
      </p:pic>
      <p:sp useBgFill="1">
        <p:nvSpPr>
          <p:cNvPr id="74" name="Oval 73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ápis colorido num marcador de lápis que está na parte superior de uma tabela de madeira">
            <a:extLst>
              <a:ext uri="{FF2B5EF4-FFF2-40B4-BE49-F238E27FC236}">
                <a16:creationId xmlns:a16="http://schemas.microsoft.com/office/drawing/2014/main" id="{DCB0CEBC-F75B-D567-7B97-65FC38D2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55" y="3744991"/>
            <a:ext cx="2560781" cy="17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6FA1-33E0-28C6-6213-CD244344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32"/>
            <a:ext cx="10515600" cy="1325563"/>
          </a:xfrm>
        </p:spPr>
        <p:txBody>
          <a:bodyPr/>
          <a:lstStyle/>
          <a:p>
            <a:r>
              <a:rPr lang="pt-PT" dirty="0"/>
              <a:t>Plano de comercialização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E70CFE-F8E4-8E0F-18B2-E69930AE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5145447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Identificação de Potenciais Clientes</a:t>
            </a:r>
          </a:p>
          <a:p>
            <a:pPr lvl="1"/>
            <a:r>
              <a:rPr lang="pt-PT" dirty="0"/>
              <a:t>Foco em 40 grandes </a:t>
            </a:r>
            <a:r>
              <a:rPr lang="pt-PT" dirty="0" err="1"/>
              <a:t>players</a:t>
            </a:r>
            <a:r>
              <a:rPr lang="pt-PT" dirty="0"/>
              <a:t> do ramo imobiliário.</a:t>
            </a:r>
          </a:p>
          <a:p>
            <a:pPr lvl="1"/>
            <a:endParaRPr lang="pt-PT" dirty="0"/>
          </a:p>
          <a:p>
            <a:r>
              <a:rPr lang="pt-PT" dirty="0"/>
              <a:t>Conversão de Clientes</a:t>
            </a:r>
          </a:p>
          <a:p>
            <a:pPr lvl="1"/>
            <a:r>
              <a:rPr lang="pt-PT" dirty="0"/>
              <a:t>Transformar 25% dos potenciais clientes em negócios fechados.</a:t>
            </a:r>
          </a:p>
          <a:p>
            <a:pPr lvl="1"/>
            <a:endParaRPr lang="pt-PT" dirty="0"/>
          </a:p>
          <a:p>
            <a:r>
              <a:rPr lang="pt-PT" dirty="0"/>
              <a:t>Avaliação e Segmentação Pós-Adesão</a:t>
            </a:r>
          </a:p>
          <a:p>
            <a:pPr lvl="1"/>
            <a:r>
              <a:rPr lang="pt-PT" dirty="0"/>
              <a:t>Após um mês, análise do fluxo de anúncios para identificar os "</a:t>
            </a:r>
            <a:r>
              <a:rPr lang="pt-PT" dirty="0" err="1"/>
              <a:t>Loving</a:t>
            </a:r>
            <a:r>
              <a:rPr lang="pt-PT" dirty="0"/>
              <a:t> </a:t>
            </a:r>
            <a:r>
              <a:rPr lang="pt-PT" dirty="0" err="1"/>
              <a:t>Customers</a:t>
            </a:r>
            <a:r>
              <a:rPr lang="pt-PT" dirty="0"/>
              <a:t>" (Top 40% em atividade).</a:t>
            </a:r>
          </a:p>
          <a:p>
            <a:pPr lvl="1"/>
            <a:endParaRPr lang="pt-PT" dirty="0"/>
          </a:p>
          <a:p>
            <a:r>
              <a:rPr lang="pt-PT" dirty="0"/>
              <a:t>Colaboração com </a:t>
            </a:r>
            <a:r>
              <a:rPr lang="pt-PT" dirty="0" err="1"/>
              <a:t>Loving</a:t>
            </a:r>
            <a:r>
              <a:rPr lang="pt-PT" dirty="0"/>
              <a:t> </a:t>
            </a:r>
            <a:r>
              <a:rPr lang="pt-PT" dirty="0" err="1"/>
              <a:t>Customers</a:t>
            </a:r>
            <a:endParaRPr lang="pt-PT" dirty="0"/>
          </a:p>
          <a:p>
            <a:pPr lvl="1"/>
            <a:r>
              <a:rPr lang="pt-PT" dirty="0"/>
              <a:t>Colaboração no desenvolvimento de novas </a:t>
            </a:r>
            <a:r>
              <a:rPr lang="pt-PT" dirty="0" err="1"/>
              <a:t>features</a:t>
            </a:r>
            <a:r>
              <a:rPr lang="pt-PT" dirty="0"/>
              <a:t>, fortalecendo a parceria e o crescimento do sistema.</a:t>
            </a:r>
          </a:p>
        </p:txBody>
      </p:sp>
    </p:spTree>
    <p:extLst>
      <p:ext uri="{BB962C8B-B14F-4D97-AF65-F5344CB8AC3E}">
        <p14:creationId xmlns:p14="http://schemas.microsoft.com/office/powerpoint/2010/main" val="28638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70A12-A305-884C-1719-21B162F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Estratégia de Aquisição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CD6C3-71B0-4C68-5DED-794C5246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pt-PT" dirty="0"/>
              <a:t>Campanhas de Marketing Digital</a:t>
            </a:r>
          </a:p>
          <a:p>
            <a:pPr lvl="1"/>
            <a:r>
              <a:rPr lang="pt-PT" dirty="0"/>
              <a:t>Utilização de SEO, SEM, e redes sociais para atrair utilizadores.</a:t>
            </a:r>
          </a:p>
          <a:p>
            <a:pPr lvl="1"/>
            <a:endParaRPr lang="pt-PT" dirty="0"/>
          </a:p>
          <a:p>
            <a:r>
              <a:rPr lang="pt-PT" dirty="0"/>
              <a:t>Parcerias Estratégicas</a:t>
            </a:r>
          </a:p>
          <a:p>
            <a:pPr lvl="1"/>
            <a:r>
              <a:rPr lang="pt-PT" dirty="0"/>
              <a:t>Colaboração com plataformas de anúncios, blogs de imobiliário, e </a:t>
            </a:r>
            <a:r>
              <a:rPr lang="pt-PT" dirty="0" err="1"/>
              <a:t>influencers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dirty="0"/>
              <a:t>Experiência do Utilizador Personalizada</a:t>
            </a:r>
          </a:p>
          <a:p>
            <a:pPr lvl="1"/>
            <a:r>
              <a:rPr lang="pt-PT" dirty="0"/>
              <a:t>Implementação de funcionalidades como recomendações personalizadas e alertas de novos imóveis com base nos favoritos.</a:t>
            </a:r>
          </a:p>
        </p:txBody>
      </p:sp>
    </p:spTree>
    <p:extLst>
      <p:ext uri="{BB962C8B-B14F-4D97-AF65-F5344CB8AC3E}">
        <p14:creationId xmlns:p14="http://schemas.microsoft.com/office/powerpoint/2010/main" val="10026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83823-BF72-67A5-3F78-1B7730E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385" y="886330"/>
            <a:ext cx="511172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cap="all" spc="1500" dirty="0" err="1">
                <a:ea typeface="Source Sans Pro SemiBold" panose="020B0603030403020204" pitchFamily="34" charset="0"/>
              </a:rPr>
              <a:t>Apresentação</a:t>
            </a: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r>
              <a:rPr lang="en-US" sz="4700" b="1" cap="all" spc="1500" dirty="0">
                <a:ea typeface="Source Sans Pro SemiBold" panose="020B0603030403020204" pitchFamily="34" charset="0"/>
              </a:rPr>
              <a:t> da app Mobile</a:t>
            </a: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 descr="Pessoa a ver telefone vazio">
            <a:extLst>
              <a:ext uri="{FF2B5EF4-FFF2-40B4-BE49-F238E27FC236}">
                <a16:creationId xmlns:a16="http://schemas.microsoft.com/office/drawing/2014/main" id="{2D968BF7-6701-83C9-74FA-392198554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8" r="2" b="2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8F8C5-1F7B-B645-6F3D-FEA501EB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 err="1"/>
              <a:t>HabitaFlex</a:t>
            </a:r>
            <a:endParaRPr lang="pt-PT" sz="7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B2916C-6AA0-6ED1-9D12-7B9A8050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3614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/>
              <a:t>Projeto Aplicado – Grupo 13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40482-50B1-C132-50F0-DA513B2A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67" y="2389239"/>
            <a:ext cx="5146665" cy="39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36B48-B5E7-AD1F-8EE1-F8796ED5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E2F4B7-48AB-1978-73B7-EC8D8277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O setor imobiliário é um dos pilares fundamentais da economia global, representando uma parcela significativa do investimento e da riqueza mundial.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Durante décadas, a compra, venda e aluguer de imóveis seguiram um modelo tradicional, no qual a interação pessoal e a negociação direta eram a norma.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Porém, o avanço das tecnologias de informação e a crescente globalização mudaram drasticamente este cenário.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042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F67B-D66C-F1A4-3890-AD9C41F12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Quem é o Cliente?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B0ECF-108D-8751-10E2-8DD2E146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4319793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dirty="0"/>
              <a:t>Empresas do setor imobiliário </a:t>
            </a:r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6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F67B-D66C-F1A4-3890-AD9C41F12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Quem é o utilizador?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B0ECF-108D-8751-10E2-8DD2E146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4319793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dirty="0"/>
              <a:t>Toda a pessoa individual ou coletiva que pretenda comprar ou alugar um imóvel.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77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512D56-5C20-32A6-5308-39169CE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12" y="218225"/>
            <a:ext cx="9566787" cy="1314996"/>
          </a:xfrm>
        </p:spPr>
        <p:txBody>
          <a:bodyPr anchor="b">
            <a:normAutofit/>
          </a:bodyPr>
          <a:lstStyle/>
          <a:p>
            <a:r>
              <a:rPr lang="pt-PT" sz="8800" dirty="0"/>
              <a:t>Abordagem Inicial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E038EC-AE27-5A2D-53BD-F16DC404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680" y="2292023"/>
            <a:ext cx="5637375" cy="3538341"/>
          </a:xfrm>
        </p:spPr>
        <p:txBody>
          <a:bodyPr>
            <a:normAutofit fontScale="92500" lnSpcReduction="10000"/>
          </a:bodyPr>
          <a:lstStyle/>
          <a:p>
            <a:r>
              <a:rPr lang="pt-PT" sz="5400" dirty="0"/>
              <a:t>Cliente-alvo abrangente</a:t>
            </a:r>
          </a:p>
          <a:p>
            <a:endParaRPr lang="pt-PT" sz="5400" dirty="0"/>
          </a:p>
          <a:p>
            <a:r>
              <a:rPr lang="pt-PT" sz="5400" dirty="0"/>
              <a:t>App mobile generalista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7A0B01-56E2-545C-455E-A2474653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83" y="2249322"/>
            <a:ext cx="4892617" cy="362053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5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12D56-5C20-32A6-5308-39169CE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52" y="317726"/>
            <a:ext cx="9173496" cy="1314996"/>
          </a:xfrm>
        </p:spPr>
        <p:txBody>
          <a:bodyPr anchor="b">
            <a:noAutofit/>
          </a:bodyPr>
          <a:lstStyle/>
          <a:p>
            <a:r>
              <a:rPr lang="pt-PT" sz="9600" dirty="0"/>
              <a:t>Nova abordagem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E038EC-AE27-5A2D-53BD-F16DC404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" y="2125737"/>
            <a:ext cx="6489291" cy="4044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4000" dirty="0"/>
              <a:t>Empresas de maior dimensão</a:t>
            </a:r>
          </a:p>
          <a:p>
            <a:pPr>
              <a:lnSpc>
                <a:spcPct val="100000"/>
              </a:lnSpc>
            </a:pPr>
            <a:r>
              <a:rPr lang="pt-PT" sz="4000" dirty="0"/>
              <a:t>Integração com atual sistema das empresas</a:t>
            </a:r>
          </a:p>
          <a:p>
            <a:pPr>
              <a:lnSpc>
                <a:spcPct val="100000"/>
              </a:lnSpc>
            </a:pPr>
            <a:r>
              <a:rPr lang="pt-PT" sz="4000" dirty="0"/>
              <a:t>App mobile com foco no utilizador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A7B111-8B69-0F27-23F6-A9C85BC0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5" y="2224295"/>
            <a:ext cx="4989561" cy="36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2EEA-80CB-805F-40FF-D66E04ED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A31DD1-03D8-DE9F-4862-606EA562D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8" y="1474838"/>
            <a:ext cx="11345423" cy="488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C30A-2134-356A-B091-F2CC192C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4F96D-895B-3B55-B787-44493FC4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Integração Eficiente entre Serviços </a:t>
            </a:r>
          </a:p>
          <a:p>
            <a:pPr>
              <a:lnSpc>
                <a:spcPct val="150000"/>
              </a:lnSpc>
            </a:pPr>
            <a:r>
              <a:rPr lang="pt-PT" dirty="0"/>
              <a:t>Escalabilidade e Performance</a:t>
            </a:r>
          </a:p>
          <a:p>
            <a:pPr>
              <a:lnSpc>
                <a:spcPct val="150000"/>
              </a:lnSpc>
            </a:pPr>
            <a:r>
              <a:rPr lang="pt-PT" dirty="0"/>
              <a:t>Consistência e Confiabilidade dos Dados</a:t>
            </a:r>
          </a:p>
          <a:p>
            <a:pPr>
              <a:lnSpc>
                <a:spcPct val="150000"/>
              </a:lnSpc>
            </a:pPr>
            <a:r>
              <a:rPr lang="pt-PT" dirty="0"/>
              <a:t>Segurança e Privacidade dos Dados</a:t>
            </a:r>
          </a:p>
          <a:p>
            <a:pPr>
              <a:lnSpc>
                <a:spcPct val="150000"/>
              </a:lnSpc>
            </a:pPr>
            <a:r>
              <a:rPr lang="pt-PT" dirty="0"/>
              <a:t>Facilidade de Monitorização e Manutenção</a:t>
            </a:r>
          </a:p>
        </p:txBody>
      </p:sp>
    </p:spTree>
    <p:extLst>
      <p:ext uri="{BB962C8B-B14F-4D97-AF65-F5344CB8AC3E}">
        <p14:creationId xmlns:p14="http://schemas.microsoft.com/office/powerpoint/2010/main" val="40050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66374-F378-ED75-6604-121B52B0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4095E7-6020-A30B-67D4-FB766551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pt-PT" dirty="0"/>
              <a:t>Funcionalidade de Chat</a:t>
            </a:r>
          </a:p>
          <a:p>
            <a:pPr>
              <a:lnSpc>
                <a:spcPct val="200000"/>
              </a:lnSpc>
            </a:pPr>
            <a:r>
              <a:rPr lang="pt-PT" dirty="0"/>
              <a:t>Funcionalidade de Notificações</a:t>
            </a:r>
          </a:p>
          <a:p>
            <a:pPr>
              <a:lnSpc>
                <a:spcPct val="200000"/>
              </a:lnSpc>
            </a:pPr>
            <a:r>
              <a:rPr lang="pt-PT" dirty="0"/>
              <a:t>Integração com google </a:t>
            </a:r>
            <a:r>
              <a:rPr lang="pt-PT" dirty="0" err="1"/>
              <a:t>maps</a:t>
            </a:r>
            <a:endParaRPr lang="pt-PT" dirty="0"/>
          </a:p>
          <a:p>
            <a:pPr>
              <a:lnSpc>
                <a:spcPct val="200000"/>
              </a:lnSpc>
            </a:pPr>
            <a:r>
              <a:rPr lang="pt-PT" dirty="0"/>
              <a:t>Melhorias de UX/UI</a:t>
            </a:r>
          </a:p>
          <a:p>
            <a:pPr>
              <a:lnSpc>
                <a:spcPct val="200000"/>
              </a:lnSpc>
            </a:pPr>
            <a:r>
              <a:rPr lang="pt-PT" dirty="0"/>
              <a:t>Comercialização</a:t>
            </a:r>
          </a:p>
        </p:txBody>
      </p:sp>
    </p:spTree>
    <p:extLst>
      <p:ext uri="{BB962C8B-B14F-4D97-AF65-F5344CB8AC3E}">
        <p14:creationId xmlns:p14="http://schemas.microsoft.com/office/powerpoint/2010/main" val="10239023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323</Words>
  <Application>Microsoft Office PowerPoint</Application>
  <PresentationFormat>Ecrã Panorâmico</PresentationFormat>
  <Paragraphs>60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Source Sans Pro</vt:lpstr>
      <vt:lpstr>Source Sans Pro SemiBold</vt:lpstr>
      <vt:lpstr>FunkyShapesDarkVTI</vt:lpstr>
      <vt:lpstr>HabitaFlex</vt:lpstr>
      <vt:lpstr>Contextualização</vt:lpstr>
      <vt:lpstr>Quem é o Cliente?</vt:lpstr>
      <vt:lpstr>Quem é o utilizador?</vt:lpstr>
      <vt:lpstr>Abordagem Inicial </vt:lpstr>
      <vt:lpstr>Nova abordagem</vt:lpstr>
      <vt:lpstr>Arquitetura de Sistema</vt:lpstr>
      <vt:lpstr>Arquitetura de Sistema</vt:lpstr>
      <vt:lpstr>Próximos passos</vt:lpstr>
      <vt:lpstr>Plano de comercialização</vt:lpstr>
      <vt:lpstr>Estratégia de Aquisição de Utilizadores</vt:lpstr>
      <vt:lpstr>Apresentação   da app Mobile</vt:lpstr>
      <vt:lpstr>HabitaFlex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HabitaFlex</dc:title>
  <dc:creator>Carlos Ribeiro</dc:creator>
  <cp:lastModifiedBy>Carlos Ribeiro</cp:lastModifiedBy>
  <cp:revision>5</cp:revision>
  <dcterms:created xsi:type="dcterms:W3CDTF">2024-01-18T19:00:03Z</dcterms:created>
  <dcterms:modified xsi:type="dcterms:W3CDTF">2024-01-18T21:52:37Z</dcterms:modified>
</cp:coreProperties>
</file>