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p:scale>
          <a:sx n="66" d="100"/>
          <a:sy n="66" d="100"/>
        </p:scale>
        <p:origin x="378" y="-379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a18576@alunos.ipca.pt" TargetMode="External"/><Relationship Id="rId7" Type="http://schemas.openxmlformats.org/officeDocument/2006/relationships/hyperlink" Target="mailto:patricialeite@ipca.pt" TargetMode="External"/><Relationship Id="rId12" Type="http://schemas.openxmlformats.org/officeDocument/2006/relationships/image" Target="../media/image7.png"/><Relationship Id="rId2" Type="http://schemas.openxmlformats.org/officeDocument/2006/relationships/image" Target="../media/image2.wmf"/><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mailto:eboas@ipca.pt" TargetMode="External"/><Relationship Id="rId11" Type="http://schemas.openxmlformats.org/officeDocument/2006/relationships/image" Target="../media/image6.png"/><Relationship Id="rId5" Type="http://schemas.openxmlformats.org/officeDocument/2006/relationships/hyperlink" Target="mailto:a21138@alunos.ipca.pt"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hyperlink" Target="mailto:a18596@alunos.ipca.pt"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a:latin typeface="Arial"/>
            </a:endParaRPr>
          </a:p>
        </p:txBody>
      </p:sp>
      <p:sp>
        <p:nvSpPr>
          <p:cNvPr id="53" name="CustomShape 7"/>
          <p:cNvSpPr/>
          <p:nvPr/>
        </p:nvSpPr>
        <p:spPr>
          <a:xfrm>
            <a:off x="1525680" y="19916280"/>
            <a:ext cx="5646600" cy="31424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en-US" sz="2400" b="0" strike="noStrike" spc="-1" dirty="0">
              <a:latin typeface="Arial"/>
            </a:endParaRPr>
          </a:p>
        </p:txBody>
      </p:sp>
      <p:sp>
        <p:nvSpPr>
          <p:cNvPr id="54" name="CustomShape 8"/>
          <p:cNvSpPr/>
          <p:nvPr/>
        </p:nvSpPr>
        <p:spPr>
          <a:xfrm>
            <a:off x="7683480" y="19916280"/>
            <a:ext cx="543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OBJECTIVES</a:t>
            </a:r>
            <a:endParaRPr lang="en-US" sz="3600" b="0" strike="noStrike" spc="-1">
              <a:latin typeface="Arial"/>
            </a:endParaRPr>
          </a:p>
        </p:txBody>
      </p:sp>
      <p:sp>
        <p:nvSpPr>
          <p:cNvPr id="58" name="CustomShape 12"/>
          <p:cNvSpPr/>
          <p:nvPr/>
        </p:nvSpPr>
        <p:spPr>
          <a:xfrm>
            <a:off x="1525680" y="5771880"/>
            <a:ext cx="5151240" cy="5077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60" algn="just">
              <a:lnSpc>
                <a:spcPts val="2999"/>
              </a:lnSpc>
              <a:buClr>
                <a:srgbClr val="004B87"/>
              </a:buClr>
            </a:pPr>
            <a:r>
              <a:rPr lang="en-US" sz="2400" spc="-1" dirty="0">
                <a:solidFill>
                  <a:srgbClr val="004B87"/>
                </a:solidFill>
                <a:latin typeface="Calibri"/>
              </a:rPr>
              <a:t>The property sector is one of the fundamental pillars of the global economy, representing a significant portion of the world's investment and wealth.</a:t>
            </a:r>
          </a:p>
          <a:p>
            <a:pPr marL="360" algn="just">
              <a:lnSpc>
                <a:spcPts val="2999"/>
              </a:lnSpc>
              <a:buClr>
                <a:srgbClr val="004B87"/>
              </a:buClr>
            </a:pPr>
            <a:r>
              <a:rPr lang="en-US" sz="2400" spc="-1" dirty="0">
                <a:solidFill>
                  <a:srgbClr val="004B87"/>
                </a:solidFill>
                <a:latin typeface="Calibri"/>
              </a:rPr>
              <a:t>For decades, buying, selling and renting property followed a traditional model in which personal interaction and direct negotiation were the norm.</a:t>
            </a:r>
          </a:p>
          <a:p>
            <a:pPr marL="360" algn="just">
              <a:lnSpc>
                <a:spcPts val="2999"/>
              </a:lnSpc>
              <a:buClr>
                <a:srgbClr val="004B87"/>
              </a:buClr>
            </a:pPr>
            <a:r>
              <a:rPr lang="en-US" sz="2400" spc="-1" dirty="0">
                <a:solidFill>
                  <a:srgbClr val="004B87"/>
                </a:solidFill>
                <a:latin typeface="Calibri"/>
              </a:rPr>
              <a:t>However, the advance of information technologies and increasing globalisation have drastically changed this scenario.</a:t>
            </a:r>
          </a:p>
        </p:txBody>
      </p:sp>
      <p:sp>
        <p:nvSpPr>
          <p:cNvPr id="59" name="CustomShape 13"/>
          <p:cNvSpPr/>
          <p:nvPr/>
        </p:nvSpPr>
        <p:spPr>
          <a:xfrm>
            <a:off x="7918201" y="12299400"/>
            <a:ext cx="3969000" cy="546202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This project seeks to address and solve the challenges of the property market by designing a digital platform. </a:t>
            </a:r>
          </a:p>
          <a:p>
            <a:pPr algn="just">
              <a:lnSpc>
                <a:spcPts val="2999"/>
              </a:lnSpc>
            </a:pPr>
            <a:r>
              <a:rPr lang="en-US" sz="2400" spc="-1" dirty="0">
                <a:solidFill>
                  <a:srgbClr val="004B87"/>
                </a:solidFill>
                <a:latin typeface="Calibri"/>
              </a:rPr>
              <a:t>The aim is to detail and record all the effort and planning associated with the Applied Project, Mobile Device Programming and Information Systems Integration disciplines, thus contributing to the practical and theoretical training of the students involved.</a:t>
            </a:r>
          </a:p>
        </p:txBody>
      </p:sp>
      <p:sp>
        <p:nvSpPr>
          <p:cNvPr id="60" name="CustomShape 14"/>
          <p:cNvSpPr/>
          <p:nvPr/>
        </p:nvSpPr>
        <p:spPr>
          <a:xfrm>
            <a:off x="14144760" y="12299400"/>
            <a:ext cx="56160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p:txBody>
      </p:sp>
      <p:sp>
        <p:nvSpPr>
          <p:cNvPr id="61" name="CustomShape 15"/>
          <p:cNvSpPr/>
          <p:nvPr/>
        </p:nvSpPr>
        <p:spPr>
          <a:xfrm>
            <a:off x="7918200" y="5695560"/>
            <a:ext cx="11842560" cy="429664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lnSpc>
                <a:spcPts val="2999"/>
              </a:lnSpc>
              <a:buClr>
                <a:srgbClr val="004B87"/>
              </a:buClr>
            </a:pPr>
            <a:r>
              <a:rPr lang="en-US" sz="2400" spc="-1" dirty="0">
                <a:solidFill>
                  <a:srgbClr val="004B87"/>
                </a:solidFill>
                <a:latin typeface="Calibri"/>
              </a:rPr>
              <a:t>The proposed platform aims to revolutionise users' daily lives by:</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Reducing the time needed to find the ideal property through an advanced search system.</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Simplifying the listing process for sellers and agents, making it more intuitive.</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Facilitate direct communication between the parties involved.</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Providing a user experience optimised for mobile devices, allowing properties to be searched and negotiated on the move.</a:t>
            </a: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994680"/>
            <a:ext cx="12884400" cy="3353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trike="noStrike" spc="-1" dirty="0">
                <a:solidFill>
                  <a:srgbClr val="004B87"/>
                </a:solidFill>
                <a:latin typeface="Calibri"/>
              </a:rPr>
              <a:t>HABITAFLEX</a:t>
            </a:r>
            <a:endParaRPr lang="en-US" sz="6400" b="0" strike="noStrike" spc="-1" dirty="0">
              <a:latin typeface="Arial"/>
            </a:endParaRPr>
          </a:p>
          <a:p>
            <a:pPr>
              <a:lnSpc>
                <a:spcPts val="3900"/>
              </a:lnSpc>
            </a:pPr>
            <a:r>
              <a:rPr lang="pt-PT" sz="3200" b="1" strike="noStrike" spc="-1" dirty="0">
                <a:solidFill>
                  <a:srgbClr val="004B87"/>
                </a:solidFill>
                <a:latin typeface="Calibri"/>
              </a:rPr>
              <a:t>Bruno Fernandes | Carlos Ribeiro | Rosário Silva</a:t>
            </a:r>
            <a:endParaRPr lang="en-US" sz="3200" b="0" strike="noStrike" spc="-1" dirty="0">
              <a:latin typeface="Arial"/>
            </a:endParaRPr>
          </a:p>
          <a:p>
            <a:pPr>
              <a:lnSpc>
                <a:spcPts val="3900"/>
              </a:lnSpc>
            </a:pPr>
            <a:endParaRPr lang="pt-PT" sz="3200" b="0" i="1" strike="noStrike" spc="-1" dirty="0">
              <a:solidFill>
                <a:srgbClr val="004B87"/>
              </a:solidFill>
              <a:latin typeface="Calibri"/>
            </a:endParaRPr>
          </a:p>
          <a:p>
            <a:pPr>
              <a:lnSpc>
                <a:spcPts val="3900"/>
              </a:lnSpc>
            </a:pPr>
            <a:r>
              <a:rPr lang="pt-PT" sz="3200" b="0" i="1" strike="noStrike" spc="-1" dirty="0" err="1">
                <a:solidFill>
                  <a:srgbClr val="004B87"/>
                </a:solidFill>
                <a:latin typeface="Calibri"/>
              </a:rPr>
              <a:t>Students</a:t>
            </a:r>
            <a:r>
              <a:rPr lang="pt-PT" sz="3200" b="0" i="1" strike="noStrike" spc="-1" dirty="0">
                <a:solidFill>
                  <a:srgbClr val="004B87"/>
                </a:solidFill>
                <a:latin typeface="Calibri"/>
              </a:rPr>
              <a:t> in </a:t>
            </a:r>
            <a:r>
              <a:rPr lang="pt-PT" sz="3200" b="0" i="1" strike="noStrike" spc="-1" dirty="0" err="1">
                <a:solidFill>
                  <a:srgbClr val="004B87"/>
                </a:solidFill>
                <a:latin typeface="Calibri"/>
              </a:rPr>
              <a:t>Information</a:t>
            </a:r>
            <a:r>
              <a:rPr lang="pt-PT" sz="3200" b="0" i="1" strike="noStrike" spc="-1" dirty="0">
                <a:solidFill>
                  <a:srgbClr val="004B87"/>
                </a:solidFill>
                <a:latin typeface="Calibri"/>
              </a:rPr>
              <a:t> </a:t>
            </a:r>
            <a:r>
              <a:rPr lang="pt-PT" sz="3200" b="0" i="1" strike="noStrike" spc="-1" dirty="0" err="1">
                <a:solidFill>
                  <a:srgbClr val="004B87"/>
                </a:solidFill>
                <a:latin typeface="Calibri"/>
              </a:rPr>
              <a:t>Systems</a:t>
            </a:r>
            <a:r>
              <a:rPr lang="pt-PT" sz="3200" b="0" i="1" strike="noStrike" spc="-1" dirty="0">
                <a:solidFill>
                  <a:srgbClr val="004B87"/>
                </a:solidFill>
                <a:latin typeface="Calibri"/>
              </a:rPr>
              <a:t> </a:t>
            </a:r>
            <a:r>
              <a:rPr lang="pt-PT" sz="3200" b="0" i="1" strike="noStrike" spc="-1" dirty="0" err="1">
                <a:solidFill>
                  <a:srgbClr val="004B87"/>
                </a:solidFill>
                <a:latin typeface="Calibri"/>
              </a:rPr>
              <a:t>Engineering</a:t>
            </a:r>
            <a:endParaRPr lang="pt-PT" sz="3200" b="0" i="1" strike="noStrike" spc="-1" dirty="0">
              <a:solidFill>
                <a:srgbClr val="004B87"/>
              </a:solidFill>
              <a:latin typeface="Calibri"/>
            </a:endParaRPr>
          </a:p>
          <a:p>
            <a:pPr>
              <a:lnSpc>
                <a:spcPts val="3900"/>
              </a:lnSpc>
            </a:pPr>
            <a:endParaRPr lang="pt-PT" sz="3200" i="1" spc="-1" dirty="0">
              <a:solidFill>
                <a:srgbClr val="004B87"/>
              </a:solidFill>
              <a:latin typeface="Calibri"/>
            </a:endParaRPr>
          </a:p>
          <a:p>
            <a:pPr>
              <a:lnSpc>
                <a:spcPts val="3900"/>
              </a:lnSpc>
            </a:pPr>
            <a:r>
              <a:rPr lang="pt-PT" sz="3200" b="0" strike="noStrike" spc="-1" dirty="0">
                <a:solidFill>
                  <a:srgbClr val="004B87"/>
                </a:solidFill>
                <a:latin typeface="Calibri"/>
              </a:rPr>
              <a:t>Profª Edite </a:t>
            </a:r>
            <a:r>
              <a:rPr lang="pt-PT" sz="3200" spc="-1" dirty="0">
                <a:solidFill>
                  <a:srgbClr val="004B87"/>
                </a:solidFill>
                <a:latin typeface="Calibri"/>
              </a:rPr>
              <a:t>Joana Vilas Boas &amp; Profª Patrícia Leite</a:t>
            </a:r>
            <a:endParaRPr lang="en-US" sz="3200" b="0" strike="noStrike" spc="-1" dirty="0">
              <a:latin typeface="Arial"/>
            </a:endParaRPr>
          </a:p>
        </p:txBody>
      </p:sp>
      <p:sp>
        <p:nvSpPr>
          <p:cNvPr id="65" name="CustomShape 18"/>
          <p:cNvSpPr/>
          <p:nvPr/>
        </p:nvSpPr>
        <p:spPr>
          <a:xfrm>
            <a:off x="14457600" y="19916280"/>
            <a:ext cx="56466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a:solidFill>
                  <a:srgbClr val="004B87"/>
                </a:solidFill>
                <a:latin typeface="Calibri"/>
              </a:rPr>
              <a:t>Up to 5 references</a:t>
            </a:r>
            <a:endParaRPr lang="en-US" sz="1800" b="0" strike="noStrike" spc="-1">
              <a:latin typeface="Arial"/>
            </a:endParaRPr>
          </a:p>
        </p:txBody>
      </p:sp>
      <p:sp>
        <p:nvSpPr>
          <p:cNvPr id="66" name="CustomShape 19"/>
          <p:cNvSpPr/>
          <p:nvPr/>
        </p:nvSpPr>
        <p:spPr>
          <a:xfrm>
            <a:off x="7955280" y="28254960"/>
            <a:ext cx="6583680" cy="1860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hlinkClick r:id="rId3"/>
              </a:rPr>
              <a:t>a18576@alunos.ipca.pt</a:t>
            </a:r>
            <a:r>
              <a:rPr lang="en-GB" sz="1800" b="0" strike="noStrike" spc="-1" dirty="0">
                <a:solidFill>
                  <a:srgbClr val="004B87"/>
                </a:solidFill>
                <a:latin typeface="Calibri"/>
                <a:ea typeface="Arial"/>
              </a:rPr>
              <a:t> (Bruno Fernandes)</a:t>
            </a:r>
          </a:p>
          <a:p>
            <a:pPr>
              <a:lnSpc>
                <a:spcPts val="1760"/>
              </a:lnSpc>
              <a:spcAft>
                <a:spcPts val="601"/>
              </a:spcAft>
            </a:pPr>
            <a:r>
              <a:rPr lang="en-GB" spc="-1" dirty="0">
                <a:solidFill>
                  <a:srgbClr val="004B87"/>
                </a:solidFill>
                <a:latin typeface="Calibri"/>
                <a:hlinkClick r:id="rId4"/>
              </a:rPr>
              <a:t>a18596@alunos.ipca.pt</a:t>
            </a:r>
            <a:r>
              <a:rPr lang="en-GB" spc="-1" dirty="0">
                <a:solidFill>
                  <a:srgbClr val="004B87"/>
                </a:solidFill>
                <a:latin typeface="Calibri"/>
              </a:rPr>
              <a:t> (Carlos Ribeiro)</a:t>
            </a:r>
          </a:p>
          <a:p>
            <a:pPr>
              <a:lnSpc>
                <a:spcPts val="1760"/>
              </a:lnSpc>
              <a:spcAft>
                <a:spcPts val="601"/>
              </a:spcAft>
            </a:pPr>
            <a:r>
              <a:rPr lang="en-GB" sz="1800" b="0" strike="noStrike" spc="-1" dirty="0">
                <a:solidFill>
                  <a:srgbClr val="004B87"/>
                </a:solidFill>
                <a:latin typeface="Calibri"/>
                <a:hlinkClick r:id="rId5"/>
              </a:rPr>
              <a:t>a21138@alunos.ipca.pt</a:t>
            </a:r>
            <a:r>
              <a:rPr lang="en-GB" sz="1800" b="0" strike="noStrike" spc="-1" dirty="0">
                <a:solidFill>
                  <a:srgbClr val="004B87"/>
                </a:solidFill>
                <a:latin typeface="Calibri"/>
              </a:rPr>
              <a:t> (Rosário Silva)</a:t>
            </a:r>
          </a:p>
          <a:p>
            <a:pPr>
              <a:lnSpc>
                <a:spcPts val="1760"/>
              </a:lnSpc>
              <a:spcAft>
                <a:spcPts val="601"/>
              </a:spcAft>
            </a:pPr>
            <a:r>
              <a:rPr lang="en-GB" spc="-1" dirty="0">
                <a:solidFill>
                  <a:srgbClr val="004B87"/>
                </a:solidFill>
                <a:latin typeface="Calibri"/>
                <a:hlinkClick r:id="rId6"/>
              </a:rPr>
              <a:t>eboas@ipca.pt</a:t>
            </a:r>
            <a:r>
              <a:rPr lang="en-GB" spc="-1" dirty="0">
                <a:solidFill>
                  <a:srgbClr val="004B87"/>
                </a:solidFill>
                <a:latin typeface="Calibri"/>
              </a:rPr>
              <a:t> (Profª Edite Joana Vilas Boas)</a:t>
            </a:r>
          </a:p>
          <a:p>
            <a:pPr>
              <a:lnSpc>
                <a:spcPts val="1760"/>
              </a:lnSpc>
              <a:spcAft>
                <a:spcPts val="601"/>
              </a:spcAft>
            </a:pPr>
            <a:r>
              <a:rPr lang="en-GB" sz="1800" b="0" strike="noStrike" spc="-1" dirty="0">
                <a:solidFill>
                  <a:srgbClr val="004B87"/>
                </a:solidFill>
                <a:latin typeface="Calibri"/>
                <a:hlinkClick r:id="rId7"/>
              </a:rPr>
              <a:t>patricialeite@ipca.pt</a:t>
            </a:r>
            <a:r>
              <a:rPr lang="en-GB" sz="1800" b="0" strike="noStrike" spc="-1" dirty="0">
                <a:solidFill>
                  <a:srgbClr val="004B87"/>
                </a:solidFill>
                <a:latin typeface="Calibri"/>
              </a:rPr>
              <a:t> (Profª Patricia </a:t>
            </a:r>
            <a:r>
              <a:rPr lang="en-GB" sz="1800" b="0" strike="noStrike" spc="-1">
                <a:solidFill>
                  <a:srgbClr val="004B87"/>
                </a:solidFill>
                <a:latin typeface="Calibri"/>
              </a:rPr>
              <a:t>Leite)</a:t>
            </a:r>
            <a:endParaRPr lang="en-US" sz="1800" b="0" strike="noStrike" spc="-1" dirty="0">
              <a:latin typeface="Arial"/>
            </a:endParaRPr>
          </a:p>
        </p:txBody>
      </p:sp>
      <p:pic>
        <p:nvPicPr>
          <p:cNvPr id="2" name="Imagem 1" descr="Cronômetro - ícones de hora e data grátis">
            <a:extLst>
              <a:ext uri="{FF2B5EF4-FFF2-40B4-BE49-F238E27FC236}">
                <a16:creationId xmlns:a16="http://schemas.microsoft.com/office/drawing/2014/main" id="{6F9A71BE-846D-8273-8885-12CE64F2BC8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040711" y="6189557"/>
            <a:ext cx="734897" cy="734897"/>
          </a:xfrm>
          <a:prstGeom prst="rect">
            <a:avLst/>
          </a:prstGeom>
          <a:noFill/>
          <a:ln>
            <a:noFill/>
          </a:ln>
        </p:spPr>
      </p:pic>
      <p:pic>
        <p:nvPicPr>
          <p:cNvPr id="3" name="Imagem 2" descr="O que não pode faltar na ficha de captação de imóveis - Tecimob">
            <a:extLst>
              <a:ext uri="{FF2B5EF4-FFF2-40B4-BE49-F238E27FC236}">
                <a16:creationId xmlns:a16="http://schemas.microsoft.com/office/drawing/2014/main" id="{29AB7BA2-7D11-0032-E73E-4A60253751E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60760" y="7438053"/>
            <a:ext cx="730250" cy="730250"/>
          </a:xfrm>
          <a:prstGeom prst="rect">
            <a:avLst/>
          </a:prstGeom>
          <a:noFill/>
          <a:ln>
            <a:noFill/>
          </a:ln>
        </p:spPr>
      </p:pic>
      <p:pic>
        <p:nvPicPr>
          <p:cNvPr id="4" name="Imagem 3" descr="Ilustração de troca de mensagens com bolhas de menina, menino e discurso |  Vetor Premium">
            <a:extLst>
              <a:ext uri="{FF2B5EF4-FFF2-40B4-BE49-F238E27FC236}">
                <a16:creationId xmlns:a16="http://schemas.microsoft.com/office/drawing/2014/main" id="{0D5A9779-4623-4F06-1651-79047AC446BC}"/>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60760" y="8347848"/>
            <a:ext cx="915035" cy="412750"/>
          </a:xfrm>
          <a:prstGeom prst="rect">
            <a:avLst/>
          </a:prstGeom>
          <a:noFill/>
          <a:ln>
            <a:noFill/>
          </a:ln>
        </p:spPr>
      </p:pic>
      <p:pic>
        <p:nvPicPr>
          <p:cNvPr id="5" name="Imagem 4" descr="Tela Celular Png Imagens – Download Grátis no Freepik">
            <a:extLst>
              <a:ext uri="{FF2B5EF4-FFF2-40B4-BE49-F238E27FC236}">
                <a16:creationId xmlns:a16="http://schemas.microsoft.com/office/drawing/2014/main" id="{49143BBD-7044-BE7E-939D-0A6B6FCCC26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60760" y="8882968"/>
            <a:ext cx="755670" cy="755670"/>
          </a:xfrm>
          <a:prstGeom prst="rect">
            <a:avLst/>
          </a:prstGeom>
          <a:noFill/>
          <a:ln>
            <a:noFill/>
          </a:ln>
        </p:spPr>
      </p:pic>
      <p:pic>
        <p:nvPicPr>
          <p:cNvPr id="9" name="Imagem 8" descr="Uma imagem com texto, captura de ecrã, Tipo de letra, Retângulo&#10;&#10;Descrição gerada automaticamente">
            <a:extLst>
              <a:ext uri="{FF2B5EF4-FFF2-40B4-BE49-F238E27FC236}">
                <a16:creationId xmlns:a16="http://schemas.microsoft.com/office/drawing/2014/main" id="{3BC3EB3F-94FF-F184-5F42-FE30FC39DE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82017" y="12288240"/>
            <a:ext cx="7801541" cy="4562386"/>
          </a:xfrm>
          <a:prstGeom prst="rect">
            <a:avLst/>
          </a:prstGeom>
        </p:spPr>
      </p:pic>
      <p:pic>
        <p:nvPicPr>
          <p:cNvPr id="11" name="Imagem 10" descr="Uma imagem com texto, Tipo de letra, logótipo, círculo&#10;&#10;Descrição gerada automaticamente">
            <a:extLst>
              <a:ext uri="{FF2B5EF4-FFF2-40B4-BE49-F238E27FC236}">
                <a16:creationId xmlns:a16="http://schemas.microsoft.com/office/drawing/2014/main" id="{C38368D7-6567-E41A-F84B-5471853ED75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5678" y="23898284"/>
            <a:ext cx="3773271" cy="3010589"/>
          </a:xfrm>
          <a:prstGeom prst="rect">
            <a:avLst/>
          </a:prstGeom>
        </p:spPr>
      </p:pic>
      <p:pic>
        <p:nvPicPr>
          <p:cNvPr id="12" name="Imagem 11">
            <a:extLst>
              <a:ext uri="{FF2B5EF4-FFF2-40B4-BE49-F238E27FC236}">
                <a16:creationId xmlns:a16="http://schemas.microsoft.com/office/drawing/2014/main" id="{18900C67-AF9C-9E19-705F-A2F0F6DCFD5C}"/>
              </a:ext>
            </a:extLst>
          </p:cNvPr>
          <p:cNvPicPr>
            <a:picLocks noChangeAspect="1"/>
          </p:cNvPicPr>
          <p:nvPr/>
        </p:nvPicPr>
        <p:blipFill>
          <a:blip r:embed="rId14"/>
          <a:stretch>
            <a:fillRect/>
          </a:stretch>
        </p:blipFill>
        <p:spPr>
          <a:xfrm>
            <a:off x="5845416" y="22595829"/>
            <a:ext cx="2074974" cy="4228743"/>
          </a:xfrm>
          <a:prstGeom prst="rect">
            <a:avLst/>
          </a:prstGeom>
        </p:spPr>
      </p:pic>
      <p:pic>
        <p:nvPicPr>
          <p:cNvPr id="14" name="Imagem 13" descr="Uma imagem com texto, céu, nuvem, captura de ecrã&#10;&#10;Descrição gerada automaticamente">
            <a:extLst>
              <a:ext uri="{FF2B5EF4-FFF2-40B4-BE49-F238E27FC236}">
                <a16:creationId xmlns:a16="http://schemas.microsoft.com/office/drawing/2014/main" id="{AF826F48-5D02-A52E-45D1-216C14542D6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68499" y="22612934"/>
            <a:ext cx="2023313" cy="4214799"/>
          </a:xfrm>
          <a:prstGeom prst="rect">
            <a:avLst/>
          </a:prstGeom>
        </p:spPr>
      </p:pic>
      <p:pic>
        <p:nvPicPr>
          <p:cNvPr id="16" name="Imagem 15" descr="Uma imagem com texto, captura de ecrã, Telemóvel&#10;&#10;Descrição gerada automaticamente">
            <a:extLst>
              <a:ext uri="{FF2B5EF4-FFF2-40B4-BE49-F238E27FC236}">
                <a16:creationId xmlns:a16="http://schemas.microsoft.com/office/drawing/2014/main" id="{7BCE19B5-6E79-3071-5628-514B316488A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234057" y="22595829"/>
            <a:ext cx="2061643" cy="42287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742</TotalTime>
  <Words>295</Words>
  <Application>Microsoft Office PowerPoint</Application>
  <PresentationFormat>Personalizados</PresentationFormat>
  <Paragraphs>39</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Maria do Rosario Dias Figueiredo da Silva</cp:lastModifiedBy>
  <cp:revision>94</cp:revision>
  <dcterms:created xsi:type="dcterms:W3CDTF">2014-03-10T11:06:56Z</dcterms:created>
  <dcterms:modified xsi:type="dcterms:W3CDTF">2024-01-05T18:28:50Z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