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p:cViewPr>
        <p:scale>
          <a:sx n="75" d="100"/>
          <a:sy n="75" d="100"/>
        </p:scale>
        <p:origin x="-60" y="-630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dirty="0" err="1">
                <a:solidFill>
                  <a:srgbClr val="000000"/>
                </a:solidFill>
                <a:latin typeface="Calibri"/>
              </a:rPr>
              <a:t>Click</a:t>
            </a:r>
            <a:r>
              <a:rPr lang="pt-PT" sz="6550" b="0" strike="noStrike" spc="-1" dirty="0">
                <a:solidFill>
                  <a:srgbClr val="000000"/>
                </a:solidFill>
                <a:latin typeface="Calibri"/>
              </a:rPr>
              <a:t> to </a:t>
            </a:r>
            <a:r>
              <a:rPr lang="pt-PT" sz="6550" b="0" strike="noStrike" spc="-1" dirty="0" err="1">
                <a:solidFill>
                  <a:srgbClr val="000000"/>
                </a:solidFill>
                <a:latin typeface="Calibri"/>
              </a:rPr>
              <a:t>edit</a:t>
            </a:r>
            <a:r>
              <a:rPr lang="pt-PT" sz="6550" b="0" strike="noStrike" spc="-1" dirty="0">
                <a:solidFill>
                  <a:srgbClr val="000000"/>
                </a:solidFill>
                <a:latin typeface="Calibri"/>
              </a:rPr>
              <a:t> </a:t>
            </a:r>
            <a:r>
              <a:rPr lang="pt-PT" sz="6550" b="0" strike="noStrike" spc="-1" dirty="0" err="1">
                <a:solidFill>
                  <a:srgbClr val="000000"/>
                </a:solidFill>
                <a:latin typeface="Calibri"/>
              </a:rPr>
              <a:t>the</a:t>
            </a:r>
            <a:r>
              <a:rPr lang="pt-PT" sz="6550" b="0" strike="noStrike" spc="-1" dirty="0">
                <a:solidFill>
                  <a:srgbClr val="000000"/>
                </a:solidFill>
                <a:latin typeface="Calibri"/>
              </a:rPr>
              <a:t> </a:t>
            </a:r>
            <a:r>
              <a:rPr lang="pt-PT" sz="6550" b="0" strike="noStrike" spc="-1" dirty="0" err="1">
                <a:solidFill>
                  <a:srgbClr val="000000"/>
                </a:solidFill>
                <a:latin typeface="Calibri"/>
              </a:rPr>
              <a:t>outline</a:t>
            </a:r>
            <a:r>
              <a:rPr lang="pt-PT" sz="6550" b="0" strike="noStrike" spc="-1" dirty="0">
                <a:solidFill>
                  <a:srgbClr val="000000"/>
                </a:solidFill>
                <a:latin typeface="Calibri"/>
              </a:rPr>
              <a:t> </a:t>
            </a:r>
            <a:r>
              <a:rPr lang="pt-PT" sz="6550" b="0" strike="noStrike" spc="-1" dirty="0" err="1">
                <a:solidFill>
                  <a:srgbClr val="000000"/>
                </a:solidFill>
                <a:latin typeface="Calibri"/>
              </a:rPr>
              <a:t>text</a:t>
            </a:r>
            <a:r>
              <a:rPr lang="pt-PT" sz="6550" b="0" strike="noStrike" spc="-1" dirty="0">
                <a:solidFill>
                  <a:srgbClr val="000000"/>
                </a:solidFill>
                <a:latin typeface="Calibri"/>
              </a:rPr>
              <a:t> </a:t>
            </a:r>
            <a:r>
              <a:rPr lang="pt-PT" sz="6550" b="0" strike="noStrike" spc="-1" dirty="0" err="1">
                <a:solidFill>
                  <a:srgbClr val="000000"/>
                </a:solidFill>
                <a:latin typeface="Calibri"/>
              </a:rPr>
              <a:t>format</a:t>
            </a:r>
            <a:endParaRPr lang="pt-PT" sz="655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pt-PT" sz="4680" b="0" strike="noStrike" spc="-1" dirty="0" err="1">
                <a:solidFill>
                  <a:srgbClr val="000000"/>
                </a:solidFill>
                <a:latin typeface="Calibri"/>
              </a:rPr>
              <a:t>Second</a:t>
            </a:r>
            <a:r>
              <a:rPr lang="pt-PT" sz="4680" b="0" strike="noStrike" spc="-1" dirty="0">
                <a:solidFill>
                  <a:srgbClr val="000000"/>
                </a:solidFill>
                <a:latin typeface="Calibri"/>
              </a:rPr>
              <a:t> </a:t>
            </a:r>
            <a:r>
              <a:rPr lang="pt-PT" sz="4680" b="0" strike="noStrike" spc="-1" dirty="0" err="1">
                <a:solidFill>
                  <a:srgbClr val="000000"/>
                </a:solidFill>
                <a:latin typeface="Calibri"/>
              </a:rPr>
              <a:t>Outline</a:t>
            </a:r>
            <a:r>
              <a:rPr lang="pt-PT" sz="4680" b="0" strike="noStrike" spc="-1" dirty="0">
                <a:solidFill>
                  <a:srgbClr val="000000"/>
                </a:solidFill>
                <a:latin typeface="Calibri"/>
              </a:rPr>
              <a:t> </a:t>
            </a:r>
            <a:r>
              <a:rPr lang="pt-PT" sz="4680" b="0" strike="noStrike" spc="-1" dirty="0" err="1">
                <a:solidFill>
                  <a:srgbClr val="000000"/>
                </a:solidFill>
                <a:latin typeface="Calibri"/>
              </a:rPr>
              <a:t>Level</a:t>
            </a:r>
            <a:endParaRPr lang="pt-PT" sz="4680" b="0" strike="noStrike" spc="-1" dirty="0">
              <a:solidFill>
                <a:srgbClr val="000000"/>
              </a:solidFill>
              <a:latin typeface="Calibri"/>
            </a:endParaRPr>
          </a:p>
          <a:p>
            <a:pPr marL="1296000" lvl="2" indent="-288000">
              <a:spcBef>
                <a:spcPts val="850"/>
              </a:spcBef>
              <a:buClr>
                <a:srgbClr val="000000"/>
              </a:buClr>
              <a:buSzPct val="45000"/>
              <a:buFont typeface="Wingdings" charset="2"/>
              <a:buChar char=""/>
            </a:pPr>
            <a:r>
              <a:rPr lang="pt-PT" sz="4210" b="0" strike="noStrike" spc="-1" dirty="0" err="1">
                <a:solidFill>
                  <a:srgbClr val="000000"/>
                </a:solidFill>
                <a:latin typeface="Calibri"/>
              </a:rPr>
              <a:t>Third</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1728000" lvl="3" indent="-216000">
              <a:spcBef>
                <a:spcPts val="567"/>
              </a:spcBef>
              <a:buClr>
                <a:srgbClr val="000000"/>
              </a:buClr>
              <a:buSzPct val="75000"/>
              <a:buFont typeface="Symbol" charset="2"/>
              <a:buChar char=""/>
            </a:pPr>
            <a:r>
              <a:rPr lang="pt-PT" sz="4210" b="0" strike="noStrike" spc="-1" dirty="0" err="1">
                <a:solidFill>
                  <a:srgbClr val="000000"/>
                </a:solidFill>
                <a:latin typeface="Calibri"/>
              </a:rPr>
              <a:t>Fourth</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2160000" lvl="4" indent="-216000">
              <a:spcBef>
                <a:spcPts val="283"/>
              </a:spcBef>
              <a:buClr>
                <a:srgbClr val="000000"/>
              </a:buClr>
              <a:buSzPct val="45000"/>
              <a:buFont typeface="Wingdings" charset="2"/>
              <a:buChar char=""/>
            </a:pPr>
            <a:r>
              <a:rPr lang="pt-PT" sz="2000" b="0" strike="noStrike" spc="-1" dirty="0" err="1">
                <a:solidFill>
                  <a:srgbClr val="000000"/>
                </a:solidFill>
                <a:latin typeface="Calibri"/>
              </a:rPr>
              <a:t>Fifth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2592000" lvl="5"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Sixth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3024000" lvl="6"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Seventh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a21138@alunos.ipca.pt" TargetMode="External"/><Relationship Id="rId13" Type="http://schemas.openxmlformats.org/officeDocument/2006/relationships/image" Target="../media/image5.jpeg"/><Relationship Id="rId18" Type="http://schemas.openxmlformats.org/officeDocument/2006/relationships/image" Target="../media/image10.png"/><Relationship Id="rId3" Type="http://schemas.openxmlformats.org/officeDocument/2006/relationships/hyperlink" Target="https://laravel.com/" TargetMode="External"/><Relationship Id="rId7" Type="http://schemas.openxmlformats.org/officeDocument/2006/relationships/hyperlink" Target="mailto:a18596@alunos.ipca.pt" TargetMode="Externa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image" Target="../media/image2.wmf"/><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hyperlink" Target="mailto:a18576@alunos.ipca.pt" TargetMode="External"/><Relationship Id="rId11" Type="http://schemas.openxmlformats.org/officeDocument/2006/relationships/image" Target="../media/image3.png"/><Relationship Id="rId5" Type="http://schemas.openxmlformats.org/officeDocument/2006/relationships/hyperlink" Target="https://kotlinlang.org/docs/home.html" TargetMode="External"/><Relationship Id="rId15" Type="http://schemas.openxmlformats.org/officeDocument/2006/relationships/image" Target="../media/image7.png"/><Relationship Id="rId10" Type="http://schemas.openxmlformats.org/officeDocument/2006/relationships/hyperlink" Target="mailto:patricialeite@ipca.pt" TargetMode="External"/><Relationship Id="rId19" Type="http://schemas.openxmlformats.org/officeDocument/2006/relationships/image" Target="../media/image11.png"/><Relationship Id="rId4" Type="http://schemas.openxmlformats.org/officeDocument/2006/relationships/hyperlink" Target="https://learn.microsoft.com/en-us/dotnet/csharp/" TargetMode="External"/><Relationship Id="rId9" Type="http://schemas.openxmlformats.org/officeDocument/2006/relationships/hyperlink" Target="mailto:eboas@ipca.pt"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4" name="CustomShape 2"/>
          <p:cNvSpPr/>
          <p:nvPr/>
        </p:nvSpPr>
        <p:spPr>
          <a:xfrm>
            <a:off x="7686360" y="4859640"/>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5" name="CustomShape 3"/>
          <p:cNvSpPr/>
          <p:nvPr/>
        </p:nvSpPr>
        <p:spPr>
          <a:xfrm>
            <a:off x="76863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7" name="CustomShape 5"/>
          <p:cNvSpPr/>
          <p:nvPr/>
        </p:nvSpPr>
        <p:spPr>
          <a:xfrm>
            <a:off x="14247720" y="19076760"/>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RESULTS AND CONCLUSIONS</a:t>
            </a:r>
            <a:endParaRPr lang="en-US" sz="3600" b="0" strike="noStrike" spc="-1">
              <a:latin typeface="Arial"/>
            </a:endParaRPr>
          </a:p>
        </p:txBody>
      </p:sp>
      <p:sp>
        <p:nvSpPr>
          <p:cNvPr id="53" name="CustomShape 7"/>
          <p:cNvSpPr/>
          <p:nvPr/>
        </p:nvSpPr>
        <p:spPr>
          <a:xfrm>
            <a:off x="1525680" y="19916280"/>
            <a:ext cx="5646600" cy="73744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z="2400" b="0" strike="noStrike" spc="-1" dirty="0">
                <a:solidFill>
                  <a:srgbClr val="004B87"/>
                </a:solidFill>
                <a:latin typeface="Calibri"/>
              </a:rPr>
              <a:t>The obtained results not only highlight the effectiveness of the platform in achieving its stated objectives but also its ability to enhance user efficiency and satisfaction. The platform emerges not merely as a technological tool but as a transformative agent, positively shaping the way real estate transactions are conducted. This success signifies not only the present but also anticipates a promising future for the industry, driven by innovation and a focus on the genuine needs of its stakeholders.</a:t>
            </a:r>
            <a:endParaRPr lang="pt-PT" sz="2400" b="0" strike="noStrike" spc="-1" dirty="0">
              <a:solidFill>
                <a:srgbClr val="004B87"/>
              </a:solidFill>
              <a:latin typeface="Calibri"/>
            </a:endParaRPr>
          </a:p>
          <a:p>
            <a:pPr algn="just">
              <a:lnSpc>
                <a:spcPts val="2999"/>
              </a:lnSpc>
            </a:pPr>
            <a:endParaRPr lang="pt-PT" sz="2400" spc="-1" dirty="0">
              <a:solidFill>
                <a:srgbClr val="004B87"/>
              </a:solidFill>
              <a:latin typeface="Calibri"/>
            </a:endParaRPr>
          </a:p>
          <a:p>
            <a:pPr algn="just">
              <a:lnSpc>
                <a:spcPts val="2999"/>
              </a:lnSpc>
            </a:pPr>
            <a:endParaRPr lang="pt-PT" sz="2400" b="0" strike="noStrike" spc="-1" dirty="0">
              <a:solidFill>
                <a:srgbClr val="004B87"/>
              </a:solidFill>
              <a:latin typeface="Calibri"/>
            </a:endParaRPr>
          </a:p>
          <a:p>
            <a:pPr algn="just">
              <a:lnSpc>
                <a:spcPts val="2999"/>
              </a:lnSpc>
            </a:pPr>
            <a:endParaRPr lang="pt-PT" sz="2400" spc="-1" dirty="0">
              <a:solidFill>
                <a:srgbClr val="004B87"/>
              </a:solidFill>
              <a:latin typeface="Calibri"/>
            </a:endParaRPr>
          </a:p>
          <a:p>
            <a:pPr algn="just">
              <a:lnSpc>
                <a:spcPts val="2999"/>
              </a:lnSpc>
            </a:pPr>
            <a:endParaRPr lang="pt-PT" sz="2400" b="0" strike="noStrike" spc="-1" dirty="0">
              <a:solidFill>
                <a:srgbClr val="004B87"/>
              </a:solidFill>
              <a:latin typeface="Calibri"/>
            </a:endParaRPr>
          </a:p>
          <a:p>
            <a:pPr algn="just">
              <a:lnSpc>
                <a:spcPts val="2999"/>
              </a:lnSpc>
            </a:pPr>
            <a:endParaRPr lang="pt-PT" sz="2400" spc="-1" dirty="0">
              <a:solidFill>
                <a:srgbClr val="004B87"/>
              </a:solidFill>
              <a:latin typeface="Calibri"/>
            </a:endParaRPr>
          </a:p>
          <a:p>
            <a:pPr algn="just">
              <a:lnSpc>
                <a:spcPts val="2999"/>
              </a:lnSpc>
            </a:pPr>
            <a:endParaRPr lang="pt-PT" sz="2400" b="0" strike="noStrike" spc="-1" dirty="0">
              <a:solidFill>
                <a:srgbClr val="004B87"/>
              </a:solidFill>
              <a:latin typeface="Calibri"/>
            </a:endParaRPr>
          </a:p>
          <a:p>
            <a:pPr algn="just">
              <a:lnSpc>
                <a:spcPts val="2999"/>
              </a:lnSpc>
            </a:pPr>
            <a:endParaRPr lang="en-US" sz="2400" b="0" strike="noStrike" spc="-1" dirty="0">
              <a:latin typeface="Arial"/>
            </a:endParaRPr>
          </a:p>
        </p:txBody>
      </p:sp>
      <p:sp>
        <p:nvSpPr>
          <p:cNvPr id="54" name="CustomShape 8"/>
          <p:cNvSpPr/>
          <p:nvPr/>
        </p:nvSpPr>
        <p:spPr>
          <a:xfrm>
            <a:off x="7683480" y="19916280"/>
            <a:ext cx="5436000" cy="4494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endParaRPr lang="en-US" sz="2400" b="0" strike="noStrike" spc="-1" dirty="0">
              <a:latin typeface="Arial"/>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METHODOLOGY</a:t>
            </a:r>
            <a:endParaRPr lang="en-US" sz="3600" b="0" strike="noStrike" spc="-1">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BACKGROUND</a:t>
            </a:r>
            <a:endParaRPr lang="en-US" sz="3600" b="0" strike="noStrike" spc="-1">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OBJECTIVES</a:t>
            </a:r>
            <a:endParaRPr lang="en-US" sz="3600" b="0" strike="noStrike" spc="-1">
              <a:latin typeface="Arial"/>
            </a:endParaRPr>
          </a:p>
        </p:txBody>
      </p:sp>
      <p:sp>
        <p:nvSpPr>
          <p:cNvPr id="58" name="CustomShape 12"/>
          <p:cNvSpPr/>
          <p:nvPr/>
        </p:nvSpPr>
        <p:spPr>
          <a:xfrm>
            <a:off x="1525680" y="5771880"/>
            <a:ext cx="5151240" cy="58467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60" algn="just">
              <a:buClr>
                <a:srgbClr val="004B87"/>
              </a:buClr>
            </a:pPr>
            <a:r>
              <a:rPr lang="en-US" sz="2400" spc="-1" dirty="0">
                <a:solidFill>
                  <a:srgbClr val="004B87"/>
                </a:solidFill>
                <a:latin typeface="Calibri"/>
              </a:rPr>
              <a:t>The real estate sector is one of the fundamental pillars of the global economy, representing a significant portion of global investment and wealth. </a:t>
            </a:r>
          </a:p>
          <a:p>
            <a:pPr marL="360" algn="just">
              <a:buClr>
                <a:srgbClr val="004B87"/>
              </a:buClr>
            </a:pPr>
            <a:r>
              <a:rPr lang="en-US" sz="2400" spc="-1" dirty="0">
                <a:solidFill>
                  <a:srgbClr val="004B87"/>
                </a:solidFill>
                <a:latin typeface="Calibri"/>
              </a:rPr>
              <a:t>For decades, the buying, selling, and renting of properties followed a traditional model in which personal interaction and direct negotiation were the norm. </a:t>
            </a:r>
          </a:p>
          <a:p>
            <a:pPr marL="360" algn="just">
              <a:buClr>
                <a:srgbClr val="004B87"/>
              </a:buClr>
            </a:pPr>
            <a:r>
              <a:rPr lang="en-US" sz="2400" spc="-1" dirty="0">
                <a:solidFill>
                  <a:srgbClr val="004B87"/>
                </a:solidFill>
                <a:latin typeface="Calibri"/>
              </a:rPr>
              <a:t>However, the advancement of information technologies and the increasing globalization have drastically changed this landscape.</a:t>
            </a:r>
          </a:p>
          <a:p>
            <a:pPr marL="360" algn="just">
              <a:lnSpc>
                <a:spcPts val="2999"/>
              </a:lnSpc>
              <a:buClr>
                <a:srgbClr val="004B87"/>
              </a:buClr>
            </a:pPr>
            <a:endParaRPr lang="en-US" sz="2400" spc="-1" dirty="0">
              <a:solidFill>
                <a:srgbClr val="004B87"/>
              </a:solidFill>
              <a:latin typeface="Calibri"/>
            </a:endParaRPr>
          </a:p>
        </p:txBody>
      </p:sp>
      <p:sp>
        <p:nvSpPr>
          <p:cNvPr id="59" name="CustomShape 13"/>
          <p:cNvSpPr/>
          <p:nvPr/>
        </p:nvSpPr>
        <p:spPr>
          <a:xfrm>
            <a:off x="7918201" y="12299400"/>
            <a:ext cx="3969000" cy="584675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en-US" sz="2400" spc="-1" dirty="0">
                <a:solidFill>
                  <a:srgbClr val="004B87"/>
                </a:solidFill>
                <a:latin typeface="Calibri"/>
              </a:rPr>
              <a:t>This project aims to address and solve the specific challenges of the real estate market through the design of a digital platform. </a:t>
            </a:r>
          </a:p>
          <a:p>
            <a:pPr algn="just"/>
            <a:r>
              <a:rPr lang="en-US" sz="2400" spc="-1" dirty="0">
                <a:solidFill>
                  <a:srgbClr val="004B87"/>
                </a:solidFill>
                <a:latin typeface="Calibri"/>
              </a:rPr>
              <a:t>The intention is to detail and record all the effort and planning associated with the disciplines of Applied Project, Integration of Information Systems, and Mobile Device Programming, thereby contributing to the practical and theoretical training of the involved students.</a:t>
            </a:r>
          </a:p>
        </p:txBody>
      </p:sp>
      <p:sp>
        <p:nvSpPr>
          <p:cNvPr id="60" name="CustomShape 14"/>
          <p:cNvSpPr/>
          <p:nvPr/>
        </p:nvSpPr>
        <p:spPr>
          <a:xfrm>
            <a:off x="14144760" y="12299400"/>
            <a:ext cx="5616000" cy="4494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endParaRPr lang="en-US" sz="2400" b="0" strike="noStrike" spc="-1" dirty="0">
              <a:latin typeface="Arial"/>
            </a:endParaRPr>
          </a:p>
        </p:txBody>
      </p:sp>
      <p:sp>
        <p:nvSpPr>
          <p:cNvPr id="61" name="CustomShape 15"/>
          <p:cNvSpPr/>
          <p:nvPr/>
        </p:nvSpPr>
        <p:spPr>
          <a:xfrm>
            <a:off x="7918200" y="5695560"/>
            <a:ext cx="11842560" cy="429664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lnSpc>
                <a:spcPts val="2999"/>
              </a:lnSpc>
              <a:buClr>
                <a:srgbClr val="004B87"/>
              </a:buClr>
            </a:pPr>
            <a:r>
              <a:rPr lang="en-US" sz="2400" spc="-1" dirty="0">
                <a:solidFill>
                  <a:srgbClr val="004B87"/>
                </a:solidFill>
                <a:latin typeface="Calibri"/>
              </a:rPr>
              <a:t>The proposed platform aims to revolutionise users' daily lives by:</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Reducing the time needed to find the ideal property through an advanced search system.</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Simplifying the listing process for sellers and agents, making it more intuitive.</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Facilitate direct communication between the parties involved.</a:t>
            </a:r>
          </a:p>
          <a:p>
            <a:pPr marL="360" algn="just">
              <a:lnSpc>
                <a:spcPts val="2999"/>
              </a:lnSpc>
              <a:buClr>
                <a:srgbClr val="004B87"/>
              </a:buClr>
            </a:pPr>
            <a:endParaRPr lang="en-US" sz="2400" spc="-1" dirty="0">
              <a:solidFill>
                <a:srgbClr val="004B87"/>
              </a:solidFill>
              <a:latin typeface="Calibri"/>
            </a:endParaRPr>
          </a:p>
          <a:p>
            <a:pPr marL="360" algn="just">
              <a:lnSpc>
                <a:spcPts val="2999"/>
              </a:lnSpc>
              <a:buClr>
                <a:srgbClr val="004B87"/>
              </a:buClr>
            </a:pPr>
            <a:r>
              <a:rPr lang="en-US" sz="2400" spc="-1" dirty="0">
                <a:solidFill>
                  <a:srgbClr val="004B87"/>
                </a:solidFill>
                <a:latin typeface="Calibri"/>
              </a:rPr>
              <a:t>	 Providing a user experience optimised for mobile devices, allowing properties to be searched and negotiated on the move.</a:t>
            </a: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BIBLIOGRAPHY</a:t>
            </a:r>
            <a:endParaRPr lang="en-US" sz="3600" b="0" strike="noStrike" spc="-1">
              <a:latin typeface="Arial"/>
            </a:endParaRPr>
          </a:p>
        </p:txBody>
      </p:sp>
      <p:sp>
        <p:nvSpPr>
          <p:cNvPr id="64" name="CustomShape 17"/>
          <p:cNvSpPr/>
          <p:nvPr/>
        </p:nvSpPr>
        <p:spPr>
          <a:xfrm>
            <a:off x="7689600" y="994680"/>
            <a:ext cx="12884400" cy="33539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trike="noStrike" spc="-1" dirty="0">
                <a:solidFill>
                  <a:srgbClr val="004B87"/>
                </a:solidFill>
                <a:latin typeface="Calibri"/>
              </a:rPr>
              <a:t>HABITAFLEX</a:t>
            </a:r>
            <a:endParaRPr lang="en-US" sz="6400" b="0" strike="noStrike" spc="-1" dirty="0">
              <a:latin typeface="Arial"/>
            </a:endParaRPr>
          </a:p>
          <a:p>
            <a:pPr>
              <a:lnSpc>
                <a:spcPts val="3900"/>
              </a:lnSpc>
            </a:pPr>
            <a:r>
              <a:rPr lang="pt-PT" sz="3200" b="1" strike="noStrike" spc="-1" dirty="0">
                <a:solidFill>
                  <a:srgbClr val="004B87"/>
                </a:solidFill>
                <a:latin typeface="Calibri"/>
              </a:rPr>
              <a:t>Bruno Fernandes | Carlos Ribeiro | Rosário Silva</a:t>
            </a:r>
            <a:endParaRPr lang="en-US" sz="3200" b="0" strike="noStrike" spc="-1" dirty="0">
              <a:latin typeface="Arial"/>
            </a:endParaRPr>
          </a:p>
          <a:p>
            <a:pPr>
              <a:lnSpc>
                <a:spcPts val="3900"/>
              </a:lnSpc>
            </a:pPr>
            <a:endParaRPr lang="pt-PT" sz="3200" b="0" i="1" strike="noStrike" spc="-1" dirty="0">
              <a:solidFill>
                <a:srgbClr val="004B87"/>
              </a:solidFill>
              <a:latin typeface="Calibri"/>
            </a:endParaRPr>
          </a:p>
          <a:p>
            <a:pPr>
              <a:lnSpc>
                <a:spcPts val="3900"/>
              </a:lnSpc>
            </a:pPr>
            <a:r>
              <a:rPr lang="pt-PT" sz="3200" b="0" i="1" strike="noStrike" spc="-1" dirty="0" err="1">
                <a:solidFill>
                  <a:srgbClr val="004B87"/>
                </a:solidFill>
                <a:latin typeface="Calibri"/>
              </a:rPr>
              <a:t>Students</a:t>
            </a:r>
            <a:r>
              <a:rPr lang="pt-PT" sz="3200" b="0" i="1" strike="noStrike" spc="-1" dirty="0">
                <a:solidFill>
                  <a:srgbClr val="004B87"/>
                </a:solidFill>
                <a:latin typeface="Calibri"/>
              </a:rPr>
              <a:t> in </a:t>
            </a:r>
            <a:r>
              <a:rPr lang="pt-PT" sz="3200" b="0" i="1" strike="noStrike" spc="-1" dirty="0" err="1">
                <a:solidFill>
                  <a:srgbClr val="004B87"/>
                </a:solidFill>
                <a:latin typeface="Calibri"/>
              </a:rPr>
              <a:t>Information</a:t>
            </a:r>
            <a:r>
              <a:rPr lang="pt-PT" sz="3200" b="0" i="1" strike="noStrike" spc="-1" dirty="0">
                <a:solidFill>
                  <a:srgbClr val="004B87"/>
                </a:solidFill>
                <a:latin typeface="Calibri"/>
              </a:rPr>
              <a:t> </a:t>
            </a:r>
            <a:r>
              <a:rPr lang="pt-PT" sz="3200" b="0" i="1" strike="noStrike" spc="-1" dirty="0" err="1">
                <a:solidFill>
                  <a:srgbClr val="004B87"/>
                </a:solidFill>
                <a:latin typeface="Calibri"/>
              </a:rPr>
              <a:t>Systems</a:t>
            </a:r>
            <a:r>
              <a:rPr lang="pt-PT" sz="3200" b="0" i="1" strike="noStrike" spc="-1" dirty="0">
                <a:solidFill>
                  <a:srgbClr val="004B87"/>
                </a:solidFill>
                <a:latin typeface="Calibri"/>
              </a:rPr>
              <a:t> </a:t>
            </a:r>
            <a:r>
              <a:rPr lang="pt-PT" sz="3200" b="0" i="1" strike="noStrike" spc="-1" dirty="0" err="1">
                <a:solidFill>
                  <a:srgbClr val="004B87"/>
                </a:solidFill>
                <a:latin typeface="Calibri"/>
              </a:rPr>
              <a:t>Engineering</a:t>
            </a:r>
            <a:endParaRPr lang="pt-PT" sz="3200" b="0" i="1" strike="noStrike" spc="-1" dirty="0">
              <a:solidFill>
                <a:srgbClr val="004B87"/>
              </a:solidFill>
              <a:latin typeface="Calibri"/>
            </a:endParaRPr>
          </a:p>
          <a:p>
            <a:pPr>
              <a:lnSpc>
                <a:spcPts val="3900"/>
              </a:lnSpc>
            </a:pPr>
            <a:endParaRPr lang="pt-PT" sz="3200" i="1" spc="-1" dirty="0">
              <a:solidFill>
                <a:srgbClr val="004B87"/>
              </a:solidFill>
              <a:latin typeface="Calibri"/>
            </a:endParaRPr>
          </a:p>
          <a:p>
            <a:pPr>
              <a:lnSpc>
                <a:spcPts val="3900"/>
              </a:lnSpc>
            </a:pPr>
            <a:r>
              <a:rPr lang="pt-PT" sz="3200" b="0" strike="noStrike" spc="-1" dirty="0">
                <a:solidFill>
                  <a:srgbClr val="004B87"/>
                </a:solidFill>
                <a:latin typeface="Calibri"/>
              </a:rPr>
              <a:t>Profª Edite </a:t>
            </a:r>
            <a:r>
              <a:rPr lang="pt-PT" sz="3200" spc="-1" dirty="0">
                <a:solidFill>
                  <a:srgbClr val="004B87"/>
                </a:solidFill>
                <a:latin typeface="Calibri"/>
              </a:rPr>
              <a:t>Joana Vilas Boas &amp; Profª Patrícia Leite</a:t>
            </a:r>
            <a:endParaRPr lang="en-US" sz="3200" b="0" strike="noStrike" spc="-1" dirty="0">
              <a:latin typeface="Arial"/>
            </a:endParaRPr>
          </a:p>
        </p:txBody>
      </p:sp>
      <p:sp>
        <p:nvSpPr>
          <p:cNvPr id="65" name="CustomShape 18"/>
          <p:cNvSpPr/>
          <p:nvPr/>
        </p:nvSpPr>
        <p:spPr>
          <a:xfrm>
            <a:off x="14457600" y="19916280"/>
            <a:ext cx="5646600" cy="28531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300000"/>
              </a:lnSpc>
            </a:pPr>
            <a:r>
              <a:rPr lang="pt-PT" sz="1800" b="0" strike="noStrike" spc="-1" dirty="0">
                <a:solidFill>
                  <a:srgbClr val="004B87"/>
                </a:solidFill>
                <a:latin typeface="Calibri"/>
                <a:hlinkClick r:id="rId3"/>
              </a:rPr>
              <a:t>https://laravel.com/</a:t>
            </a:r>
            <a:endParaRPr lang="pt-PT" sz="1800" b="0" strike="noStrike" spc="-1" dirty="0">
              <a:solidFill>
                <a:srgbClr val="004B87"/>
              </a:solidFill>
              <a:latin typeface="Calibri"/>
            </a:endParaRPr>
          </a:p>
          <a:p>
            <a:pPr algn="just">
              <a:lnSpc>
                <a:spcPct val="300000"/>
              </a:lnSpc>
            </a:pPr>
            <a:r>
              <a:rPr lang="en-US" sz="1800" b="0" strike="noStrike" spc="-1" dirty="0">
                <a:latin typeface="Arial"/>
                <a:hlinkClick r:id="rId4"/>
              </a:rPr>
              <a:t>https://learn.microsoft.com/en-us/dotnet/csharp/</a:t>
            </a:r>
            <a:endParaRPr lang="en-US" sz="1800" b="0" strike="noStrike" spc="-1" dirty="0">
              <a:latin typeface="Arial"/>
            </a:endParaRPr>
          </a:p>
          <a:p>
            <a:pPr algn="just">
              <a:lnSpc>
                <a:spcPct val="300000"/>
              </a:lnSpc>
            </a:pPr>
            <a:r>
              <a:rPr lang="en-US" sz="1800" b="0" strike="noStrike" spc="-1" dirty="0">
                <a:latin typeface="Arial"/>
                <a:hlinkClick r:id="rId5"/>
              </a:rPr>
              <a:t>https://kotlinlang.org/docs/home.html</a:t>
            </a:r>
            <a:endParaRPr lang="en-US" sz="1800" b="0" strike="noStrike" spc="-1" dirty="0">
              <a:latin typeface="Arial"/>
            </a:endParaRPr>
          </a:p>
          <a:p>
            <a:pPr algn="just">
              <a:lnSpc>
                <a:spcPts val="2100"/>
              </a:lnSpc>
            </a:pPr>
            <a:endParaRPr lang="en-US" sz="1800" b="0" strike="noStrike" spc="-1" dirty="0">
              <a:latin typeface="Arial"/>
            </a:endParaRPr>
          </a:p>
        </p:txBody>
      </p:sp>
      <p:sp>
        <p:nvSpPr>
          <p:cNvPr id="66" name="CustomShape 19"/>
          <p:cNvSpPr/>
          <p:nvPr/>
        </p:nvSpPr>
        <p:spPr>
          <a:xfrm>
            <a:off x="7955280" y="28254960"/>
            <a:ext cx="6583680" cy="18605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hlinkClick r:id="rId6"/>
              </a:rPr>
              <a:t>a18576@alunos.ipca.pt</a:t>
            </a:r>
            <a:r>
              <a:rPr lang="en-GB" sz="1800" b="0" strike="noStrike" spc="-1" dirty="0">
                <a:solidFill>
                  <a:srgbClr val="004B87"/>
                </a:solidFill>
                <a:latin typeface="Calibri"/>
                <a:ea typeface="Arial"/>
              </a:rPr>
              <a:t> (Bruno Fernandes)</a:t>
            </a:r>
          </a:p>
          <a:p>
            <a:pPr>
              <a:lnSpc>
                <a:spcPts val="1760"/>
              </a:lnSpc>
              <a:spcAft>
                <a:spcPts val="601"/>
              </a:spcAft>
            </a:pPr>
            <a:r>
              <a:rPr lang="en-GB" spc="-1" dirty="0">
                <a:solidFill>
                  <a:srgbClr val="004B87"/>
                </a:solidFill>
                <a:latin typeface="Calibri"/>
                <a:hlinkClick r:id="rId7"/>
              </a:rPr>
              <a:t>a18596@alunos.ipca.pt</a:t>
            </a:r>
            <a:r>
              <a:rPr lang="en-GB" spc="-1" dirty="0">
                <a:solidFill>
                  <a:srgbClr val="004B87"/>
                </a:solidFill>
                <a:latin typeface="Calibri"/>
              </a:rPr>
              <a:t> (Carlos Ribeiro)</a:t>
            </a:r>
          </a:p>
          <a:p>
            <a:pPr>
              <a:lnSpc>
                <a:spcPts val="1760"/>
              </a:lnSpc>
              <a:spcAft>
                <a:spcPts val="601"/>
              </a:spcAft>
            </a:pPr>
            <a:r>
              <a:rPr lang="en-GB" sz="1800" b="0" strike="noStrike" spc="-1" dirty="0">
                <a:solidFill>
                  <a:srgbClr val="004B87"/>
                </a:solidFill>
                <a:latin typeface="Calibri"/>
                <a:hlinkClick r:id="rId8"/>
              </a:rPr>
              <a:t>a21138@alunos.ipca.pt</a:t>
            </a:r>
            <a:r>
              <a:rPr lang="en-GB" sz="1800" b="0" strike="noStrike" spc="-1" dirty="0">
                <a:solidFill>
                  <a:srgbClr val="004B87"/>
                </a:solidFill>
                <a:latin typeface="Calibri"/>
              </a:rPr>
              <a:t> (Rosário Silva)</a:t>
            </a:r>
          </a:p>
          <a:p>
            <a:pPr>
              <a:lnSpc>
                <a:spcPts val="1760"/>
              </a:lnSpc>
              <a:spcAft>
                <a:spcPts val="601"/>
              </a:spcAft>
            </a:pPr>
            <a:r>
              <a:rPr lang="en-GB" spc="-1" dirty="0">
                <a:solidFill>
                  <a:srgbClr val="004B87"/>
                </a:solidFill>
                <a:latin typeface="Calibri"/>
                <a:hlinkClick r:id="rId9"/>
              </a:rPr>
              <a:t>eboas@ipca.pt</a:t>
            </a:r>
            <a:r>
              <a:rPr lang="en-GB" spc="-1" dirty="0">
                <a:solidFill>
                  <a:srgbClr val="004B87"/>
                </a:solidFill>
                <a:latin typeface="Calibri"/>
              </a:rPr>
              <a:t> (Profª Edite Joana Vilas Boas)</a:t>
            </a:r>
          </a:p>
          <a:p>
            <a:pPr>
              <a:lnSpc>
                <a:spcPts val="1760"/>
              </a:lnSpc>
              <a:spcAft>
                <a:spcPts val="601"/>
              </a:spcAft>
            </a:pPr>
            <a:r>
              <a:rPr lang="en-GB" sz="1800" b="0" strike="noStrike" spc="-1" dirty="0">
                <a:solidFill>
                  <a:srgbClr val="004B87"/>
                </a:solidFill>
                <a:latin typeface="Calibri"/>
                <a:hlinkClick r:id="rId10"/>
              </a:rPr>
              <a:t>patricialeite@ipca.pt</a:t>
            </a:r>
            <a:r>
              <a:rPr lang="en-GB" sz="1800" b="0" strike="noStrike" spc="-1" dirty="0">
                <a:solidFill>
                  <a:srgbClr val="004B87"/>
                </a:solidFill>
                <a:latin typeface="Calibri"/>
              </a:rPr>
              <a:t> (Profª Patricia </a:t>
            </a:r>
            <a:r>
              <a:rPr lang="en-GB" sz="1800" b="0" strike="noStrike" spc="-1">
                <a:solidFill>
                  <a:srgbClr val="004B87"/>
                </a:solidFill>
                <a:latin typeface="Calibri"/>
              </a:rPr>
              <a:t>Leite)</a:t>
            </a:r>
            <a:endParaRPr lang="en-US" sz="1800" b="0" strike="noStrike" spc="-1" dirty="0">
              <a:latin typeface="Arial"/>
            </a:endParaRPr>
          </a:p>
        </p:txBody>
      </p:sp>
      <p:pic>
        <p:nvPicPr>
          <p:cNvPr id="2" name="Imagem 1" descr="Cronômetro - ícones de hora e data grátis">
            <a:extLst>
              <a:ext uri="{FF2B5EF4-FFF2-40B4-BE49-F238E27FC236}">
                <a16:creationId xmlns:a16="http://schemas.microsoft.com/office/drawing/2014/main" id="{6F9A71BE-846D-8273-8885-12CE64F2BC8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040711" y="6189557"/>
            <a:ext cx="734897" cy="734897"/>
          </a:xfrm>
          <a:prstGeom prst="rect">
            <a:avLst/>
          </a:prstGeom>
          <a:noFill/>
          <a:ln>
            <a:noFill/>
          </a:ln>
        </p:spPr>
      </p:pic>
      <p:pic>
        <p:nvPicPr>
          <p:cNvPr id="3" name="Imagem 2" descr="O que não pode faltar na ficha de captação de imóveis - Tecimob">
            <a:extLst>
              <a:ext uri="{FF2B5EF4-FFF2-40B4-BE49-F238E27FC236}">
                <a16:creationId xmlns:a16="http://schemas.microsoft.com/office/drawing/2014/main" id="{29AB7BA2-7D11-0032-E73E-4A60253751EF}"/>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060760" y="7438053"/>
            <a:ext cx="730250" cy="730250"/>
          </a:xfrm>
          <a:prstGeom prst="rect">
            <a:avLst/>
          </a:prstGeom>
          <a:noFill/>
          <a:ln>
            <a:noFill/>
          </a:ln>
        </p:spPr>
      </p:pic>
      <p:pic>
        <p:nvPicPr>
          <p:cNvPr id="4" name="Imagem 3" descr="Ilustração de troca de mensagens com bolhas de menina, menino e discurso |  Vetor Premium">
            <a:extLst>
              <a:ext uri="{FF2B5EF4-FFF2-40B4-BE49-F238E27FC236}">
                <a16:creationId xmlns:a16="http://schemas.microsoft.com/office/drawing/2014/main" id="{0D5A9779-4623-4F06-1651-79047AC446BC}"/>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060760" y="8347848"/>
            <a:ext cx="915035" cy="412750"/>
          </a:xfrm>
          <a:prstGeom prst="rect">
            <a:avLst/>
          </a:prstGeom>
          <a:noFill/>
          <a:ln>
            <a:noFill/>
          </a:ln>
        </p:spPr>
      </p:pic>
      <p:pic>
        <p:nvPicPr>
          <p:cNvPr id="5" name="Imagem 4" descr="Tela Celular Png Imagens – Download Grátis no Freepik">
            <a:extLst>
              <a:ext uri="{FF2B5EF4-FFF2-40B4-BE49-F238E27FC236}">
                <a16:creationId xmlns:a16="http://schemas.microsoft.com/office/drawing/2014/main" id="{49143BBD-7044-BE7E-939D-0A6B6FCCC26C}"/>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060760" y="8882968"/>
            <a:ext cx="755670" cy="755670"/>
          </a:xfrm>
          <a:prstGeom prst="rect">
            <a:avLst/>
          </a:prstGeom>
          <a:noFill/>
          <a:ln>
            <a:noFill/>
          </a:ln>
        </p:spPr>
      </p:pic>
      <p:pic>
        <p:nvPicPr>
          <p:cNvPr id="9" name="Imagem 8" descr="Uma imagem com texto, captura de ecrã, Tipo de letra, Retângulo&#10;&#10;Descrição gerada automaticamente">
            <a:extLst>
              <a:ext uri="{FF2B5EF4-FFF2-40B4-BE49-F238E27FC236}">
                <a16:creationId xmlns:a16="http://schemas.microsoft.com/office/drawing/2014/main" id="{3BC3EB3F-94FF-F184-5F42-FE30FC39DEB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182017" y="12288240"/>
            <a:ext cx="7801541" cy="4562386"/>
          </a:xfrm>
          <a:prstGeom prst="rect">
            <a:avLst/>
          </a:prstGeom>
        </p:spPr>
      </p:pic>
      <p:pic>
        <p:nvPicPr>
          <p:cNvPr id="11" name="Imagem 10" descr="Uma imagem com texto, Tipo de letra, logótipo, círculo&#10;&#10;Descrição gerada automaticamente">
            <a:extLst>
              <a:ext uri="{FF2B5EF4-FFF2-40B4-BE49-F238E27FC236}">
                <a16:creationId xmlns:a16="http://schemas.microsoft.com/office/drawing/2014/main" id="{C38368D7-6567-E41A-F84B-5471853ED75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25191" y="24137257"/>
            <a:ext cx="3473758" cy="2771616"/>
          </a:xfrm>
          <a:prstGeom prst="rect">
            <a:avLst/>
          </a:prstGeom>
        </p:spPr>
      </p:pic>
      <p:pic>
        <p:nvPicPr>
          <p:cNvPr id="12" name="Imagem 11">
            <a:extLst>
              <a:ext uri="{FF2B5EF4-FFF2-40B4-BE49-F238E27FC236}">
                <a16:creationId xmlns:a16="http://schemas.microsoft.com/office/drawing/2014/main" id="{18900C67-AF9C-9E19-705F-A2F0F6DCFD5C}"/>
              </a:ext>
            </a:extLst>
          </p:cNvPr>
          <p:cNvPicPr>
            <a:picLocks noChangeAspect="1"/>
          </p:cNvPicPr>
          <p:nvPr/>
        </p:nvPicPr>
        <p:blipFill>
          <a:blip r:embed="rId17"/>
          <a:stretch>
            <a:fillRect/>
          </a:stretch>
        </p:blipFill>
        <p:spPr>
          <a:xfrm>
            <a:off x="7613064" y="19261976"/>
            <a:ext cx="1783367" cy="3634455"/>
          </a:xfrm>
          <a:prstGeom prst="rect">
            <a:avLst/>
          </a:prstGeom>
        </p:spPr>
      </p:pic>
      <p:pic>
        <p:nvPicPr>
          <p:cNvPr id="14" name="Imagem 13" descr="Uma imagem com texto, céu, nuvem, captura de ecrã&#10;&#10;Descrição gerada automaticamente">
            <a:extLst>
              <a:ext uri="{FF2B5EF4-FFF2-40B4-BE49-F238E27FC236}">
                <a16:creationId xmlns:a16="http://schemas.microsoft.com/office/drawing/2014/main" id="{AF826F48-5D02-A52E-45D1-216C14542D6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702854" y="22728222"/>
            <a:ext cx="1873473" cy="3902665"/>
          </a:xfrm>
          <a:prstGeom prst="rect">
            <a:avLst/>
          </a:prstGeom>
        </p:spPr>
      </p:pic>
      <p:pic>
        <p:nvPicPr>
          <p:cNvPr id="16" name="Imagem 15" descr="Uma imagem com texto, captura de ecrã, Telemóvel&#10;&#10;Descrição gerada automaticamente">
            <a:extLst>
              <a:ext uri="{FF2B5EF4-FFF2-40B4-BE49-F238E27FC236}">
                <a16:creationId xmlns:a16="http://schemas.microsoft.com/office/drawing/2014/main" id="{7BCE19B5-6E79-3071-5628-514B316488A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761008" y="19287947"/>
            <a:ext cx="1684991" cy="3456172"/>
          </a:xfrm>
          <a:prstGeom prst="rect">
            <a:avLst/>
          </a:prstGeom>
        </p:spPr>
      </p:pic>
      <p:pic>
        <p:nvPicPr>
          <p:cNvPr id="6" name="Imagem 5" descr="A evolução dos preços das casas em Portugal nos últimos três anos">
            <a:extLst>
              <a:ext uri="{FF2B5EF4-FFF2-40B4-BE49-F238E27FC236}">
                <a16:creationId xmlns:a16="http://schemas.microsoft.com/office/drawing/2014/main" id="{7CCE9DB5-B4BE-40C0-D4CE-BA91CBE3D446}"/>
              </a:ext>
            </a:extLst>
          </p:cNvPr>
          <p:cNvPicPr>
            <a:picLocks noChangeAspect="1"/>
          </p:cNvPicPr>
          <p:nvPr/>
        </p:nvPicPr>
        <p:blipFill rotWithShape="1">
          <a:blip r:embed="rId20">
            <a:extLst>
              <a:ext uri="{28A0092B-C50C-407E-A947-70E740481C1C}">
                <a14:useLocalDpi xmlns:a14="http://schemas.microsoft.com/office/drawing/2010/main" val="0"/>
              </a:ext>
            </a:extLst>
          </a:blip>
          <a:srcRect l="8431" t="496" r="10321"/>
          <a:stretch/>
        </p:blipFill>
        <p:spPr bwMode="auto">
          <a:xfrm>
            <a:off x="1214477" y="12530870"/>
            <a:ext cx="5890790" cy="3780691"/>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761</TotalTime>
  <Words>410</Words>
  <Application>Microsoft Office PowerPoint</Application>
  <PresentationFormat>Personalizados</PresentationFormat>
  <Paragraphs>40</Paragraphs>
  <Slides>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vt:i4>
      </vt:variant>
    </vt:vector>
  </HeadingPairs>
  <TitlesOfParts>
    <vt:vector size="6" baseType="lpstr">
      <vt:lpstr>Arial</vt:lpstr>
      <vt:lpstr>Calibri</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Maria do Rosario Dias Figueiredo da Silva</cp:lastModifiedBy>
  <cp:revision>98</cp:revision>
  <dcterms:created xsi:type="dcterms:W3CDTF">2014-03-10T11:06:56Z</dcterms:created>
  <dcterms:modified xsi:type="dcterms:W3CDTF">2024-01-05T22:09:58Z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