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2987524" y="-1333622"/>
            <a:ext cx="3242100" cy="8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 rot="5400000">
            <a:off x="5795975" y="1474912"/>
            <a:ext cx="4052999" cy="21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1435038" y="-592087"/>
            <a:ext cx="4052999" cy="6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23850" y="1329928"/>
            <a:ext cx="4208399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84712" y="1329928"/>
            <a:ext cx="4208399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TwoObj">
  <p:cSld name="Title, Text,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23850" y="1329928"/>
            <a:ext cx="4208399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84712" y="1329928"/>
            <a:ext cx="4208399" cy="15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84712" y="3007518"/>
            <a:ext cx="4208399" cy="15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 and 4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23850" y="1329928"/>
            <a:ext cx="4208399" cy="15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84712" y="1329928"/>
            <a:ext cx="4208399" cy="15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323850" y="3007518"/>
            <a:ext cx="4208399" cy="15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4684712" y="3007518"/>
            <a:ext cx="4208399" cy="15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, Content, and 2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23850" y="1329928"/>
            <a:ext cx="4208399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84712" y="1329928"/>
            <a:ext cx="4208399" cy="15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4684712" y="3007518"/>
            <a:ext cx="4208399" cy="15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Chart">
  <p:cSld name="Title, Text and Char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3850" y="1329928"/>
            <a:ext cx="4208399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ClipArt">
  <p:cSld name="Title, Text and Clip Ar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23850" y="1329928"/>
            <a:ext cx="4208399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13" name="Shape 113"/>
          <p:cNvSpPr/>
          <p:nvPr>
            <p:ph idx="2" type="clipArt"/>
          </p:nvPr>
        </p:nvSpPr>
        <p:spPr>
          <a:xfrm>
            <a:off x="4684712" y="1329928"/>
            <a:ext cx="4208399" cy="324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dgm">
  <p:cSld name="Title and Diagram or Organization Char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23850" y="1329928"/>
            <a:ext cx="4208399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84712" y="1329928"/>
            <a:ext cx="4208399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19.xml"/><Relationship Id="rId2" Type="http://schemas.openxmlformats.org/officeDocument/2006/relationships/image" Target="../media/image03.png"/><Relationship Id="rId12" Type="http://schemas.openxmlformats.org/officeDocument/2006/relationships/slideLayout" Target="../slideLayouts/slideLayout10.xml"/><Relationship Id="rId22" Type="http://schemas.openxmlformats.org/officeDocument/2006/relationships/theme" Target="../theme/theme3.xml"/><Relationship Id="rId13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2.xml"/><Relationship Id="rId10" Type="http://schemas.openxmlformats.org/officeDocument/2006/relationships/slideLayout" Target="../slideLayouts/slideLayout8.xml"/><Relationship Id="rId3" Type="http://schemas.openxmlformats.org/officeDocument/2006/relationships/slideLayout" Target="../slideLayouts/slideLayout1.xml"/><Relationship Id="rId11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7.xml"/><Relationship Id="rId6" Type="http://schemas.openxmlformats.org/officeDocument/2006/relationships/slideLayout" Target="../slideLayouts/slideLayout4.xml"/><Relationship Id="rId5" Type="http://schemas.openxmlformats.org/officeDocument/2006/relationships/slideLayout" Target="../slideLayouts/slideLayout3.xml"/><Relationship Id="rId8" Type="http://schemas.openxmlformats.org/officeDocument/2006/relationships/slideLayout" Target="../slideLayouts/slideLayout6.xml"/><Relationship Id="rId7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01600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0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0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127000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127000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127000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1437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s-419"/>
              <a:t>‹#›</a:t>
            </a:fld>
          </a:p>
        </p:txBody>
      </p:sp>
      <p:cxnSp>
        <p:nvCxnSpPr>
          <p:cNvPr id="9" name="Shape 9"/>
          <p:cNvCxnSpPr/>
          <p:nvPr/>
        </p:nvCxnSpPr>
        <p:spPr>
          <a:xfrm>
            <a:off x="3013075" y="4914900"/>
            <a:ext cx="4202099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/>
        </p:nvSpPr>
        <p:spPr>
          <a:xfrm>
            <a:off x="2995300" y="4955375"/>
            <a:ext cx="2535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1" lang="es-419" sz="1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TP3 -Control de Calidad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1258887" y="5035152"/>
            <a:ext cx="144600" cy="1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0" y="0"/>
            <a:ext cx="9144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686" y="4614862"/>
            <a:ext cx="2024100" cy="4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9475" y="4544615"/>
            <a:ext cx="600000" cy="57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756875" y="1491525"/>
            <a:ext cx="5374499" cy="1497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-419" sz="3000">
                <a:solidFill>
                  <a:srgbClr val="980000"/>
                </a:solidFill>
              </a:rPr>
              <a:t>TALLER DE PROYECTOS 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98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b="1" lang="es-419" sz="3000">
                <a:solidFill>
                  <a:srgbClr val="980000"/>
                </a:solidFill>
              </a:rPr>
              <a:t>Módulo: Control de Calidad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756875" y="3127800"/>
            <a:ext cx="6400799" cy="91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165100" lvl="0" marL="342900" rtl="0" algn="l">
              <a:spcBef>
                <a:spcPts val="0"/>
              </a:spcBef>
              <a:buNone/>
            </a:pPr>
            <a:r>
              <a:rPr b="1" lang="es-419" sz="2400">
                <a:solidFill>
                  <a:schemeClr val="dk1"/>
                </a:solidFill>
              </a:rPr>
              <a:t>Integrantes: </a:t>
            </a:r>
          </a:p>
          <a:p>
            <a:pPr indent="-165100" lvl="0" marL="34290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419" sz="2400">
                <a:solidFill>
                  <a:schemeClr val="dk1"/>
                </a:solidFill>
              </a:rPr>
              <a:t>Carlos Ricaldi			Janet Sanchez</a:t>
            </a:r>
          </a:p>
          <a:p>
            <a:pPr indent="-165100" lvl="0" marL="34290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419" sz="2400">
                <a:solidFill>
                  <a:schemeClr val="dk1"/>
                </a:solidFill>
              </a:rPr>
              <a:t>Cristian Machare		Yicela  Vega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85207" y="1352550"/>
            <a:ext cx="1895275" cy="211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" y="5"/>
            <a:ext cx="9105900" cy="13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800">
                <a:solidFill>
                  <a:srgbClr val="980000"/>
                </a:solidFill>
              </a:rPr>
              <a:t>Diagrama de Arquitectura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/>
              <a:t>Lenguaje de programación: C#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/>
              <a:t>Framework de desarrollo: .NET 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/>
              <a:t>Framework de persistencia: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-419" sz="1800"/>
              <a:t>Entity Framework :</a:t>
            </a:r>
            <a:r>
              <a:rPr lang="es-419" sz="1600"/>
              <a:t> Se utilizará la librería EntityFramework v5.0 para manejar la persistencia de información entre la aplicación y la base de datos.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sz="1800"/>
              <a:t>Base de datos relacional: SQL Server 2008 R2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88250" y="60795"/>
            <a:ext cx="8569200" cy="41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800">
                <a:solidFill>
                  <a:srgbClr val="980000"/>
                </a:solidFill>
              </a:rPr>
              <a:t>Diagrama de Patrones - Sustento Teórico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71450" y="476000"/>
            <a:ext cx="5637299" cy="46673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-419" sz="1200">
                <a:solidFill>
                  <a:schemeClr val="dk1"/>
                </a:solidFill>
              </a:rPr>
              <a:t>Utilizado - Web Forms: </a:t>
            </a:r>
          </a:p>
          <a:p>
            <a:pPr indent="-304800" lvl="0" marL="457200" rtl="0" algn="just">
              <a:spcBef>
                <a:spcPts val="0"/>
              </a:spcBef>
              <a:buClr>
                <a:srgbClr val="2A2A2A"/>
              </a:buClr>
              <a:buSzPct val="100000"/>
              <a:buFont typeface="Arial"/>
              <a:buChar char="●"/>
            </a:pPr>
            <a:r>
              <a:rPr lang="es-419" sz="1200">
                <a:solidFill>
                  <a:srgbClr val="2A2A2A"/>
                </a:solidFill>
              </a:rPr>
              <a:t>ASP.NET es uno de los pilares fundamentales del Framework .NET, permite la separación entre el código de servidor y el markup HTML.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s-419" sz="1200">
                <a:solidFill>
                  <a:srgbClr val="2A2A2A"/>
                </a:solidFill>
              </a:rPr>
              <a:t>La estructura típica de una página Web Forms se compone por un lado de un fichero *.aspx en el que se define la estructura HTML y se añaden declarativamente los controles de servidor de la página  Tenemos el fichero de código code behind, *.aspx.cs o *.aspx.vb. Luego, ambos ficheros se compilan en ensamblados que contienen el código de servidor que genera el HTML emitido al ejecutar la página.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-419" sz="1200">
                <a:solidFill>
                  <a:schemeClr val="dk1"/>
                </a:solidFill>
              </a:rPr>
              <a:t>Recomendado 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-419" sz="1200">
                <a:solidFill>
                  <a:schemeClr val="dk1"/>
                </a:solidFill>
              </a:rPr>
              <a:t>DAO</a:t>
            </a:r>
            <a:r>
              <a:rPr lang="es-419" sz="1200">
                <a:solidFill>
                  <a:schemeClr val="dk1"/>
                </a:solidFill>
              </a:rPr>
              <a:t>:</a:t>
            </a: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●"/>
            </a:pPr>
            <a:r>
              <a:rPr lang="es-419" sz="1200">
                <a:solidFill>
                  <a:srgbClr val="2A2A2A"/>
                </a:solidFill>
              </a:rPr>
              <a:t>Consiste en centralizar los procesos de acceso a la base de datos evitando inconsistencias y posibles problemáticas cuando esto se realiza a lo largo de la aplicación. Con este patrón independizamos la lógica de negocio de la lógica de acceso a datos obteniendo mayor organización y flexibilidad en el sistema.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</a:rPr>
              <a:t>Entity Framework </a:t>
            </a: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Arial"/>
              <a:buChar char="●"/>
            </a:pPr>
            <a:r>
              <a:rPr lang="es-419" sz="1200">
                <a:solidFill>
                  <a:srgbClr val="2A2A2A"/>
                </a:solidFill>
              </a:rPr>
              <a:t>Entity Framework (EF) es un asignador objeto-relacional que permite a los desarrolladores de .NET trabajar con datos relacionales usando objetos específicos del dominio. Elimina la necesidad de la mayor parte del código de acceso a datos que los desarrolladores suelen tener que escribir.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50" y="780075"/>
            <a:ext cx="3104399" cy="38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6350" y="71298"/>
            <a:ext cx="8569200" cy="28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80000"/>
                </a:solidFill>
              </a:rPr>
              <a:t>Modelo de Datos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0" y="431649"/>
            <a:ext cx="8950500" cy="43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621825" y="2160793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7200" u="sng">
                <a:solidFill>
                  <a:srgbClr val="990000"/>
                </a:solidFill>
              </a:rPr>
              <a:t>Software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5"/>
            <a:ext cx="9105900" cy="13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87400" y="72445"/>
            <a:ext cx="8569200" cy="430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2400">
                <a:solidFill>
                  <a:srgbClr val="980000"/>
                </a:solidFill>
              </a:rPr>
              <a:t>Script de la BD Integrada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87400" y="555000"/>
            <a:ext cx="4208399" cy="45269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use [INTEGRADO]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TB_CA_TipoPrueba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IdTipoPrueba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DescripcionTipoPrueba VARCHAR(45)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CodigoTipoPrueba VARCHAR(45) NOT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CONSTRAINT [PK_TB_TipoPrueba]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[CodigoTipoPrueba]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GO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TABLE [dbo].[TB_AL_Productos](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[ProductoId] [int] IDENTITY(1,1)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[CodigoProducto] [varchar](4)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[Nombre] [nvarchar](max)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[DescripcionCorta] [nvarchar](max)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[DescripcionLarga] [nvarchar](max)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[Unidad] [varchar](10)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[PrecioListaCompra] [float]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[PrecioListaVenta] [float]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[Estado] [int] NOT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CONSTRAINT [PK_Productos]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[ProductoId]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684725" y="399150"/>
            <a:ext cx="4208399" cy="46178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TB_CA_IngenieriaProducto(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IDIngenieriaProducto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codigoIngenieriaProducto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valorPermitido FLOAT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UnidadMedida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PoMuestra DECIMAL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Codigo_Producto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IdTipoPrueba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 CONSTRAINT [PK_TB_IngenieriaProducto]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[IDIngenieriaProducto]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TB_CA_Lote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idLote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codigoLote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FchFabLote DATE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CantLote SMALLINT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FchVctoLote DATE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Codigo_Producto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CONSTRAINT [PK_TB_Lote]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[idLote]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87400" y="173669"/>
            <a:ext cx="8569200" cy="353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80000"/>
                </a:solidFill>
              </a:rPr>
              <a:t>Script de la BD Integrada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287400" y="527075"/>
            <a:ext cx="4208399" cy="446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TB_CA_PlanCalidad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IDPlanCalidad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FchPlanCalidad DATE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IdEspecialista INT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CONSTRAINT [PK_TB_PlanCalidad]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[IDPlanCalidad]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TB_CA_Especialista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IdEspecialista INT NOT NULL IDENTITY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NombreEspecialista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ApellidosEspecialista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CodigoEspecialista VARCHAR(45)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Especialidad VARCHAR(45)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CONSTRAINT [PK_TB_Especialista]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[IdEspecialista]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684725" y="642250"/>
            <a:ext cx="4208399" cy="427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TB_CA_EspecialistaCalendario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IdEspecialistaCalendario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FchInicio DATE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FchFin DATE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EstadoEspecialistaCalendario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IDEspecialista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CONSTRAINT [PK_TB_EspecialistaCalendario]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[IdEspecialistaCalendario]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TB_CA_DetallePlanCalidad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IDDetallePlanCalidad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IDPlanCalidad INT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FchEjecucion DATETIME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IdEspecialistaCalendario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IdLote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CONSTRAINT [PK_TB_DetallePlanCalidad]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[IDDetallePlanCalidad]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87400" y="173645"/>
            <a:ext cx="8569200" cy="41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2400">
                <a:solidFill>
                  <a:srgbClr val="980000"/>
                </a:solidFill>
              </a:rPr>
              <a:t>Script de la BD Integrada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87400" y="590948"/>
            <a:ext cx="4208399" cy="42059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TB_CA_OrdenCalidad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IdOrdenCalidad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FchOrdenCalidad DATE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NumeroHoras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EstadoOrdenCalidad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IDDetallePlanCalidad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IDSolicitud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CONSTRAINT [PK_TB_OrdenCalidad]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[IdOrdenCalidad]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CREATE  TABLE TB_CA_DetalleOrdenCalidad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IdDetalleOrdenCalidad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REDetalleOrdenCalidad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ESDetalleOrdenCalidad VARCHAR(45)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IDOrdenCalidad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 IDIngenieriaProducto INT NULL 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 CONSTRAINT [PK_TB_DetalleOrdenCalidad] PRIMARY KEY CLUSTERED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	[IdDetalleOrdenCalidad] ASC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)WITH (PAD_INDEX  = OFF, STATISTICS_NORECOMPUTE  = OFF, IGNORE_DUP_KEY = OFF, ALLOW_ROW_LOCKS  = ON, ALLOW_PAGE_LOCKS  = ON)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s-419" sz="600">
                <a:solidFill>
                  <a:schemeClr val="dk1"/>
                </a:solidFill>
              </a:rPr>
              <a:t>) ON [PRIMARY]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684725" y="691499"/>
            <a:ext cx="4208399" cy="388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s-419" sz="700"/>
              <a:t>CREATE TABLE [dbo].[TB_CA_SolicitudReproceso](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s-419" sz="700"/>
              <a:t>    [idSolicitud] INT NOT NULL IDENTITY,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s-419" sz="700"/>
              <a:t>    [FchSolicitud] DATE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s-419" sz="700"/>
              <a:t>    [idEspecialista] INT NULL,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s-419" sz="700"/>
              <a:t>    [Observaciones] [varchar](200) NULL</a:t>
            </a:r>
          </a:p>
          <a:p>
            <a:pPr>
              <a:spcBef>
                <a:spcPts val="0"/>
              </a:spcBef>
              <a:buNone/>
            </a:pPr>
            <a:r>
              <a:rPr lang="es-419" sz="700"/>
              <a:t>) ON [PRIMARY]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15375" y="7616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80000"/>
                </a:solidFill>
              </a:rPr>
              <a:t>CUS Programado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97" y="638124"/>
            <a:ext cx="6460001" cy="40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06900" y="8331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80000"/>
                </a:solidFill>
              </a:rPr>
              <a:t>CUS Programado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824" y="614701"/>
            <a:ext cx="7428073" cy="42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15375" y="67145"/>
            <a:ext cx="8569200" cy="43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80000"/>
                </a:solidFill>
              </a:rPr>
              <a:t>CUS Programado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825" y="506349"/>
            <a:ext cx="6283150" cy="43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23850" y="21431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980000"/>
                </a:solidFill>
              </a:rPr>
              <a:t>Temario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87400" y="710825"/>
            <a:ext cx="8569200" cy="338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-419" sz="1900" u="sng"/>
              <a:t>Informe</a:t>
            </a:r>
          </a:p>
          <a:p>
            <a:pPr indent="-34925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900"/>
              <a:t>Revisión y correcciones del entregable final de TP2</a:t>
            </a:r>
          </a:p>
          <a:p>
            <a:pPr indent="-34925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900"/>
              <a:t>Diagrama de patrones de diseño aula v. y sustento teórico - </a:t>
            </a:r>
          </a:p>
          <a:p>
            <a:pPr indent="-34925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900"/>
              <a:t>Modelo de datos script tablas integrada - diagrama base de todos modelo </a:t>
            </a:r>
          </a:p>
          <a:p>
            <a:pPr indent="0" lvl="0" mar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-419" sz="1900" u="sng"/>
              <a:t>Software</a:t>
            </a:r>
          </a:p>
          <a:p>
            <a:pPr indent="-34925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900"/>
              <a:t>Script de base de datos integrado</a:t>
            </a:r>
          </a:p>
          <a:p>
            <a:pPr indent="-34925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900"/>
              <a:t>Código versionado en el repositorio</a:t>
            </a:r>
          </a:p>
          <a:p>
            <a:pPr indent="-349250" lvl="0" marL="4572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900"/>
              <a:t>CUS programado de acuerdo a los patrones propuestos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85800" y="253181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-419" sz="7200" u="sng">
                <a:solidFill>
                  <a:srgbClr val="990000"/>
                </a:solidFill>
              </a:rPr>
              <a:t>Informe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5"/>
            <a:ext cx="9105900" cy="13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-419" sz="3000">
                <a:solidFill>
                  <a:srgbClr val="980000"/>
                </a:solidFill>
              </a:rPr>
              <a:t>Corrección del entregable TP2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800"/>
              <a:t>Lenguaje de programación utilizado.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800"/>
              <a:t>Generalizar actor de sistema consultor ( Jefe Calidad y Supervisor servicio técnico)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800"/>
              <a:t>Faltan especificaciones en CUS a programar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800"/>
              <a:t>Faltan Pre y Post Condiciones</a:t>
            </a:r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800"/>
              <a:t>Establecer el flujo básico por etapas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236545"/>
            <a:ext cx="4767900" cy="43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80000"/>
                </a:solidFill>
              </a:rPr>
              <a:t>Diagrama de Arquitectura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23850" y="1343450"/>
            <a:ext cx="2783399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251" y="50250"/>
            <a:ext cx="52773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-419" sz="2400">
                <a:solidFill>
                  <a:srgbClr val="990000"/>
                </a:solidFill>
              </a:rPr>
              <a:t>Capas Lógicas del Sistema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1600"/>
              <a:t>Presentación</a:t>
            </a:r>
            <a:r>
              <a:rPr lang="es-419" sz="1600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-419" sz="1600"/>
              <a:t>Es la capa con la que interactúa el usuario final. En el sistema ETNA la comunicación se realizará a través de formularios Web.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-419" sz="1600"/>
              <a:t>Está compuesta por:</a:t>
            </a:r>
            <a:r>
              <a:rPr lang="es-419" sz="16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1600"/>
              <a:t>Modelos</a:t>
            </a:r>
            <a:r>
              <a:rPr lang="es-419" sz="1600"/>
              <a:t> : Se trata de los objetos de información que se mostrarán y a la vez obtendrán en cada pantalla del sistema ETNA.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1600"/>
              <a:t>Vistas</a:t>
            </a:r>
            <a:r>
              <a:rPr lang="es-419" sz="1600"/>
              <a:t>: Son los formularios Web con los que interactúa el usuario final.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s-419" sz="1600"/>
              <a:t>Controladoras</a:t>
            </a:r>
            <a:r>
              <a:rPr lang="es-419" sz="1600"/>
              <a:t>: Clases que enlazan los modelos a sus respectivas vistas. Igualmente, se encarga de comunicarse con la capa de servicios para obtener información y realizar las operaciones solicitadas por los usuarios.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90000"/>
                </a:solidFill>
              </a:rPr>
              <a:t>Capas Lógicas del Sistema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87400" y="1306115"/>
            <a:ext cx="8569200" cy="32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1600"/>
              <a:t>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/>
              <a:t>Agrupa funcionalidad de la capa de negocio para ser expuesta a la capa de presentación. No se limita a llamar a métodos de la capa de negocio. Organiza las llamadas a un conjunto de clases de negocio para ofrecer una funcionalidad muy concreta a la capa de presentación.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-419" sz="1600"/>
              <a:t>Compuesta por 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-419" sz="1600"/>
              <a:t>DTO’S: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/>
              <a:t>Son los objetos que se envían a través de la capa de presentación y de servicios para intercambio de información. El propósito de los mismos es mantener una comunicación “ligera” y solo enviar los datos necesarios a través de la 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90000"/>
                </a:solidFill>
              </a:rPr>
              <a:t>Capas Lógicas del Sistema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62275" y="1105150"/>
            <a:ext cx="8569200" cy="348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1600"/>
              <a:t>Negocios.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/>
              <a:t>Modelar la lógica del negocio explicada en la especificación de casos de uso. Estas clases tendrán la responsabilidad de los algoritmos operativos y de cálculo, así como los medios para obtener los datos de la capa de datos y enviarlos a la capa de servicios.</a:t>
            </a:r>
          </a:p>
          <a:p>
            <a:pPr indent="-165100" lvl="0" marL="800100" rtl="0">
              <a:spcBef>
                <a:spcPts val="0"/>
              </a:spcBef>
              <a:buNone/>
            </a:pPr>
            <a:r>
              <a:rPr b="1" lang="es-419" sz="1600"/>
              <a:t>Reglas de negocio: </a:t>
            </a:r>
            <a:r>
              <a:rPr lang="es-419" sz="1600"/>
              <a:t>Son el conjunto de clases antes descritas.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1600"/>
              <a:t>Datos.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/>
              <a:t>La capa de datos corresponde al conjunto de clases dedicadas a la gestión directa de la persistencia del sistema. Ellas se encargan de establecer la conexión con la base de datos y mediante la ejecución de transacciones permitir el almacenamiento y recuperación de los datos persistentes.</a:t>
            </a:r>
          </a:p>
          <a:p>
            <a:pPr indent="-165100" lvl="0" marL="800100" rtl="0">
              <a:spcBef>
                <a:spcPts val="0"/>
              </a:spcBef>
              <a:buNone/>
            </a:pPr>
            <a:r>
              <a:rPr b="1" lang="es-419" sz="1600"/>
              <a:t>Acceso a Datos </a:t>
            </a:r>
            <a:r>
              <a:rPr lang="es-419" sz="1600"/>
              <a:t>Capa de las clases que permiten el acceso a los datos directamente a un repositorio persistente de información.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23850" y="519112"/>
            <a:ext cx="8569200" cy="64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990000"/>
                </a:solidFill>
              </a:rPr>
              <a:t>Capas Lógicas del Sistema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87400" y="1105150"/>
            <a:ext cx="8569200" cy="348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1600"/>
              <a:t>Dominio.</a:t>
            </a:r>
            <a:r>
              <a:rPr lang="es-419" sz="16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600"/>
              <a:t>Capa que contiene a las entidades que son utilizadas por la clase de Servicios, Negocio y Acceso a datos. En su mayoría, se corresponden con tablas del modelo de datos. </a:t>
            </a:r>
          </a:p>
          <a:p>
            <a:pPr indent="-165100" lvl="0" marL="800100" rtl="0">
              <a:spcBef>
                <a:spcPts val="0"/>
              </a:spcBef>
              <a:buNone/>
            </a:pPr>
            <a:r>
              <a:rPr b="1" lang="es-419" sz="1600"/>
              <a:t>Entidades</a:t>
            </a:r>
            <a:r>
              <a:rPr lang="es-419" sz="1600"/>
              <a:t> Conjunto de clases antes descritas.</a:t>
            </a:r>
          </a:p>
          <a:p>
            <a:pPr indent="-165100" lvl="0" marL="80010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