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2" r:id="rId4"/>
    <p:sldId id="267" r:id="rId5"/>
    <p:sldId id="268" r:id="rId6"/>
    <p:sldId id="263" r:id="rId7"/>
    <p:sldId id="264" r:id="rId8"/>
    <p:sldId id="258" r:id="rId9"/>
    <p:sldId id="259" r:id="rId10"/>
    <p:sldId id="260" r:id="rId11"/>
    <p:sldId id="265" r:id="rId12"/>
    <p:sldId id="266" r:id="rId13"/>
    <p:sldId id="27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4FF14-FFFA-42B1-9901-829B3DC7B3EB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9487A0F-11C6-49D8-8B71-74B8ABD2DA61}">
      <dgm:prSet phldrT="[Texto]"/>
      <dgm:spPr/>
      <dgm:t>
        <a:bodyPr/>
        <a:lstStyle/>
        <a:p>
          <a:r>
            <a:rPr lang="es-PE"/>
            <a:t>Lider de Software</a:t>
          </a:r>
        </a:p>
      </dgm:t>
    </dgm:pt>
    <dgm:pt modelId="{F6951777-6126-4470-BE5D-BF5B1BE98072}" type="parTrans" cxnId="{6069FB82-AD32-4C55-8078-DD2A57BB46F9}">
      <dgm:prSet/>
      <dgm:spPr/>
      <dgm:t>
        <a:bodyPr/>
        <a:lstStyle/>
        <a:p>
          <a:endParaRPr lang="es-PE"/>
        </a:p>
      </dgm:t>
    </dgm:pt>
    <dgm:pt modelId="{03DE6430-7014-4DD8-B831-979DA1A8357C}" type="sibTrans" cxnId="{6069FB82-AD32-4C55-8078-DD2A57BB46F9}">
      <dgm:prSet/>
      <dgm:spPr/>
      <dgm:t>
        <a:bodyPr/>
        <a:lstStyle/>
        <a:p>
          <a:endParaRPr lang="es-PE"/>
        </a:p>
      </dgm:t>
    </dgm:pt>
    <dgm:pt modelId="{4B08B5B8-EE77-4092-B93E-B862E60FAD07}">
      <dgm:prSet phldrT="[Texto]"/>
      <dgm:spPr/>
      <dgm:t>
        <a:bodyPr/>
        <a:lstStyle/>
        <a:p>
          <a:r>
            <a:rPr lang="es-PE"/>
            <a:t>Carlos Ricaldi</a:t>
          </a:r>
        </a:p>
      </dgm:t>
    </dgm:pt>
    <dgm:pt modelId="{68C10A97-4B88-45C0-B3EA-80F45434753C}" type="parTrans" cxnId="{3F352470-D70E-4809-BB01-37EAF002B54C}">
      <dgm:prSet/>
      <dgm:spPr/>
      <dgm:t>
        <a:bodyPr/>
        <a:lstStyle/>
        <a:p>
          <a:endParaRPr lang="es-PE"/>
        </a:p>
      </dgm:t>
    </dgm:pt>
    <dgm:pt modelId="{505F3888-8EA7-4883-A1DB-837A777D7936}" type="sibTrans" cxnId="{3F352470-D70E-4809-BB01-37EAF002B54C}">
      <dgm:prSet/>
      <dgm:spPr/>
      <dgm:t>
        <a:bodyPr/>
        <a:lstStyle/>
        <a:p>
          <a:endParaRPr lang="es-PE"/>
        </a:p>
      </dgm:t>
    </dgm:pt>
    <dgm:pt modelId="{9C3374CB-E584-409A-9A23-9BBC607E0AD6}">
      <dgm:prSet phldrT="[Texto]"/>
      <dgm:spPr/>
      <dgm:t>
        <a:bodyPr/>
        <a:lstStyle/>
        <a:p>
          <a:r>
            <a:rPr lang="es-PE"/>
            <a:t>Analista Programador</a:t>
          </a:r>
        </a:p>
      </dgm:t>
    </dgm:pt>
    <dgm:pt modelId="{EBBB045D-8C22-475A-A3A6-D778B28EE15E}" type="parTrans" cxnId="{11A13A26-3FC8-419B-B799-E525630B0913}">
      <dgm:prSet/>
      <dgm:spPr/>
      <dgm:t>
        <a:bodyPr/>
        <a:lstStyle/>
        <a:p>
          <a:endParaRPr lang="es-PE"/>
        </a:p>
      </dgm:t>
    </dgm:pt>
    <dgm:pt modelId="{748F71E1-D316-4340-BDDC-9A15E469F114}" type="sibTrans" cxnId="{11A13A26-3FC8-419B-B799-E525630B0913}">
      <dgm:prSet/>
      <dgm:spPr/>
      <dgm:t>
        <a:bodyPr/>
        <a:lstStyle/>
        <a:p>
          <a:endParaRPr lang="es-PE"/>
        </a:p>
      </dgm:t>
    </dgm:pt>
    <dgm:pt modelId="{06D65905-4606-46C6-A9C4-3E364AF9BC1E}">
      <dgm:prSet phldrT="[Texto]"/>
      <dgm:spPr/>
      <dgm:t>
        <a:bodyPr/>
        <a:lstStyle/>
        <a:p>
          <a:r>
            <a:rPr lang="es-PE"/>
            <a:t>Desarrolladores</a:t>
          </a:r>
        </a:p>
      </dgm:t>
    </dgm:pt>
    <dgm:pt modelId="{6029B25D-E168-4909-AC74-4F26F59A307E}" type="parTrans" cxnId="{1F383182-732D-4038-A146-BC21E7E2A1DA}">
      <dgm:prSet/>
      <dgm:spPr/>
      <dgm:t>
        <a:bodyPr/>
        <a:lstStyle/>
        <a:p>
          <a:endParaRPr lang="es-PE"/>
        </a:p>
      </dgm:t>
    </dgm:pt>
    <dgm:pt modelId="{292C042C-54FA-44ED-8487-1FB05E68D5E0}" type="sibTrans" cxnId="{1F383182-732D-4038-A146-BC21E7E2A1DA}">
      <dgm:prSet/>
      <dgm:spPr/>
      <dgm:t>
        <a:bodyPr/>
        <a:lstStyle/>
        <a:p>
          <a:endParaRPr lang="es-PE"/>
        </a:p>
      </dgm:t>
    </dgm:pt>
    <dgm:pt modelId="{F9556175-8339-48C5-8210-E54416A462A3}">
      <dgm:prSet phldrT="[Texto]"/>
      <dgm:spPr/>
      <dgm:t>
        <a:bodyPr/>
        <a:lstStyle/>
        <a:p>
          <a:r>
            <a:rPr lang="es-PE"/>
            <a:t>Rony Morales</a:t>
          </a:r>
        </a:p>
      </dgm:t>
    </dgm:pt>
    <dgm:pt modelId="{7CA95800-9F61-4E8F-A84E-40A5E18320DC}" type="parTrans" cxnId="{69F12047-1097-4FB7-A8B5-9798496FBDCD}">
      <dgm:prSet/>
      <dgm:spPr/>
      <dgm:t>
        <a:bodyPr/>
        <a:lstStyle/>
        <a:p>
          <a:endParaRPr lang="es-PE"/>
        </a:p>
      </dgm:t>
    </dgm:pt>
    <dgm:pt modelId="{FE697D5A-0AD7-4189-BABD-1C1144C701A2}" type="sibTrans" cxnId="{69F12047-1097-4FB7-A8B5-9798496FBDCD}">
      <dgm:prSet/>
      <dgm:spPr/>
      <dgm:t>
        <a:bodyPr/>
        <a:lstStyle/>
        <a:p>
          <a:endParaRPr lang="es-PE"/>
        </a:p>
      </dgm:t>
    </dgm:pt>
    <dgm:pt modelId="{F70857E4-10AB-4103-AC06-84023D83F63D}">
      <dgm:prSet phldrT="[Texto]"/>
      <dgm:spPr/>
      <dgm:t>
        <a:bodyPr/>
        <a:lstStyle/>
        <a:p>
          <a:r>
            <a:rPr lang="es-PE"/>
            <a:t>Aldo Pizarro	</a:t>
          </a:r>
        </a:p>
      </dgm:t>
    </dgm:pt>
    <dgm:pt modelId="{F98AA50A-EC90-4F73-8D9E-070099AA1CF4}" type="parTrans" cxnId="{7B64F337-4E33-4DE9-A692-E04782D481D8}">
      <dgm:prSet/>
      <dgm:spPr/>
      <dgm:t>
        <a:bodyPr/>
        <a:lstStyle/>
        <a:p>
          <a:endParaRPr lang="es-PE"/>
        </a:p>
      </dgm:t>
    </dgm:pt>
    <dgm:pt modelId="{690873DB-747C-4DEC-BA05-295394D3EDCD}" type="sibTrans" cxnId="{7B64F337-4E33-4DE9-A692-E04782D481D8}">
      <dgm:prSet/>
      <dgm:spPr/>
      <dgm:t>
        <a:bodyPr/>
        <a:lstStyle/>
        <a:p>
          <a:endParaRPr lang="es-PE"/>
        </a:p>
      </dgm:t>
    </dgm:pt>
    <dgm:pt modelId="{B4CFBE7C-4277-4F67-827D-EFD65B265F08}">
      <dgm:prSet phldrT="[Texto]"/>
      <dgm:spPr/>
      <dgm:t>
        <a:bodyPr/>
        <a:lstStyle/>
        <a:p>
          <a:r>
            <a:rPr lang="es-PE"/>
            <a:t>Programador Móvil</a:t>
          </a:r>
        </a:p>
      </dgm:t>
    </dgm:pt>
    <dgm:pt modelId="{F29A42E6-0DAA-4388-9918-AB504824F8D4}" type="parTrans" cxnId="{30023ACA-4ACF-4AC0-BF38-D2C9FC32D0AB}">
      <dgm:prSet/>
      <dgm:spPr/>
      <dgm:t>
        <a:bodyPr/>
        <a:lstStyle/>
        <a:p>
          <a:endParaRPr lang="es-PE"/>
        </a:p>
      </dgm:t>
    </dgm:pt>
    <dgm:pt modelId="{CABDE753-8402-4329-8223-2DE1C375BFD6}" type="sibTrans" cxnId="{30023ACA-4ACF-4AC0-BF38-D2C9FC32D0AB}">
      <dgm:prSet/>
      <dgm:spPr/>
      <dgm:t>
        <a:bodyPr/>
        <a:lstStyle/>
        <a:p>
          <a:endParaRPr lang="es-PE"/>
        </a:p>
      </dgm:t>
    </dgm:pt>
    <dgm:pt modelId="{AFCB9DB1-272D-474B-8AFC-E81F9557A31E}">
      <dgm:prSet phldrT="[Texto]"/>
      <dgm:spPr/>
      <dgm:t>
        <a:bodyPr/>
        <a:lstStyle/>
        <a:p>
          <a:r>
            <a:rPr lang="es-PE"/>
            <a:t>Programador Móvil</a:t>
          </a:r>
        </a:p>
      </dgm:t>
    </dgm:pt>
    <dgm:pt modelId="{8A8DD149-2978-41BE-9B88-80EB0F6D5F68}" type="sibTrans" cxnId="{11DF98C2-71F7-4E09-A8C7-8F5CE16C1009}">
      <dgm:prSet/>
      <dgm:spPr/>
      <dgm:t>
        <a:bodyPr/>
        <a:lstStyle/>
        <a:p>
          <a:endParaRPr lang="es-PE"/>
        </a:p>
      </dgm:t>
    </dgm:pt>
    <dgm:pt modelId="{34297BAB-09FE-4F4C-9238-145BD50FD06E}" type="parTrans" cxnId="{11DF98C2-71F7-4E09-A8C7-8F5CE16C1009}">
      <dgm:prSet/>
      <dgm:spPr/>
      <dgm:t>
        <a:bodyPr/>
        <a:lstStyle/>
        <a:p>
          <a:endParaRPr lang="es-PE"/>
        </a:p>
      </dgm:t>
    </dgm:pt>
    <dgm:pt modelId="{907E2BF6-C4D3-4A0D-A90C-5088D8F295D4}">
      <dgm:prSet phldrT="[Texto]"/>
      <dgm:spPr/>
      <dgm:t>
        <a:bodyPr/>
        <a:lstStyle/>
        <a:p>
          <a:r>
            <a:rPr lang="es-PE"/>
            <a:t>Analista Funcional</a:t>
          </a:r>
        </a:p>
      </dgm:t>
    </dgm:pt>
    <dgm:pt modelId="{50B1578F-F9AF-41C5-B64B-B0AE939E23A9}" type="parTrans" cxnId="{F3433B3B-A313-42E7-B131-A5F428AAD5BB}">
      <dgm:prSet/>
      <dgm:spPr/>
      <dgm:t>
        <a:bodyPr/>
        <a:lstStyle/>
        <a:p>
          <a:endParaRPr lang="es-PE"/>
        </a:p>
      </dgm:t>
    </dgm:pt>
    <dgm:pt modelId="{EBE1A44E-BBBB-4BAD-B1E6-7A27606AA2F7}" type="sibTrans" cxnId="{F3433B3B-A313-42E7-B131-A5F428AAD5BB}">
      <dgm:prSet/>
      <dgm:spPr/>
      <dgm:t>
        <a:bodyPr/>
        <a:lstStyle/>
        <a:p>
          <a:endParaRPr lang="es-PE"/>
        </a:p>
      </dgm:t>
    </dgm:pt>
    <dgm:pt modelId="{A7B7576C-FF79-4091-92FA-C931B6FDF5B5}">
      <dgm:prSet phldrT="[Texto]"/>
      <dgm:spPr/>
      <dgm:t>
        <a:bodyPr/>
        <a:lstStyle/>
        <a:p>
          <a:r>
            <a:rPr lang="es-PE"/>
            <a:t>Wilfredo Hurtado</a:t>
          </a:r>
        </a:p>
      </dgm:t>
    </dgm:pt>
    <dgm:pt modelId="{49DE3D2E-089A-4FB2-9432-0F7EAA77F41A}" type="parTrans" cxnId="{98BCDB7B-612C-48E1-9BC7-544AB75FF345}">
      <dgm:prSet/>
      <dgm:spPr/>
      <dgm:t>
        <a:bodyPr/>
        <a:lstStyle/>
        <a:p>
          <a:endParaRPr lang="es-PE"/>
        </a:p>
      </dgm:t>
    </dgm:pt>
    <dgm:pt modelId="{E28820EA-8A54-40D9-ACE6-1B7BE3E1AECB}" type="sibTrans" cxnId="{98BCDB7B-612C-48E1-9BC7-544AB75FF345}">
      <dgm:prSet/>
      <dgm:spPr/>
      <dgm:t>
        <a:bodyPr/>
        <a:lstStyle/>
        <a:p>
          <a:endParaRPr lang="es-PE"/>
        </a:p>
      </dgm:t>
    </dgm:pt>
    <dgm:pt modelId="{36D94621-12B7-41AC-8F22-92143ADFA16F}" type="pres">
      <dgm:prSet presAssocID="{78F4FF14-FFFA-42B1-9901-829B3DC7B3E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PE"/>
        </a:p>
      </dgm:t>
    </dgm:pt>
    <dgm:pt modelId="{1AD900DC-D597-4792-8E35-031DFD91ADC0}" type="pres">
      <dgm:prSet presAssocID="{69487A0F-11C6-49D8-8B71-74B8ABD2DA6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587FAB4B-3B45-4EF8-9BA0-4B5A00322939}" type="pres">
      <dgm:prSet presAssocID="{03DE6430-7014-4DD8-B831-979DA1A8357C}" presName="sibTrans" presStyleCnt="0"/>
      <dgm:spPr/>
    </dgm:pt>
    <dgm:pt modelId="{B86D7691-FD62-43D8-AC46-7C225B10ABC3}" type="pres">
      <dgm:prSet presAssocID="{06D65905-4606-46C6-A9C4-3E364AF9BC1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  <dgm:pt modelId="{842D9A51-B61E-479C-833E-71BAEF90E845}" type="pres">
      <dgm:prSet presAssocID="{292C042C-54FA-44ED-8487-1FB05E68D5E0}" presName="sibTrans" presStyleCnt="0"/>
      <dgm:spPr/>
    </dgm:pt>
    <dgm:pt modelId="{5C5F046F-526B-441E-8652-B964910FCE7C}" type="pres">
      <dgm:prSet presAssocID="{907E2BF6-C4D3-4A0D-A90C-5088D8F295D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PE"/>
        </a:p>
      </dgm:t>
    </dgm:pt>
  </dgm:ptLst>
  <dgm:cxnLst>
    <dgm:cxn modelId="{11A13A26-3FC8-419B-B799-E525630B0913}" srcId="{4B08B5B8-EE77-4092-B93E-B862E60FAD07}" destId="{9C3374CB-E584-409A-9A23-9BBC607E0AD6}" srcOrd="0" destOrd="0" parTransId="{EBBB045D-8C22-475A-A3A6-D778B28EE15E}" sibTransId="{748F71E1-D316-4340-BDDC-9A15E469F114}"/>
    <dgm:cxn modelId="{11DF98C2-71F7-4E09-A8C7-8F5CE16C1009}" srcId="{F9556175-8339-48C5-8210-E54416A462A3}" destId="{AFCB9DB1-272D-474B-8AFC-E81F9557A31E}" srcOrd="0" destOrd="0" parTransId="{34297BAB-09FE-4F4C-9238-145BD50FD06E}" sibTransId="{8A8DD149-2978-41BE-9B88-80EB0F6D5F68}"/>
    <dgm:cxn modelId="{69F12047-1097-4FB7-A8B5-9798496FBDCD}" srcId="{06D65905-4606-46C6-A9C4-3E364AF9BC1E}" destId="{F9556175-8339-48C5-8210-E54416A462A3}" srcOrd="0" destOrd="0" parTransId="{7CA95800-9F61-4E8F-A84E-40A5E18320DC}" sibTransId="{FE697D5A-0AD7-4189-BABD-1C1144C701A2}"/>
    <dgm:cxn modelId="{22D1AC7E-FE4D-4C2B-ABCF-597E4BDE3FA9}" type="presOf" srcId="{F70857E4-10AB-4103-AC06-84023D83F63D}" destId="{B86D7691-FD62-43D8-AC46-7C225B10ABC3}" srcOrd="0" destOrd="3" presId="urn:microsoft.com/office/officeart/2005/8/layout/hList6"/>
    <dgm:cxn modelId="{3528AB07-9528-4908-A4ED-F21918E08434}" type="presOf" srcId="{9C3374CB-E584-409A-9A23-9BBC607E0AD6}" destId="{1AD900DC-D597-4792-8E35-031DFD91ADC0}" srcOrd="0" destOrd="2" presId="urn:microsoft.com/office/officeart/2005/8/layout/hList6"/>
    <dgm:cxn modelId="{3F352470-D70E-4809-BB01-37EAF002B54C}" srcId="{69487A0F-11C6-49D8-8B71-74B8ABD2DA61}" destId="{4B08B5B8-EE77-4092-B93E-B862E60FAD07}" srcOrd="0" destOrd="0" parTransId="{68C10A97-4B88-45C0-B3EA-80F45434753C}" sibTransId="{505F3888-8EA7-4883-A1DB-837A777D7936}"/>
    <dgm:cxn modelId="{1F383182-732D-4038-A146-BC21E7E2A1DA}" srcId="{78F4FF14-FFFA-42B1-9901-829B3DC7B3EB}" destId="{06D65905-4606-46C6-A9C4-3E364AF9BC1E}" srcOrd="1" destOrd="0" parTransId="{6029B25D-E168-4909-AC74-4F26F59A307E}" sibTransId="{292C042C-54FA-44ED-8487-1FB05E68D5E0}"/>
    <dgm:cxn modelId="{B3E900D1-FCB2-40F2-BC82-ACD20A6911DD}" type="presOf" srcId="{907E2BF6-C4D3-4A0D-A90C-5088D8F295D4}" destId="{5C5F046F-526B-441E-8652-B964910FCE7C}" srcOrd="0" destOrd="0" presId="urn:microsoft.com/office/officeart/2005/8/layout/hList6"/>
    <dgm:cxn modelId="{6A02FC96-86D3-48E9-8299-4A27CEC2078E}" type="presOf" srcId="{F9556175-8339-48C5-8210-E54416A462A3}" destId="{B86D7691-FD62-43D8-AC46-7C225B10ABC3}" srcOrd="0" destOrd="1" presId="urn:microsoft.com/office/officeart/2005/8/layout/hList6"/>
    <dgm:cxn modelId="{30023ACA-4ACF-4AC0-BF38-D2C9FC32D0AB}" srcId="{F70857E4-10AB-4103-AC06-84023D83F63D}" destId="{B4CFBE7C-4277-4F67-827D-EFD65B265F08}" srcOrd="0" destOrd="0" parTransId="{F29A42E6-0DAA-4388-9918-AB504824F8D4}" sibTransId="{CABDE753-8402-4329-8223-2DE1C375BFD6}"/>
    <dgm:cxn modelId="{6069FB82-AD32-4C55-8078-DD2A57BB46F9}" srcId="{78F4FF14-FFFA-42B1-9901-829B3DC7B3EB}" destId="{69487A0F-11C6-49D8-8B71-74B8ABD2DA61}" srcOrd="0" destOrd="0" parTransId="{F6951777-6126-4470-BE5D-BF5B1BE98072}" sibTransId="{03DE6430-7014-4DD8-B831-979DA1A8357C}"/>
    <dgm:cxn modelId="{04EB36F5-3D66-4746-B225-C8EA5BDCEA7E}" type="presOf" srcId="{4B08B5B8-EE77-4092-B93E-B862E60FAD07}" destId="{1AD900DC-D597-4792-8E35-031DFD91ADC0}" srcOrd="0" destOrd="1" presId="urn:microsoft.com/office/officeart/2005/8/layout/hList6"/>
    <dgm:cxn modelId="{FA8BD34B-26E2-43A6-9796-20E4BB542789}" type="presOf" srcId="{A7B7576C-FF79-4091-92FA-C931B6FDF5B5}" destId="{5C5F046F-526B-441E-8652-B964910FCE7C}" srcOrd="0" destOrd="1" presId="urn:microsoft.com/office/officeart/2005/8/layout/hList6"/>
    <dgm:cxn modelId="{7B64F337-4E33-4DE9-A692-E04782D481D8}" srcId="{06D65905-4606-46C6-A9C4-3E364AF9BC1E}" destId="{F70857E4-10AB-4103-AC06-84023D83F63D}" srcOrd="1" destOrd="0" parTransId="{F98AA50A-EC90-4F73-8D9E-070099AA1CF4}" sibTransId="{690873DB-747C-4DEC-BA05-295394D3EDCD}"/>
    <dgm:cxn modelId="{0612501B-27F1-4362-8B89-406A36C40CC2}" type="presOf" srcId="{69487A0F-11C6-49D8-8B71-74B8ABD2DA61}" destId="{1AD900DC-D597-4792-8E35-031DFD91ADC0}" srcOrd="0" destOrd="0" presId="urn:microsoft.com/office/officeart/2005/8/layout/hList6"/>
    <dgm:cxn modelId="{C56CE146-8D65-4746-81F3-E90DF3F313B7}" type="presOf" srcId="{AFCB9DB1-272D-474B-8AFC-E81F9557A31E}" destId="{B86D7691-FD62-43D8-AC46-7C225B10ABC3}" srcOrd="0" destOrd="2" presId="urn:microsoft.com/office/officeart/2005/8/layout/hList6"/>
    <dgm:cxn modelId="{C66D5813-7FBC-46FF-A7F6-9BA876EB38C4}" type="presOf" srcId="{B4CFBE7C-4277-4F67-827D-EFD65B265F08}" destId="{B86D7691-FD62-43D8-AC46-7C225B10ABC3}" srcOrd="0" destOrd="4" presId="urn:microsoft.com/office/officeart/2005/8/layout/hList6"/>
    <dgm:cxn modelId="{F3433B3B-A313-42E7-B131-A5F428AAD5BB}" srcId="{78F4FF14-FFFA-42B1-9901-829B3DC7B3EB}" destId="{907E2BF6-C4D3-4A0D-A90C-5088D8F295D4}" srcOrd="2" destOrd="0" parTransId="{50B1578F-F9AF-41C5-B64B-B0AE939E23A9}" sibTransId="{EBE1A44E-BBBB-4BAD-B1E6-7A27606AA2F7}"/>
    <dgm:cxn modelId="{9F9C4FC0-A71D-4FF7-B67F-2B8237FA81D3}" type="presOf" srcId="{78F4FF14-FFFA-42B1-9901-829B3DC7B3EB}" destId="{36D94621-12B7-41AC-8F22-92143ADFA16F}" srcOrd="0" destOrd="0" presId="urn:microsoft.com/office/officeart/2005/8/layout/hList6"/>
    <dgm:cxn modelId="{98BCDB7B-612C-48E1-9BC7-544AB75FF345}" srcId="{907E2BF6-C4D3-4A0D-A90C-5088D8F295D4}" destId="{A7B7576C-FF79-4091-92FA-C931B6FDF5B5}" srcOrd="0" destOrd="0" parTransId="{49DE3D2E-089A-4FB2-9432-0F7EAA77F41A}" sibTransId="{E28820EA-8A54-40D9-ACE6-1B7BE3E1AECB}"/>
    <dgm:cxn modelId="{957A9995-1433-46F8-AADF-39E9BAD34605}" type="presOf" srcId="{06D65905-4606-46C6-A9C4-3E364AF9BC1E}" destId="{B86D7691-FD62-43D8-AC46-7C225B10ABC3}" srcOrd="0" destOrd="0" presId="urn:microsoft.com/office/officeart/2005/8/layout/hList6"/>
    <dgm:cxn modelId="{DCFD784A-24B9-4D46-9CE2-74055FE70B86}" type="presParOf" srcId="{36D94621-12B7-41AC-8F22-92143ADFA16F}" destId="{1AD900DC-D597-4792-8E35-031DFD91ADC0}" srcOrd="0" destOrd="0" presId="urn:microsoft.com/office/officeart/2005/8/layout/hList6"/>
    <dgm:cxn modelId="{6723ABD4-4F6A-48F6-A0CA-3C042AF10DA3}" type="presParOf" srcId="{36D94621-12B7-41AC-8F22-92143ADFA16F}" destId="{587FAB4B-3B45-4EF8-9BA0-4B5A00322939}" srcOrd="1" destOrd="0" presId="urn:microsoft.com/office/officeart/2005/8/layout/hList6"/>
    <dgm:cxn modelId="{A084BC39-3D85-4AB7-BE47-31AC87AA2405}" type="presParOf" srcId="{36D94621-12B7-41AC-8F22-92143ADFA16F}" destId="{B86D7691-FD62-43D8-AC46-7C225B10ABC3}" srcOrd="2" destOrd="0" presId="urn:microsoft.com/office/officeart/2005/8/layout/hList6"/>
    <dgm:cxn modelId="{7B07F075-7448-484F-9875-5AD4BAA94851}" type="presParOf" srcId="{36D94621-12B7-41AC-8F22-92143ADFA16F}" destId="{842D9A51-B61E-479C-833E-71BAEF90E845}" srcOrd="3" destOrd="0" presId="urn:microsoft.com/office/officeart/2005/8/layout/hList6"/>
    <dgm:cxn modelId="{6E8D7E2F-F4B4-4EC9-A2C2-8800B09F9387}" type="presParOf" srcId="{36D94621-12B7-41AC-8F22-92143ADFA16F}" destId="{5C5F046F-526B-441E-8652-B964910FCE7C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900DC-D597-4792-8E35-031DFD91ADC0}">
      <dsp:nvSpPr>
        <dsp:cNvPr id="0" name=""/>
        <dsp:cNvSpPr/>
      </dsp:nvSpPr>
      <dsp:spPr>
        <a:xfrm rot="16200000">
          <a:off x="-643659" y="644263"/>
          <a:ext cx="2857500" cy="156897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/>
            <a:t>Lider de Software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100" kern="1200"/>
            <a:t>Carlos Ricaldi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100" kern="1200"/>
            <a:t>Analista Programador</a:t>
          </a:r>
        </a:p>
      </dsp:txBody>
      <dsp:txXfrm rot="5400000">
        <a:off x="604" y="571500"/>
        <a:ext cx="1568973" cy="1714500"/>
      </dsp:txXfrm>
    </dsp:sp>
    <dsp:sp modelId="{B86D7691-FD62-43D8-AC46-7C225B10ABC3}">
      <dsp:nvSpPr>
        <dsp:cNvPr id="0" name=""/>
        <dsp:cNvSpPr/>
      </dsp:nvSpPr>
      <dsp:spPr>
        <a:xfrm rot="16200000">
          <a:off x="1042987" y="644263"/>
          <a:ext cx="2857500" cy="156897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/>
            <a:t>Desarrolladores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100" kern="1200"/>
            <a:t>Rony Morales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100" kern="1200"/>
            <a:t>Programador Móvil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100" kern="1200"/>
            <a:t>Aldo Pizarro	</a:t>
          </a:r>
        </a:p>
        <a:p>
          <a:pPr marL="114300" lvl="2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100" kern="1200"/>
            <a:t>Programador Móvil</a:t>
          </a:r>
        </a:p>
      </dsp:txBody>
      <dsp:txXfrm rot="5400000">
        <a:off x="1687250" y="571500"/>
        <a:ext cx="1568973" cy="1714500"/>
      </dsp:txXfrm>
    </dsp:sp>
    <dsp:sp modelId="{5C5F046F-526B-441E-8652-B964910FCE7C}">
      <dsp:nvSpPr>
        <dsp:cNvPr id="0" name=""/>
        <dsp:cNvSpPr/>
      </dsp:nvSpPr>
      <dsp:spPr>
        <a:xfrm rot="16200000">
          <a:off x="2729634" y="644263"/>
          <a:ext cx="2857500" cy="156897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0" tIns="0" rIns="90900" bIns="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400" kern="1200"/>
            <a:t>Analista Funcional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PE" sz="1100" kern="1200"/>
            <a:t>Wilfredo Hurtado</a:t>
          </a:r>
        </a:p>
      </dsp:txBody>
      <dsp:txXfrm rot="5400000">
        <a:off x="3373897" y="571500"/>
        <a:ext cx="1568973" cy="171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EE88A-A3B1-44FF-A6E7-02F0B9CE3DC6}" type="datetimeFigureOut">
              <a:rPr lang="es-PE" smtClean="0"/>
              <a:t>05/12/2015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FA512-2FD9-4517-BBE8-E7B3460FCB1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637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FA512-2FD9-4517-BBE8-E7B3460FCB18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358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66" y="102783"/>
            <a:ext cx="2125015" cy="212501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3069380" y="1092804"/>
            <a:ext cx="65598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Desarrollo para </a:t>
            </a:r>
          </a:p>
          <a:p>
            <a:pPr algn="ctr"/>
            <a:r>
              <a:rPr lang="es-ES" sz="54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Plataforma Móviles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2266681" y="3109003"/>
            <a:ext cx="77861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Proyecto :   </a:t>
            </a:r>
            <a:r>
              <a:rPr lang="es-E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Ren</a:t>
            </a:r>
            <a:r>
              <a:rPr lang="es-ES" sz="5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tal</a:t>
            </a:r>
            <a:r>
              <a:rPr lang="es-E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-Car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4091942" y="4294206"/>
            <a:ext cx="63621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 smtClean="0"/>
              <a:t>INTEGRANTES</a:t>
            </a:r>
            <a:r>
              <a:rPr lang="es-PE" b="1" dirty="0"/>
              <a:t>:</a:t>
            </a:r>
            <a:endParaRPr lang="es-PE" dirty="0"/>
          </a:p>
          <a:p>
            <a:r>
              <a:rPr lang="es-PE" dirty="0"/>
              <a:t>U201321418 - Hurtado Ponce, Wilfredo José</a:t>
            </a:r>
          </a:p>
          <a:p>
            <a:r>
              <a:rPr lang="es-PE" dirty="0"/>
              <a:t>U201121880 - </a:t>
            </a:r>
            <a:r>
              <a:rPr lang="es-PE" dirty="0" err="1"/>
              <a:t>Ricaldi</a:t>
            </a:r>
            <a:r>
              <a:rPr lang="es-PE" dirty="0"/>
              <a:t> Flores, Carlos Alberto</a:t>
            </a:r>
          </a:p>
          <a:p>
            <a:r>
              <a:rPr lang="es-PE" dirty="0"/>
              <a:t>U201316592 - Morales </a:t>
            </a:r>
            <a:r>
              <a:rPr lang="es-PE" dirty="0" err="1"/>
              <a:t>Sanchez</a:t>
            </a:r>
            <a:r>
              <a:rPr lang="es-PE" dirty="0"/>
              <a:t>, </a:t>
            </a:r>
            <a:r>
              <a:rPr lang="es-PE" dirty="0" err="1"/>
              <a:t>Ronny</a:t>
            </a:r>
            <a:r>
              <a:rPr lang="es-PE" dirty="0"/>
              <a:t> </a:t>
            </a:r>
            <a:r>
              <a:rPr lang="es-PE" dirty="0" err="1"/>
              <a:t>Isac</a:t>
            </a:r>
            <a:endParaRPr lang="es-PE" dirty="0"/>
          </a:p>
          <a:p>
            <a:r>
              <a:rPr lang="es-PE" dirty="0"/>
              <a:t>U201014316 - Pizarro Espinoza, Aldo</a:t>
            </a:r>
          </a:p>
          <a:p>
            <a:endParaRPr lang="es-PE" dirty="0" smtClean="0"/>
          </a:p>
          <a:p>
            <a:endParaRPr lang="es-PE" dirty="0"/>
          </a:p>
        </p:txBody>
      </p:sp>
      <p:pic>
        <p:nvPicPr>
          <p:cNvPr id="8" name="Imagen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604" y="102783"/>
            <a:ext cx="1582420" cy="88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01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072828" y="472409"/>
            <a:ext cx="2830369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9.- </a:t>
            </a:r>
            <a:r>
              <a:rPr lang="es-PE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</a:t>
            </a:r>
            <a:r>
              <a:rPr 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eres </a:t>
            </a:r>
            <a:r>
              <a:rPr lang="es-PE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administrador, </a:t>
            </a:r>
            <a:r>
              <a:rPr 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 ingresar por la pantalla de Bienvenida, muestra la pantalla principal de administrador</a:t>
            </a:r>
            <a:endParaRPr lang="es-PE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141" y="1768535"/>
            <a:ext cx="2291715" cy="4061460"/>
          </a:xfrm>
          <a:prstGeom prst="rect">
            <a:avLst/>
          </a:prstGeom>
          <a:noFill/>
        </p:spPr>
      </p:pic>
      <p:pic>
        <p:nvPicPr>
          <p:cNvPr id="7172" name="Imagen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5350" y="1698338"/>
            <a:ext cx="2292350" cy="406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Imagen 1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194" y="1698338"/>
            <a:ext cx="2038350" cy="361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5714" y="779483"/>
            <a:ext cx="22619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10.- Menú administrador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8686910" y="749003"/>
            <a:ext cx="15229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PE" alt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11.- </a:t>
            </a:r>
            <a:r>
              <a:rPr lang="es-PE" altLang="es-PE" sz="1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Buscar </a:t>
            </a:r>
            <a:r>
              <a:rPr lang="es-PE" altLang="es-PE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cliente</a:t>
            </a:r>
            <a:endParaRPr lang="es-PE" altLang="es-PE" sz="1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5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7423" y="892314"/>
            <a:ext cx="40697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12.- Resultado de la búsqueda, muestra el listado de autos que desea alquilar el cliente</a:t>
            </a:r>
            <a:endParaRPr kumimoji="0" lang="es-PE" altLang="es-PE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3" name="Imagen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991" y="1828800"/>
            <a:ext cx="2028825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60608" y="13716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53070" y="892314"/>
            <a:ext cx="473942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13.- Aprobar / Rechazar Reserva.- Al presionar algún auto de un cliente te lleva a la siguiente pantalla: </a:t>
            </a:r>
            <a:endParaRPr kumimoji="0" lang="es-PE" altLang="es-PE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Imagen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564" y="1828800"/>
            <a:ext cx="20447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3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507" y="268399"/>
            <a:ext cx="6550060" cy="4034373"/>
          </a:xfrm>
          <a:prstGeom prst="rect">
            <a:avLst/>
          </a:prstGeom>
        </p:spPr>
      </p:pic>
      <p:sp>
        <p:nvSpPr>
          <p:cNvPr id="5" name="Multiplicar 4"/>
          <p:cNvSpPr/>
          <p:nvPr/>
        </p:nvSpPr>
        <p:spPr>
          <a:xfrm>
            <a:off x="9574250" y="3270591"/>
            <a:ext cx="1020233" cy="96048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Multiplicar 5"/>
          <p:cNvSpPr/>
          <p:nvPr/>
        </p:nvSpPr>
        <p:spPr>
          <a:xfrm>
            <a:off x="8879562" y="440244"/>
            <a:ext cx="1204805" cy="11581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Multiplicar 6"/>
          <p:cNvSpPr/>
          <p:nvPr/>
        </p:nvSpPr>
        <p:spPr>
          <a:xfrm>
            <a:off x="10345762" y="619960"/>
            <a:ext cx="1204805" cy="11581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19" y="4539011"/>
            <a:ext cx="11410122" cy="2079969"/>
          </a:xfrm>
        </p:spPr>
      </p:pic>
      <p:sp>
        <p:nvSpPr>
          <p:cNvPr id="2" name="Rectángulo 1"/>
          <p:cNvSpPr/>
          <p:nvPr/>
        </p:nvSpPr>
        <p:spPr>
          <a:xfrm>
            <a:off x="433519" y="260753"/>
            <a:ext cx="41805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es-PE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Diagrama de Base de Datos </a:t>
            </a:r>
            <a:r>
              <a:rPr lang="es-PE" sz="4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 la </a:t>
            </a:r>
            <a:r>
              <a:rPr lang="es-PE" sz="4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aplicación</a:t>
            </a:r>
            <a:r>
              <a:rPr lang="es-PE" b="1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PE" b="1" kern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9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6182"/>
          </a:xfrm>
        </p:spPr>
        <p:txBody>
          <a:bodyPr/>
          <a:lstStyle/>
          <a:p>
            <a:r>
              <a:rPr lang="es-PE" dirty="0" smtClean="0"/>
              <a:t>Demo de la Aplicación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787400" y="1503993"/>
            <a:ext cx="967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Explicación de la Tecnología usada en el desarrollo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0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Demostración del aplicativo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4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Conclusiones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787400" y="1503993"/>
            <a:ext cx="9677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Durante el desarrollo del proyecto se identificó las herramientas óptimas para la generación de prototipos, </a:t>
            </a:r>
            <a:r>
              <a:rPr lang="es-PE" sz="2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wireframe</a:t>
            </a: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gestión de la parte del Proyecto con la distribución de tareas y asignaciones.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aplicó los conocimientos impartidos durante cada uno de las sesiones de clases y aprendizaje de cada uno de los participantes del equipo de desarrollo.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s-P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identificó la utilidad que tiene el desarrollo de esta tecnología actualmente, puesto que ayuda mucho en ampliar los esquemas de cualquier organización y ampliar su red de negocio.</a:t>
            </a:r>
            <a:endParaRPr lang="es-PE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575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077" y="373953"/>
            <a:ext cx="4093314" cy="822290"/>
          </a:xfrm>
        </p:spPr>
        <p:txBody>
          <a:bodyPr/>
          <a:lstStyle/>
          <a:p>
            <a:r>
              <a:rPr lang="es-PE" dirty="0" smtClean="0"/>
              <a:t>Presentación.-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999477" y="1275008"/>
            <a:ext cx="8679276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Somos una empresa de consultaría y desarrollo de aplicaciones móviles. Nos destaca no solo por trabajar con las últimas tecnologías, sino también por estar a la par de la constante evolución en las prácticas de la ingeniería del software. Así mismo, desarrollamos aplicaciones nativas para Android, plataforma líder a nivel mundial con más de 1.000 millones de dispositivos en el mundo y cuota de mercado absoluta superior al 70%. </a:t>
            </a:r>
            <a:endParaRPr lang="es-P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118" y="1594941"/>
            <a:ext cx="1809750" cy="1045210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99477" y="3117616"/>
            <a:ext cx="85658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Contamos con un equipo capacitado para realizar sus proyectos en sus diferentes etapas. </a:t>
            </a:r>
            <a:endParaRPr lang="es-PE" altLang="es-PE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Estos </a:t>
            </a:r>
            <a:r>
              <a:rPr lang="es-PE" altLang="es-P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están distribuidos de la siguiente manera: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s-PE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a 6"/>
          <p:cNvGraphicFramePr/>
          <p:nvPr>
            <p:extLst>
              <p:ext uri="{D42A27DB-BD31-4B8C-83A1-F6EECF244321}">
                <p14:modId xmlns:p14="http://schemas.microsoft.com/office/powerpoint/2010/main" val="3742728886"/>
              </p:ext>
            </p:extLst>
          </p:nvPr>
        </p:nvGraphicFramePr>
        <p:xfrm>
          <a:off x="3106981" y="3793165"/>
          <a:ext cx="4943475" cy="2857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225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9124" y="312615"/>
            <a:ext cx="9987086" cy="632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PE" b="1" kern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PE" b="1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 de negocio, escenario actual y problemática</a:t>
            </a:r>
            <a:r>
              <a:rPr lang="es-PE" b="1" kern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PE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empresa </a:t>
            </a:r>
            <a:r>
              <a:rPr lang="es-PE" kern="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RentaCar</a:t>
            </a:r>
            <a:r>
              <a:rPr lang="es-PE" kern="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como actividad principal el alquiler de vehículos durante un tiempo determinado a personas naturales o empresas, para actividades de diversas índoles, tales como: transporte particular, transporte de personal, transporte de carga, etc</a:t>
            </a:r>
            <a:r>
              <a:rPr lang="es-PE" kern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s-PE" b="1" kern="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s-PE" b="1" dirty="0" smtClean="0">
                <a:latin typeface="Calibri" panose="020F0502020204030204" pitchFamily="34" charset="0"/>
              </a:rPr>
              <a:t>Objetivo y alcance de la aplicación.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s-PE" b="1" dirty="0" smtClean="0">
                <a:latin typeface="Calibri" panose="020F0502020204030204" pitchFamily="34" charset="0"/>
              </a:rPr>
              <a:t>Objetivos del Proyecto: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PE" kern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Diseñar, desarrollar e implementar un sistema integrado, empleando una arquitectura de servicio la cual permitirá minimizar los costos de implementación y desarrollo.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PE" kern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Mostrar un informe que detalle los automóviles solicitados para alquiler.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PE" kern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el alquiler y devolución de las unidades móviles.</a:t>
            </a:r>
          </a:p>
          <a:p>
            <a:pPr marL="1200150" lvl="2" indent="-285750">
              <a:buFont typeface="Wingdings" panose="05000000000000000000" pitchFamily="2" charset="2"/>
              <a:buChar char="ü"/>
            </a:pPr>
            <a:r>
              <a:rPr lang="es-PE" kern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proyecto debe contar con reportes que puedan mostrar indicadores de alquiler de unidades móviles en un tiempo determinado.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s-PE" b="1" dirty="0" smtClean="0">
              <a:latin typeface="Calibri" panose="020F050202020403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s-PE" b="1" dirty="0" smtClean="0">
                <a:latin typeface="Calibri" panose="020F0502020204030204" pitchFamily="34" charset="0"/>
              </a:rPr>
              <a:t>Alcances del Proyecto</a:t>
            </a:r>
          </a:p>
          <a:p>
            <a:pPr lvl="2">
              <a:lnSpc>
                <a:spcPct val="150000"/>
              </a:lnSpc>
            </a:pPr>
            <a:r>
              <a:rPr lang="es-PE" kern="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proyecto solo implementará el registro y autenticación de usuario. También, se podrán realizar alquileres y devoluciones de los automóviles. Finalmente, se podrá obtener un reporte de los vehículos según su estado</a:t>
            </a:r>
            <a:r>
              <a:rPr lang="es-PE" dirty="0" smtClean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3221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41082"/>
          </a:xfrm>
        </p:spPr>
        <p:txBody>
          <a:bodyPr/>
          <a:lstStyle/>
          <a:p>
            <a:r>
              <a:rPr lang="es-PE" dirty="0" smtClean="0"/>
              <a:t>Repositorio del Proyecto</a:t>
            </a:r>
            <a:endParaRPr lang="es-PE" dirty="0"/>
          </a:p>
        </p:txBody>
      </p:sp>
      <p:pic>
        <p:nvPicPr>
          <p:cNvPr id="4" name="Imagen 3"/>
          <p:cNvPicPr/>
          <p:nvPr/>
        </p:nvPicPr>
        <p:blipFill rotWithShape="1">
          <a:blip r:embed="rId2"/>
          <a:srcRect l="10584" t="7844" r="16216" b="5249"/>
          <a:stretch/>
        </p:blipFill>
        <p:spPr bwMode="auto">
          <a:xfrm>
            <a:off x="2197101" y="2014537"/>
            <a:ext cx="7480300" cy="45132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646111" y="1419502"/>
            <a:ext cx="3687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Repositorio de la Aplicación</a:t>
            </a:r>
            <a:endParaRPr lang="es-PE" sz="2000" b="1" dirty="0"/>
          </a:p>
        </p:txBody>
      </p:sp>
    </p:spTree>
    <p:extLst>
      <p:ext uri="{BB962C8B-B14F-4D97-AF65-F5344CB8AC3E}">
        <p14:creationId xmlns:p14="http://schemas.microsoft.com/office/powerpoint/2010/main" val="241433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93711" y="682902"/>
            <a:ext cx="3599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2000" b="1" dirty="0" smtClean="0"/>
              <a:t>Repositorio de Documentos</a:t>
            </a:r>
            <a:endParaRPr lang="es-PE" sz="2000" b="1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10054" t="19452" r="15510" b="18427"/>
          <a:stretch/>
        </p:blipFill>
        <p:spPr bwMode="auto">
          <a:xfrm>
            <a:off x="1562100" y="1435100"/>
            <a:ext cx="8496300" cy="46355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5423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364" y="399708"/>
            <a:ext cx="10777263" cy="1468847"/>
          </a:xfrm>
        </p:spPr>
        <p:txBody>
          <a:bodyPr/>
          <a:lstStyle/>
          <a:p>
            <a:pPr lvl="0"/>
            <a:r>
              <a:rPr lang="es-PE" dirty="0" err="1"/>
              <a:t>Backlog</a:t>
            </a:r>
            <a:r>
              <a:rPr lang="es-PE" dirty="0"/>
              <a:t> de </a:t>
            </a:r>
            <a:r>
              <a:rPr lang="es-PE" dirty="0" err="1"/>
              <a:t>User</a:t>
            </a:r>
            <a:r>
              <a:rPr lang="es-PE" dirty="0"/>
              <a:t> </a:t>
            </a:r>
            <a:r>
              <a:rPr lang="es-PE" dirty="0" err="1"/>
              <a:t>Stories</a:t>
            </a:r>
            <a:r>
              <a:rPr lang="es-PE" dirty="0"/>
              <a:t>, planificación e hitos de iteraciones realizadas.</a:t>
            </a:r>
            <a:r>
              <a:rPr lang="es-PE" b="1" dirty="0"/>
              <a:t/>
            </a:r>
            <a:br>
              <a:rPr lang="es-PE" b="1" dirty="0"/>
            </a:br>
            <a:endParaRPr lang="es-PE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246972"/>
              </p:ext>
            </p:extLst>
          </p:nvPr>
        </p:nvGraphicFramePr>
        <p:xfrm>
          <a:off x="882905" y="2474599"/>
          <a:ext cx="5165090" cy="25062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575"/>
                <a:gridCol w="38665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STORY_01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AUTENTICAR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¿Quién?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Cliente, Administrador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¿Qué?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Autenticación y validación en el Sistema de Alquiler.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¿Cómo?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Para realizar una transacción en el sistema el Cliente o Administrador ingresa su usuario y contraseña. Finalmente presionará el botón “Ingresar” para poder validar sus credenciales.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positivo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Ingresar al sistema móvil de alquiler de autos.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negativo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No puede ingresar al sistema por error en su usuario o contraseña.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negativo 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No puede Ingresar al sistema porque el usuario está “Bloqueado”, según las políticas de la empresa.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Responsable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err="1">
                          <a:effectLst/>
                        </a:rPr>
                        <a:t>Ronny</a:t>
                      </a:r>
                      <a:r>
                        <a:rPr lang="es-PE" sz="1100" dirty="0">
                          <a:effectLst/>
                        </a:rPr>
                        <a:t> Morales Sánchez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8734"/>
              </p:ext>
            </p:extLst>
          </p:nvPr>
        </p:nvGraphicFramePr>
        <p:xfrm>
          <a:off x="6863978" y="2281812"/>
          <a:ext cx="5165090" cy="28917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575"/>
                <a:gridCol w="3866515"/>
              </a:tblGrid>
              <a:tr h="10900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STORY_02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RESERVA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¿Quién?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Cliente, Administrador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¿Qué?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Registrar una reserva, cancelación o devolución de un automóvil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¿Cómo?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cliente selecciona un automóvil y lo reserva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positivo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La reserva se realiza con éxito y se muestra un mensaje de confirmación. El automóvil pasa a estado Reservado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negativo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La reserva no se realiza porque el vehículo acaba de ser alquilado por otra persona, muestra el mensaje “El Vehículo no se encuentra disponible”.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negativo 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servicio se encuentra no disponible, se muestra mensaje de error “Error en el servicio, no se pudo registrar la reserva”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Responsable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9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87864"/>
              </p:ext>
            </p:extLst>
          </p:nvPr>
        </p:nvGraphicFramePr>
        <p:xfrm>
          <a:off x="754725" y="1643729"/>
          <a:ext cx="5165090" cy="34701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575"/>
                <a:gridCol w="3866515"/>
              </a:tblGrid>
              <a:tr h="18726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STORY_03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 smtClean="0">
                          <a:effectLst/>
                        </a:rPr>
                        <a:t>ALQUILER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¿Quién?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Administrador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¿Qué?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Aprobar un alquiler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¿Cómo?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administrador aprueba o cancela un alquiler. También, registra una devolución.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positivo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alquiler se realiza con éxito, se muestra un mensaje de confirmación. 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positivo 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La cancelación se realiza con éxito, se muestra un mensaje de confirmación. Se libera el automóvil.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positivo 3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La devolución se realiza con éxito, se muestra un mensaje de confirmación. Se libera el automóvil.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negativo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alquiler no se realiza porque el vehículo no está disponible por mantenimiento, se muestra el mensaje “El Vehículo no se encuentra disponible”.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negativo 2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servicio se encuentra no disponible, se muestra mensaje de error “Error en el servicio, no se pudo registrar el alquiler”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Responsable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 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83386"/>
              </p:ext>
            </p:extLst>
          </p:nvPr>
        </p:nvGraphicFramePr>
        <p:xfrm>
          <a:off x="6613498" y="1848495"/>
          <a:ext cx="5165090" cy="2120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8575"/>
                <a:gridCol w="386651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STORY_04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REGISTRO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¿Quién?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Cliente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¿Qué?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Registrar un cliente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¿Cómo?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cliente se registra en el sistema llenando un formulario.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positivo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Se registra un cliente y se muestra un mensaje de confirmación.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Criterio negativo 1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El usuario ya existe y se muestra un mensaje.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Responsable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 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>
                          <a:effectLst/>
                        </a:rPr>
                        <a:t>¿Quién?</a:t>
                      </a:r>
                      <a:endParaRPr lang="es-PE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PE" sz="1100" dirty="0">
                          <a:effectLst/>
                        </a:rPr>
                        <a:t>Cliente</a:t>
                      </a:r>
                      <a:endParaRPr lang="es-PE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994025" y="30908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594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WireFrames</a:t>
            </a:r>
            <a:r>
              <a:rPr lang="es-PE" dirty="0"/>
              <a:t>: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0980" y="1374032"/>
            <a:ext cx="2645019" cy="369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1.-Pantalla de bienvenida y </a:t>
            </a:r>
            <a:r>
              <a:rPr kumimoji="0" lang="es-PE" altLang="es-PE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logeo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049" name="Imagen 4" descr="Bienveni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2005441"/>
            <a:ext cx="2243138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22750" y="1297012"/>
            <a:ext cx="295878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2.- SI no está registrado se presiona el botón “Registrarse” y muestra la siguiente pantalla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052" name="Imagen 9" descr="RegistrodeUsuar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267" y="2005441"/>
            <a:ext cx="203041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-2449733" y="1586705"/>
            <a:ext cx="699395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350102" y="1297269"/>
            <a:ext cx="242242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3.- Menú desplegable de cliente: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055" name="Imagen 7" descr="MenuClien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1530" y="2002665"/>
            <a:ext cx="20320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6281530" y="195980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280878" y="1279770"/>
            <a:ext cx="23172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4.- La pantalla principal de cliente al ingresar muestra los autos disponibles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2058" name="Imagen 6" descr="Ingreso-Client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141" y="2002665"/>
            <a:ext cx="203676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132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Imagen 10" descr="Reserv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22" y="1861820"/>
            <a:ext cx="175895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3" name="Imagen 11" descr="ResultadodeBusque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885" y="1777183"/>
            <a:ext cx="203676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Imagen 5" descr="Buscarau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693" y="1772101"/>
            <a:ext cx="203041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72550" y="1030824"/>
            <a:ext cx="31295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5.- Si se da </a:t>
            </a:r>
            <a:r>
              <a:rPr kumimoji="0" lang="es-PE" altLang="es-PE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</a:t>
            </a: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 algún auto disponible lo lleva a la ventana de “Reserva”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285645" y="1122540"/>
            <a:ext cx="1493949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6.- Buscar auto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630885" y="1053907"/>
            <a:ext cx="200910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7.- Resultado de la búsqueda: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159099" y="22216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E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9786376" y="1033437"/>
            <a:ext cx="136516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8.- Mis alquileres: </a:t>
            </a: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3080" name="Imagen 8" descr="Misalquiler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51" y="1661149"/>
            <a:ext cx="2030413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62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66</TotalTime>
  <Words>1038</Words>
  <Application>Microsoft Office PowerPoint</Application>
  <PresentationFormat>Panorámica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Presentación de PowerPoint</vt:lpstr>
      <vt:lpstr>Presentación.-</vt:lpstr>
      <vt:lpstr>Presentación de PowerPoint</vt:lpstr>
      <vt:lpstr>Repositorio del Proyecto</vt:lpstr>
      <vt:lpstr>Presentación de PowerPoint</vt:lpstr>
      <vt:lpstr>Backlog de User Stories, planificación e hitos de iteraciones realizadas. </vt:lpstr>
      <vt:lpstr>Presentación de PowerPoint</vt:lpstr>
      <vt:lpstr>WireFrames:</vt:lpstr>
      <vt:lpstr>Presentación de PowerPoint</vt:lpstr>
      <vt:lpstr>Presentación de PowerPoint</vt:lpstr>
      <vt:lpstr>Presentación de PowerPoint</vt:lpstr>
      <vt:lpstr>Presentación de PowerPoint</vt:lpstr>
      <vt:lpstr>Demo de la Aplicación</vt:lpstr>
      <vt:lpstr>Conclusiones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wilfredo Hurtado Ponce</dc:creator>
  <cp:lastModifiedBy>Carlos Ricaldi</cp:lastModifiedBy>
  <cp:revision>7</cp:revision>
  <dcterms:created xsi:type="dcterms:W3CDTF">2015-12-05T13:46:12Z</dcterms:created>
  <dcterms:modified xsi:type="dcterms:W3CDTF">2015-12-05T14:55:47Z</dcterms:modified>
</cp:coreProperties>
</file>