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9691-7355-421A-8B50-CA193B2AA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15A3C-22D7-42E2-96EE-FB6375E82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29CA5-3EB3-4039-89A6-BD93FB96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AB5F-29AF-4356-9B09-CC26DDB61F1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D1E56-AD41-4568-8A16-1D40216F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CDF8-4058-42F4-A0F2-2C2BF9AC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D6D9-EF2A-4F43-87C7-636ECFFF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E5A71-48ED-4981-AC01-7F6ABF6B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9EE3D-1722-43C0-A7D3-12322069F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21A3-863F-4B7F-A52A-6027AB69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AB5F-29AF-4356-9B09-CC26DDB61F1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861AF-C38C-4350-ABAF-4A69FC89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47696-AEBA-4BD3-8DDF-80A6A426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D6D9-EF2A-4F43-87C7-636ECFFF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0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637AC-16C6-4390-99D9-7BF121D99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1B98A-E54B-43DB-A2D1-2BD86B7F1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3BBC1-E870-4E20-9DBA-AB4802FC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AB5F-29AF-4356-9B09-CC26DDB61F1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76026-13FF-4548-8D2A-BEFF8CD4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3CB7F-6DD7-41E5-BD8E-5F20DE97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D6D9-EF2A-4F43-87C7-636ECFFF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0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4BF5-14F6-4B40-B984-9CA123FE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7399-3423-4C5D-9899-0A7E6F17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80391-3483-43D9-B678-BA3E45A6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AB5F-29AF-4356-9B09-CC26DDB61F1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39F02-11EE-4B79-B459-3FE1FA71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87C1-A0E0-45B6-A1CC-2A51925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D6D9-EF2A-4F43-87C7-636ECFFF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2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6BB1-8C8A-4C45-9B32-B7B3ECEB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0B6AC-DC9D-4371-82EA-59900BCE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8DD9-7A10-4F0E-84E4-7F77DD41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AB5F-29AF-4356-9B09-CC26DDB61F1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D290-98F9-46E1-B060-FE4ADF3D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42C0-61BE-4717-9617-A82D8FF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D6D9-EF2A-4F43-87C7-636ECFFF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9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8EAB-2840-4C2C-BBF6-D897C568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5175-7203-4D33-A162-C19AE2F1A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C4659-B140-48EB-B5E7-DE3C43D93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F2931-D1AE-42D6-926C-AC79ADEE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AB5F-29AF-4356-9B09-CC26DDB61F1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2980B-4A63-4780-A1C7-A850C46E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56534-94F1-414D-BD0D-7DA5D6F5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D6D9-EF2A-4F43-87C7-636ECFFF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4302-C663-46CA-956A-5204C1ED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E54E8-75C3-4BB6-9C2D-A80D8480B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61927-6430-4ABB-83C5-58A22ADB6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8CD90-D908-45B5-98AB-1C85CD63E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29056-D07D-40E7-9DA7-1A69FA62C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3BB3E-B7AA-4974-85C2-3D6EDBEC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AB5F-29AF-4356-9B09-CC26DDB61F1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F8531-31CB-4365-8563-196BD136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53E1C-CDAE-4427-BDB5-0ABF1B2A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D6D9-EF2A-4F43-87C7-636ECFFF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3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3C48-4C92-4C19-A41E-DDD404CC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D2C18-30F1-4270-B29F-AC93DD07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AB5F-29AF-4356-9B09-CC26DDB61F1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05726-21D3-4B81-A331-2F97EA32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301F2-B39B-4AA5-9867-04C8C5EB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D6D9-EF2A-4F43-87C7-636ECFFF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8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A1E09-9ABA-4F4C-AE2D-86C1C68B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AB5F-29AF-4356-9B09-CC26DDB61F1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EE8A3-5DC9-4EB0-9C0C-08F55B13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975C9-8B16-4A7B-A15D-D8EBF19A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D6D9-EF2A-4F43-87C7-636ECFFF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2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7D1E-821E-437C-A7AA-7CEE6B6F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17543-31E7-4531-BA76-7FF0EC6A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523A-FE16-491D-A482-1BE1D21E1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75AC2-D15D-4E71-870C-32C95796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AB5F-29AF-4356-9B09-CC26DDB61F1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9FDC-51BB-4EA8-AFA0-8D9F569C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03DDC-D665-4319-BB4C-9C9A04AB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D6D9-EF2A-4F43-87C7-636ECFFF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4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CAC1-6BCB-41A3-99D4-856E6CE2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5A248-5F05-4A9E-ACB7-EE8157010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C2E2F-8D7D-4FC4-B2DF-AA2C5367F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89CDB-0D36-4AC7-83B9-C76C6571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AB5F-29AF-4356-9B09-CC26DDB61F1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EDFC6-475B-44BB-8FCD-C876F6A1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A57D7-66D2-4734-B2CA-4B1403D4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D6D9-EF2A-4F43-87C7-636ECFFF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5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C7E79-3989-4229-9C0D-980AC712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B66F7-2E45-4494-9B27-F978A4FA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C0D81-B74A-4835-B19E-3D848096E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CAB5F-29AF-4356-9B09-CC26DDB61F1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57BB3-C727-4A5D-B74C-B3CC9DD25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45EA-6F02-4E6F-B219-551201FBD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0D6D9-EF2A-4F43-87C7-636ECFFF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6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297F-0BB7-4DC1-9F69-754E1022A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Multi-Class Text Classification of Consumer Finance Complaints</a:t>
            </a:r>
            <a:br>
              <a:rPr lang="en-US" sz="5400" b="1" dirty="0"/>
            </a:b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D1F1A-14CB-4F27-916E-A231DF848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Kaustubh Deodhar</a:t>
            </a:r>
          </a:p>
        </p:txBody>
      </p:sp>
    </p:spTree>
    <p:extLst>
      <p:ext uri="{BB962C8B-B14F-4D97-AF65-F5344CB8AC3E}">
        <p14:creationId xmlns:p14="http://schemas.microsoft.com/office/powerpoint/2010/main" val="136748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6E4CA-2305-4EF6-8A5A-9F0D7292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157" y="733168"/>
            <a:ext cx="10274643" cy="5443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 statement: </a:t>
            </a:r>
          </a:p>
          <a:p>
            <a:pPr marL="457200" lvl="1" indent="0">
              <a:buNone/>
            </a:pPr>
            <a:r>
              <a:rPr lang="en-US" dirty="0"/>
              <a:t>Create a complaint resolution workflow by classifying consumer finance </a:t>
            </a:r>
          </a:p>
          <a:p>
            <a:pPr marL="457200" lvl="1" indent="0">
              <a:buNone/>
            </a:pPr>
            <a:r>
              <a:rPr lang="en-US" dirty="0"/>
              <a:t>complaints into 12 pre-defined classes.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Assumptions:</a:t>
            </a:r>
          </a:p>
          <a:p>
            <a:pPr marL="457200" lvl="1" indent="0">
              <a:buNone/>
            </a:pPr>
            <a:r>
              <a:rPr lang="en-US" dirty="0"/>
              <a:t>We can assume each new complaint is assigned to one and only </a:t>
            </a:r>
          </a:p>
          <a:p>
            <a:pPr marL="457200" lvl="1" indent="0">
              <a:buNone/>
            </a:pPr>
            <a:r>
              <a:rPr lang="en-US" dirty="0"/>
              <a:t>one category.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Dataset Description:</a:t>
            </a:r>
          </a:p>
          <a:p>
            <a:pPr marL="457200" lvl="1" indent="0">
              <a:buNone/>
            </a:pPr>
            <a:r>
              <a:rPr lang="en-US" dirty="0"/>
              <a:t>Given dataset has 18 columns  </a:t>
            </a:r>
          </a:p>
          <a:p>
            <a:pPr marL="457200" lvl="1" indent="0">
              <a:buNone/>
            </a:pPr>
            <a:r>
              <a:rPr lang="en-US" dirty="0"/>
              <a:t>But for this project we need only two columns product and consumer </a:t>
            </a:r>
          </a:p>
          <a:p>
            <a:pPr marL="457200" lvl="1" indent="0">
              <a:buNone/>
            </a:pPr>
            <a:r>
              <a:rPr lang="en-US" dirty="0"/>
              <a:t>complaint narrative.  </a:t>
            </a:r>
          </a:p>
          <a:p>
            <a:pPr marL="457200" lvl="1" indent="0">
              <a:buNone/>
            </a:pPr>
            <a:r>
              <a:rPr lang="en-US" dirty="0"/>
              <a:t>Product is our target variable and consumer complaint narrative is feature. 	</a:t>
            </a:r>
          </a:p>
        </p:txBody>
      </p:sp>
    </p:spTree>
    <p:extLst>
      <p:ext uri="{BB962C8B-B14F-4D97-AF65-F5344CB8AC3E}">
        <p14:creationId xmlns:p14="http://schemas.microsoft.com/office/powerpoint/2010/main" val="286947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6E4CA-2305-4EF6-8A5A-9F0D7292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157" y="733168"/>
            <a:ext cx="10274643" cy="5443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Cleaning and wrangling:</a:t>
            </a:r>
          </a:p>
          <a:p>
            <a:pPr marL="0" indent="0">
              <a:buNone/>
            </a:pPr>
            <a:endParaRPr lang="en-US" dirty="0"/>
          </a:p>
          <a:p>
            <a:pPr marL="1028700" indent="-514350">
              <a:buFont typeface="+mj-lt"/>
              <a:buAutoNum type="arabicPeriod"/>
            </a:pPr>
            <a:r>
              <a:rPr lang="en-US" dirty="0"/>
              <a:t>Remove missing values from consumer complaint narrative </a:t>
            </a:r>
          </a:p>
          <a:p>
            <a:pPr marL="1028700" indent="-514350">
              <a:buFont typeface="+mj-lt"/>
              <a:buAutoNum type="arabicPeriod"/>
            </a:pPr>
            <a:r>
              <a:rPr lang="en-US" dirty="0"/>
              <a:t>convert categorical column product into integer</a:t>
            </a:r>
          </a:p>
          <a:p>
            <a:pPr marL="1028700" indent="-514350">
              <a:buFont typeface="+mj-lt"/>
              <a:buAutoNum type="arabicPeriod"/>
            </a:pPr>
            <a:r>
              <a:rPr lang="en-US" dirty="0"/>
              <a:t>Remove stop words </a:t>
            </a:r>
            <a:r>
              <a:rPr lang="en-US" dirty="0" err="1"/>
              <a:t>eg.</a:t>
            </a:r>
            <a:r>
              <a:rPr lang="en-US" dirty="0"/>
              <a:t> a, an, the</a:t>
            </a:r>
          </a:p>
          <a:p>
            <a:pPr marL="1028700" indent="-51435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dirty="0" err="1"/>
              <a:t>steming</a:t>
            </a:r>
            <a:r>
              <a:rPr lang="en-US" dirty="0"/>
              <a:t> </a:t>
            </a:r>
            <a:r>
              <a:rPr lang="en-US" dirty="0" err="1"/>
              <a:t>eg.</a:t>
            </a:r>
            <a:r>
              <a:rPr lang="en-US" dirty="0"/>
              <a:t> Playing -&gt; play</a:t>
            </a:r>
          </a:p>
          <a:p>
            <a:pPr marL="1028700" indent="-514350">
              <a:buFont typeface="+mj-lt"/>
              <a:buAutoNum type="arabicPeriod"/>
            </a:pPr>
            <a:r>
              <a:rPr lang="en-US" dirty="0"/>
              <a:t>Find out </a:t>
            </a:r>
            <a:r>
              <a:rPr lang="en-US" dirty="0" err="1"/>
              <a:t>ngrams</a:t>
            </a:r>
            <a:r>
              <a:rPr lang="en-US" dirty="0"/>
              <a:t> </a:t>
            </a:r>
            <a:r>
              <a:rPr lang="en-US" dirty="0" err="1"/>
              <a:t>eg.</a:t>
            </a:r>
            <a:r>
              <a:rPr lang="en-US" dirty="0"/>
              <a:t> unigrams and bigrams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1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7478F1-F965-4E3B-A105-0B00AF60EB32}"/>
              </a:ext>
            </a:extLst>
          </p:cNvPr>
          <p:cNvSpPr/>
          <p:nvPr/>
        </p:nvSpPr>
        <p:spPr>
          <a:xfrm>
            <a:off x="8416211" y="1828801"/>
            <a:ext cx="30604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More than 50% of the complaints are related to Mortgage, Credit reporting, credit repair services, or other personal consumer reports, and Debt collection.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57424-BF3D-432C-BBBF-402684817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19" y="204787"/>
            <a:ext cx="7658100" cy="64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4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16A1-248E-42EA-9B8A-2CE291746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032"/>
            <a:ext cx="9747422" cy="5675871"/>
          </a:xfrm>
        </p:spPr>
        <p:txBody>
          <a:bodyPr>
            <a:normAutofit/>
          </a:bodyPr>
          <a:lstStyle/>
          <a:p>
            <a:r>
              <a:rPr lang="en-US" sz="2400" dirty="0"/>
              <a:t>I used </a:t>
            </a:r>
            <a:r>
              <a:rPr lang="en-US" sz="2400" dirty="0" err="1"/>
              <a:t>TfidfVectorizer</a:t>
            </a:r>
            <a:r>
              <a:rPr lang="en-US" sz="2400" dirty="0"/>
              <a:t> to create sparse matrix </a:t>
            </a:r>
          </a:p>
          <a:p>
            <a:r>
              <a:rPr lang="en-US" sz="2400" dirty="0"/>
              <a:t>Using cross validation with 3 folds I ran </a:t>
            </a:r>
            <a:r>
              <a:rPr lang="en-US" sz="2400" dirty="0" err="1"/>
              <a:t>RandomForestClassifier</a:t>
            </a:r>
            <a:r>
              <a:rPr lang="en-US" sz="2400" dirty="0"/>
              <a:t>, </a:t>
            </a:r>
            <a:r>
              <a:rPr lang="en-US" sz="2400" dirty="0" err="1"/>
              <a:t>LinearSVC</a:t>
            </a:r>
            <a:r>
              <a:rPr lang="en-US" sz="2400" dirty="0"/>
              <a:t>, </a:t>
            </a:r>
            <a:r>
              <a:rPr lang="en-US" sz="2400" dirty="0" err="1"/>
              <a:t>MultinomialNB</a:t>
            </a:r>
            <a:r>
              <a:rPr lang="en-US" sz="2400" dirty="0"/>
              <a:t> (Naive Bayes Classifier) and </a:t>
            </a:r>
            <a:r>
              <a:rPr lang="en-US" sz="2400" dirty="0" err="1"/>
              <a:t>LogisticRegression</a:t>
            </a:r>
            <a:r>
              <a:rPr lang="en-US" sz="2400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07D98-FFC7-4F0C-AB65-FF9C7BE0E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42" y="2015889"/>
            <a:ext cx="4672682" cy="40553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8E6F1E-7019-4A7C-9D80-D500D461B4C2}"/>
              </a:ext>
            </a:extLst>
          </p:cNvPr>
          <p:cNvSpPr/>
          <p:nvPr/>
        </p:nvSpPr>
        <p:spPr>
          <a:xfrm>
            <a:off x="6192565" y="3195078"/>
            <a:ext cx="4162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With 77% accuracy, </a:t>
            </a:r>
            <a:r>
              <a:rPr lang="en-US" dirty="0" err="1"/>
              <a:t>LinearSVC</a:t>
            </a:r>
            <a:r>
              <a:rPr lang="en-US" dirty="0"/>
              <a:t> model performed the best of out all. </a:t>
            </a:r>
          </a:p>
        </p:txBody>
      </p:sp>
    </p:spTree>
    <p:extLst>
      <p:ext uri="{BB962C8B-B14F-4D97-AF65-F5344CB8AC3E}">
        <p14:creationId xmlns:p14="http://schemas.microsoft.com/office/powerpoint/2010/main" val="353231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097284-734C-4BD0-944C-E6DA2174B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688" y="546100"/>
            <a:ext cx="7165031" cy="5765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DE28FE-735B-46AA-A637-CCCB929E86EB}"/>
              </a:ext>
            </a:extLst>
          </p:cNvPr>
          <p:cNvSpPr/>
          <p:nvPr/>
        </p:nvSpPr>
        <p:spPr>
          <a:xfrm>
            <a:off x="8239598" y="693691"/>
            <a:ext cx="3318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 split the data into Train (80%) and test (20%) to test the model and print </a:t>
            </a:r>
          </a:p>
          <a:p>
            <a:r>
              <a:rPr lang="en-US" dirty="0"/>
              <a:t>confusion matrix.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C006C3-047A-414B-820C-5DEEC69A02AE}"/>
              </a:ext>
            </a:extLst>
          </p:cNvPr>
          <p:cNvSpPr/>
          <p:nvPr/>
        </p:nvSpPr>
        <p:spPr>
          <a:xfrm>
            <a:off x="8264312" y="2112144"/>
            <a:ext cx="31826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expected most of the predictions are correct. There are few </a:t>
            </a:r>
          </a:p>
          <a:p>
            <a:r>
              <a:rPr lang="en-US" dirty="0"/>
              <a:t>misclassifications as well. I believe that it because some complaints can be </a:t>
            </a:r>
          </a:p>
          <a:p>
            <a:r>
              <a:rPr lang="en-US" dirty="0"/>
              <a:t>classified in multiple categories. </a:t>
            </a:r>
          </a:p>
        </p:txBody>
      </p:sp>
    </p:spTree>
    <p:extLst>
      <p:ext uri="{BB962C8B-B14F-4D97-AF65-F5344CB8AC3E}">
        <p14:creationId xmlns:p14="http://schemas.microsoft.com/office/powerpoint/2010/main" val="333041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7B62-30AB-4418-AB36-9FAB5DE4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51" y="486033"/>
            <a:ext cx="9424087" cy="5082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Conclusion: </a:t>
            </a:r>
          </a:p>
          <a:p>
            <a:pPr marL="457200" lvl="1" indent="0">
              <a:buNone/>
            </a:pPr>
            <a:r>
              <a:rPr lang="en-US" dirty="0"/>
              <a:t>With 77% accuracy we can assign correct product category to a consumer </a:t>
            </a:r>
          </a:p>
          <a:p>
            <a:pPr marL="457200" lvl="1" indent="0">
              <a:buNone/>
            </a:pPr>
            <a:r>
              <a:rPr lang="en-US" dirty="0"/>
              <a:t>complaint.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Future Development: </a:t>
            </a:r>
          </a:p>
          <a:p>
            <a:pPr marL="0" indent="0">
              <a:buNone/>
            </a:pPr>
            <a:r>
              <a:rPr lang="en-US" sz="2400" dirty="0"/>
              <a:t>	If I have more resources and machine power then I can implement </a:t>
            </a:r>
          </a:p>
          <a:p>
            <a:pPr marL="0" indent="0">
              <a:buNone/>
            </a:pPr>
            <a:r>
              <a:rPr lang="en-US" sz="2400" dirty="0" err="1"/>
              <a:t>Gridsearch</a:t>
            </a:r>
            <a:r>
              <a:rPr lang="en-US" sz="2400" dirty="0"/>
              <a:t>, </a:t>
            </a:r>
            <a:r>
              <a:rPr lang="en-US" sz="2400" dirty="0" err="1"/>
              <a:t>steming</a:t>
            </a:r>
            <a:r>
              <a:rPr lang="en-US" sz="2400" dirty="0"/>
              <a:t> and multi label classification. </a:t>
            </a:r>
          </a:p>
        </p:txBody>
      </p:sp>
    </p:spTree>
    <p:extLst>
      <p:ext uri="{BB962C8B-B14F-4D97-AF65-F5344CB8AC3E}">
        <p14:creationId xmlns:p14="http://schemas.microsoft.com/office/powerpoint/2010/main" val="335949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Multi-Class Text Classification of Consumer Finance Complaints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Multi-Class Text Classification of Consumer Finance Complaints</dc:title>
  <dc:creator>Deodhar, Kaustubh</dc:creator>
  <cp:lastModifiedBy>Deodhar, Kaustubh</cp:lastModifiedBy>
  <cp:revision>5</cp:revision>
  <dcterms:created xsi:type="dcterms:W3CDTF">2018-11-12T01:52:45Z</dcterms:created>
  <dcterms:modified xsi:type="dcterms:W3CDTF">2018-11-12T02:41:50Z</dcterms:modified>
</cp:coreProperties>
</file>