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evelopers.google.com/assistant/sdk/guides/library/python/" TargetMode="External"/><Relationship Id="rId4" Type="http://schemas.openxmlformats.org/officeDocument/2006/relationships/hyperlink" Target="https://aiyprojects.withgoogle.com/voice-v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Robot final version</a:t>
            </a:r>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Xiangxu 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Draw a map</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9" name="Shape 119"/>
          <p:cNvPicPr preferRelativeResize="0"/>
          <p:nvPr/>
        </p:nvPicPr>
        <p:blipFill>
          <a:blip r:embed="rId3">
            <a:alphaModFix/>
          </a:blip>
          <a:stretch>
            <a:fillRect/>
          </a:stretch>
        </p:blipFill>
        <p:spPr>
          <a:xfrm>
            <a:off x="3959775" y="1152463"/>
            <a:ext cx="4732553" cy="3416400"/>
          </a:xfrm>
          <a:prstGeom prst="rect">
            <a:avLst/>
          </a:prstGeom>
          <a:noFill/>
          <a:ln>
            <a:noFill/>
          </a:ln>
        </p:spPr>
      </p:pic>
      <p:pic>
        <p:nvPicPr>
          <p:cNvPr id="120" name="Shape 120"/>
          <p:cNvPicPr preferRelativeResize="0"/>
          <p:nvPr/>
        </p:nvPicPr>
        <p:blipFill>
          <a:blip r:embed="rId4">
            <a:alphaModFix/>
          </a:blip>
          <a:stretch>
            <a:fillRect/>
          </a:stretch>
        </p:blipFill>
        <p:spPr>
          <a:xfrm>
            <a:off x="311700" y="1141400"/>
            <a:ext cx="3687300" cy="3438525"/>
          </a:xfrm>
          <a:prstGeom prst="rect">
            <a:avLst/>
          </a:prstGeom>
          <a:noFill/>
          <a:ln>
            <a:noFill/>
          </a:ln>
        </p:spPr>
      </p:pic>
      <p:pic>
        <p:nvPicPr>
          <p:cNvPr id="121" name="Shape 121"/>
          <p:cNvPicPr preferRelativeResize="0"/>
          <p:nvPr/>
        </p:nvPicPr>
        <p:blipFill>
          <a:blip r:embed="rId5">
            <a:alphaModFix/>
          </a:blip>
          <a:stretch>
            <a:fillRect/>
          </a:stretch>
        </p:blipFill>
        <p:spPr>
          <a:xfrm>
            <a:off x="4425125" y="95188"/>
            <a:ext cx="4267200" cy="105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Draw a map</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Using speed encoder to get the distance of travel and recode each coordinate </a:t>
            </a:r>
            <a:endParaRPr/>
          </a:p>
          <a:p>
            <a:pPr indent="-342900" lvl="0" marL="457200" rtl="0">
              <a:spcBef>
                <a:spcPts val="0"/>
              </a:spcBef>
              <a:spcAft>
                <a:spcPts val="0"/>
              </a:spcAft>
              <a:buSzPts val="1800"/>
              <a:buAutoNum type="arabicPeriod"/>
            </a:pPr>
            <a:r>
              <a:rPr lang="en"/>
              <a:t>Start at(0, 0), using the algorithm at previous slide, add value to it on two condition:</a:t>
            </a:r>
            <a:endParaRPr/>
          </a:p>
          <a:p>
            <a:pPr indent="0" lvl="0" marL="0" rtl="0">
              <a:spcBef>
                <a:spcPts val="1600"/>
              </a:spcBef>
              <a:spcAft>
                <a:spcPts val="0"/>
              </a:spcAft>
              <a:buNone/>
            </a:pPr>
            <a:r>
              <a:rPr lang="en"/>
              <a:t>	1. If line is straight, add value every seconds.</a:t>
            </a:r>
            <a:endParaRPr/>
          </a:p>
          <a:p>
            <a:pPr indent="0" lvl="0" marL="0" rtl="0">
              <a:spcBef>
                <a:spcPts val="1600"/>
              </a:spcBef>
              <a:spcAft>
                <a:spcPts val="0"/>
              </a:spcAft>
              <a:buNone/>
            </a:pPr>
            <a:r>
              <a:rPr lang="en"/>
              <a:t>	2. If line is turning, add value before and after each turn</a:t>
            </a:r>
            <a:endParaRPr/>
          </a:p>
          <a:p>
            <a:pPr indent="-342900" lvl="0" marL="457200">
              <a:spcBef>
                <a:spcPts val="1600"/>
              </a:spcBef>
              <a:spcAft>
                <a:spcPts val="0"/>
              </a:spcAft>
              <a:buSzPts val="1800"/>
              <a:buAutoNum type="arabicPeriod"/>
            </a:pPr>
            <a:r>
              <a:rPr lang="en"/>
              <a:t>Import all the value as list, using matplotlib to draw the path </a:t>
            </a:r>
            <a:endParaRPr/>
          </a:p>
        </p:txBody>
      </p:sp>
      <p:pic>
        <p:nvPicPr>
          <p:cNvPr id="128" name="Shape 128"/>
          <p:cNvPicPr preferRelativeResize="0"/>
          <p:nvPr/>
        </p:nvPicPr>
        <p:blipFill>
          <a:blip r:embed="rId3">
            <a:alphaModFix/>
          </a:blip>
          <a:stretch>
            <a:fillRect/>
          </a:stretch>
        </p:blipFill>
        <p:spPr>
          <a:xfrm>
            <a:off x="7610000" y="3555054"/>
            <a:ext cx="1222300" cy="128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Draw a map</a:t>
            </a:r>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5" name="Shape 135"/>
          <p:cNvPicPr preferRelativeResize="0"/>
          <p:nvPr/>
        </p:nvPicPr>
        <p:blipFill>
          <a:blip r:embed="rId3">
            <a:alphaModFix/>
          </a:blip>
          <a:stretch>
            <a:fillRect/>
          </a:stretch>
        </p:blipFill>
        <p:spPr>
          <a:xfrm>
            <a:off x="4861471" y="1094050"/>
            <a:ext cx="3970825" cy="3385600"/>
          </a:xfrm>
          <a:prstGeom prst="rect">
            <a:avLst/>
          </a:prstGeom>
          <a:noFill/>
          <a:ln>
            <a:noFill/>
          </a:ln>
        </p:spPr>
      </p:pic>
      <p:pic>
        <p:nvPicPr>
          <p:cNvPr id="136" name="Shape 136"/>
          <p:cNvPicPr preferRelativeResize="0"/>
          <p:nvPr/>
        </p:nvPicPr>
        <p:blipFill>
          <a:blip r:embed="rId4">
            <a:alphaModFix/>
          </a:blip>
          <a:stretch>
            <a:fillRect/>
          </a:stretch>
        </p:blipFill>
        <p:spPr>
          <a:xfrm>
            <a:off x="780599" y="1234350"/>
            <a:ext cx="2151450" cy="3334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Point to point drive</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Set trackback using the map we create.</a:t>
            </a:r>
            <a:endParaRPr/>
          </a:p>
          <a:p>
            <a:pPr indent="-342900" lvl="0" marL="457200" rtl="0">
              <a:spcBef>
                <a:spcPts val="0"/>
              </a:spcBef>
              <a:spcAft>
                <a:spcPts val="0"/>
              </a:spcAft>
              <a:buSzPts val="1800"/>
              <a:buAutoNum type="arabicPeriod"/>
            </a:pPr>
            <a:r>
              <a:rPr lang="en"/>
              <a:t>Set start point as (0, 0)</a:t>
            </a:r>
            <a:endParaRPr/>
          </a:p>
          <a:p>
            <a:pPr indent="-342900" lvl="0" marL="457200" rtl="0">
              <a:spcBef>
                <a:spcPts val="0"/>
              </a:spcBef>
              <a:spcAft>
                <a:spcPts val="0"/>
              </a:spcAft>
              <a:buSzPts val="1800"/>
              <a:buAutoNum type="arabicPeriod"/>
            </a:pPr>
            <a:r>
              <a:rPr lang="en"/>
              <a:t>Using the previous </a:t>
            </a:r>
            <a:r>
              <a:rPr lang="en"/>
              <a:t>algorithm to calculate the angle between each two points, if angle is 0, means line is straight, then moving straight, if angle is not straight, depending the direction, turn left or right of the distance between two points,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Voice control</a:t>
            </a:r>
            <a:endParaRPr/>
          </a:p>
        </p:txBody>
      </p:sp>
      <p:sp>
        <p:nvSpPr>
          <p:cNvPr id="148" name="Shape 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9" name="Shape 149"/>
          <p:cNvPicPr preferRelativeResize="0"/>
          <p:nvPr/>
        </p:nvPicPr>
        <p:blipFill>
          <a:blip r:embed="rId3">
            <a:alphaModFix/>
          </a:blip>
          <a:stretch>
            <a:fillRect/>
          </a:stretch>
        </p:blipFill>
        <p:spPr>
          <a:xfrm>
            <a:off x="311700" y="1597050"/>
            <a:ext cx="3492074" cy="2676525"/>
          </a:xfrm>
          <a:prstGeom prst="rect">
            <a:avLst/>
          </a:prstGeom>
          <a:noFill/>
          <a:ln>
            <a:noFill/>
          </a:ln>
        </p:spPr>
      </p:pic>
      <p:pic>
        <p:nvPicPr>
          <p:cNvPr id="150" name="Shape 150"/>
          <p:cNvPicPr preferRelativeResize="0"/>
          <p:nvPr/>
        </p:nvPicPr>
        <p:blipFill>
          <a:blip r:embed="rId4">
            <a:alphaModFix/>
          </a:blip>
          <a:stretch>
            <a:fillRect/>
          </a:stretch>
        </p:blipFill>
        <p:spPr>
          <a:xfrm>
            <a:off x="3942649" y="778574"/>
            <a:ext cx="4681475" cy="416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Voice control</a:t>
            </a:r>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rgbClr val="000000"/>
              </a:buClr>
              <a:buSzPts val="1100"/>
              <a:buFont typeface="Arial"/>
              <a:buNone/>
            </a:pPr>
            <a:r>
              <a:rPr lang="en">
                <a:latin typeface="Calibri"/>
                <a:ea typeface="Calibri"/>
                <a:cs typeface="Calibri"/>
                <a:sym typeface="Calibri"/>
              </a:rPr>
              <a:t>we are using the google assistant voice control server</a:t>
            </a:r>
            <a:endParaRPr>
              <a:latin typeface="Calibri"/>
              <a:ea typeface="Calibri"/>
              <a:cs typeface="Calibri"/>
              <a:sym typeface="Calibri"/>
            </a:endParaRPr>
          </a:p>
          <a:p>
            <a:pPr indent="-342900" lvl="0" marL="457200" rtl="0">
              <a:lnSpc>
                <a:spcPct val="100000"/>
              </a:lnSpc>
              <a:spcBef>
                <a:spcPts val="0"/>
              </a:spcBef>
              <a:spcAft>
                <a:spcPts val="0"/>
              </a:spcAft>
              <a:buClr>
                <a:schemeClr val="accent3"/>
              </a:buClr>
              <a:buSzPts val="1800"/>
              <a:buFont typeface="Arial"/>
              <a:buAutoNum type="arabicPeriod"/>
            </a:pPr>
            <a:r>
              <a:rPr lang="en">
                <a:latin typeface="Calibri"/>
                <a:ea typeface="Calibri"/>
                <a:cs typeface="Calibri"/>
                <a:sym typeface="Calibri"/>
              </a:rPr>
              <a:t>set up a mic and speak on raspberry </a:t>
            </a:r>
            <a:endParaRPr>
              <a:latin typeface="Calibri"/>
              <a:ea typeface="Calibri"/>
              <a:cs typeface="Calibri"/>
              <a:sym typeface="Calibri"/>
            </a:endParaRPr>
          </a:p>
          <a:p>
            <a:pPr indent="0" lvl="0" marL="0" rtl="0">
              <a:lnSpc>
                <a:spcPct val="100000"/>
              </a:lnSpc>
              <a:spcBef>
                <a:spcPts val="0"/>
              </a:spcBef>
              <a:spcAft>
                <a:spcPts val="0"/>
              </a:spcAft>
              <a:buClr>
                <a:srgbClr val="000000"/>
              </a:buClr>
              <a:buSzPts val="1100"/>
              <a:buFont typeface="Arial"/>
              <a:buNone/>
            </a:pPr>
            <a:r>
              <a:rPr lang="en" u="sng">
                <a:solidFill>
                  <a:srgbClr val="00FFFF"/>
                </a:solidFill>
                <a:latin typeface="Calibri"/>
                <a:ea typeface="Calibri"/>
                <a:cs typeface="Calibri"/>
                <a:sym typeface="Calibri"/>
                <a:hlinkClick r:id="rId3"/>
              </a:rPr>
              <a:t>https://developers.google.com/assistant/sdk/guides/library/python/</a:t>
            </a:r>
            <a:endParaRPr>
              <a:solidFill>
                <a:srgbClr val="00FFFF"/>
              </a:solidFill>
              <a:latin typeface="Calibri"/>
              <a:ea typeface="Calibri"/>
              <a:cs typeface="Calibri"/>
              <a:sym typeface="Calibri"/>
            </a:endParaRPr>
          </a:p>
          <a:p>
            <a:pPr indent="0" lvl="0" marL="0" rtl="0">
              <a:lnSpc>
                <a:spcPct val="100000"/>
              </a:lnSpc>
              <a:spcBef>
                <a:spcPts val="0"/>
              </a:spcBef>
              <a:spcAft>
                <a:spcPts val="0"/>
              </a:spcAft>
              <a:buClr>
                <a:srgbClr val="000000"/>
              </a:buClr>
              <a:buSzPts val="1100"/>
              <a:buFont typeface="Arial"/>
              <a:buNone/>
            </a:pPr>
            <a:r>
              <a:rPr lang="en">
                <a:latin typeface="Calibri"/>
                <a:ea typeface="Calibri"/>
                <a:cs typeface="Calibri"/>
                <a:sym typeface="Calibri"/>
              </a:rPr>
              <a:t>2. download the AIY project provided by google and set it up on your raspberry (there is a git link, you can download the whole project)</a:t>
            </a:r>
            <a:endParaRPr>
              <a:latin typeface="Calibri"/>
              <a:ea typeface="Calibri"/>
              <a:cs typeface="Calibri"/>
              <a:sym typeface="Calibri"/>
            </a:endParaRPr>
          </a:p>
          <a:p>
            <a:pPr indent="0" lvl="0" marL="0" rtl="0">
              <a:lnSpc>
                <a:spcPct val="100000"/>
              </a:lnSpc>
              <a:spcBef>
                <a:spcPts val="0"/>
              </a:spcBef>
              <a:spcAft>
                <a:spcPts val="0"/>
              </a:spcAft>
              <a:buClr>
                <a:srgbClr val="000000"/>
              </a:buClr>
              <a:buSzPts val="1100"/>
              <a:buFont typeface="Arial"/>
              <a:buNone/>
            </a:pPr>
            <a:r>
              <a:rPr lang="en" u="sng">
                <a:solidFill>
                  <a:srgbClr val="00FFFF"/>
                </a:solidFill>
                <a:latin typeface="Calibri"/>
                <a:ea typeface="Calibri"/>
                <a:cs typeface="Calibri"/>
                <a:sym typeface="Calibri"/>
                <a:hlinkClick r:id="rId4"/>
              </a:rPr>
              <a:t>https://aiyprojects.withgoogle.com/voice-v1/</a:t>
            </a:r>
            <a:endParaRPr>
              <a:solidFill>
                <a:srgbClr val="00FFFF"/>
              </a:solidFill>
              <a:latin typeface="Calibri"/>
              <a:ea typeface="Calibri"/>
              <a:cs typeface="Calibri"/>
              <a:sym typeface="Calibri"/>
            </a:endParaRPr>
          </a:p>
          <a:p>
            <a:pPr indent="0" lvl="0" marL="0" rtl="0">
              <a:lnSpc>
                <a:spcPct val="100000"/>
              </a:lnSpc>
              <a:spcBef>
                <a:spcPts val="0"/>
              </a:spcBef>
              <a:spcAft>
                <a:spcPts val="0"/>
              </a:spcAft>
              <a:buClr>
                <a:srgbClr val="000000"/>
              </a:buClr>
              <a:buSzPts val="1100"/>
              <a:buFont typeface="Arial"/>
              <a:buNone/>
            </a:pPr>
            <a:r>
              <a:rPr lang="en">
                <a:latin typeface="Calibri"/>
                <a:ea typeface="Calibri"/>
                <a:cs typeface="Calibri"/>
                <a:sym typeface="Calibri"/>
              </a:rPr>
              <a:t>(if you have Voice HAT, follow the HACKING.md to set up, if not, follow the instruction below) </a:t>
            </a:r>
            <a:endParaRPr>
              <a:latin typeface="Calibri"/>
              <a:ea typeface="Calibri"/>
              <a:cs typeface="Calibri"/>
              <a:sym typeface="Calibri"/>
            </a:endParaRPr>
          </a:p>
          <a:p>
            <a:pPr indent="0" lvl="0" marL="0" rtl="0">
              <a:lnSpc>
                <a:spcPct val="100000"/>
              </a:lnSpc>
              <a:spcBef>
                <a:spcPts val="0"/>
              </a:spcBef>
              <a:spcAft>
                <a:spcPts val="0"/>
              </a:spcAft>
              <a:buClr>
                <a:srgbClr val="000000"/>
              </a:buClr>
              <a:buSzPts val="1100"/>
              <a:buFont typeface="Arial"/>
              <a:buNone/>
            </a:pPr>
            <a:r>
              <a:rPr lang="en">
                <a:latin typeface="Calibri"/>
                <a:ea typeface="Calibri"/>
                <a:cs typeface="Calibri"/>
                <a:sym typeface="Calibri"/>
              </a:rPr>
              <a:t>3. download all the dependency in requirement.txt, and run the demo on /src/example/voice/assistant_library_demo.py. ( it may ask you install one or two more dependency)</a:t>
            </a:r>
            <a:endParaRPr>
              <a:latin typeface="Calibri"/>
              <a:ea typeface="Calibri"/>
              <a:cs typeface="Calibri"/>
              <a:sym typeface="Calibri"/>
            </a:endParaRPr>
          </a:p>
          <a:p>
            <a:pPr indent="0" lvl="0" marL="0" rtl="0">
              <a:lnSpc>
                <a:spcPct val="100000"/>
              </a:lnSpc>
              <a:spcBef>
                <a:spcPts val="0"/>
              </a:spcBef>
              <a:spcAft>
                <a:spcPts val="0"/>
              </a:spcAft>
              <a:buClr>
                <a:srgbClr val="000000"/>
              </a:buClr>
              <a:buSzPts val="1100"/>
              <a:buFont typeface="Arial"/>
              <a:buNone/>
            </a:pPr>
            <a:r>
              <a:rPr lang="en">
                <a:latin typeface="Calibri"/>
                <a:ea typeface="Calibri"/>
                <a:cs typeface="Calibri"/>
                <a:sym typeface="Calibri"/>
              </a:rPr>
              <a:t>4. DIY your own local command , take a look at assistant_library_with_local_command.py, all the things you need to modify will be in there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Tutorial step </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 video stream from raspberry pi</a:t>
            </a:r>
            <a:endParaRPr/>
          </a:p>
          <a:p>
            <a:pPr indent="0" lvl="0" marL="0">
              <a:spcBef>
                <a:spcPts val="1600"/>
              </a:spcBef>
              <a:spcAft>
                <a:spcPts val="0"/>
              </a:spcAft>
              <a:buNone/>
            </a:pPr>
            <a:r>
              <a:rPr lang="en"/>
              <a:t>2: process video on other PC (anything but raspberry pi)</a:t>
            </a:r>
            <a:endParaRPr/>
          </a:p>
          <a:p>
            <a:pPr indent="0" lvl="0" marL="0">
              <a:spcBef>
                <a:spcPts val="1600"/>
              </a:spcBef>
              <a:spcAft>
                <a:spcPts val="0"/>
              </a:spcAft>
              <a:buNone/>
            </a:pPr>
            <a:r>
              <a:rPr lang="en"/>
              <a:t>3: line detector and follow</a:t>
            </a:r>
            <a:endParaRPr/>
          </a:p>
          <a:p>
            <a:pPr indent="0" lvl="0" marL="0">
              <a:spcBef>
                <a:spcPts val="1600"/>
              </a:spcBef>
              <a:spcAft>
                <a:spcPts val="0"/>
              </a:spcAft>
              <a:buNone/>
            </a:pPr>
            <a:r>
              <a:rPr lang="en"/>
              <a:t>4: object detector: speed limit, traffic light, stop sign</a:t>
            </a:r>
            <a:endParaRPr/>
          </a:p>
          <a:p>
            <a:pPr indent="0" lvl="0" marL="0">
              <a:spcBef>
                <a:spcPts val="1600"/>
              </a:spcBef>
              <a:spcAft>
                <a:spcPts val="0"/>
              </a:spcAft>
              <a:buNone/>
            </a:pPr>
            <a:r>
              <a:rPr lang="en"/>
              <a:t>5: draw a map</a:t>
            </a:r>
            <a:endParaRPr/>
          </a:p>
          <a:p>
            <a:pPr indent="0" lvl="0" marL="0">
              <a:spcBef>
                <a:spcPts val="1600"/>
              </a:spcBef>
              <a:spcAft>
                <a:spcPts val="0"/>
              </a:spcAft>
              <a:buNone/>
            </a:pPr>
            <a:r>
              <a:rPr lang="en"/>
              <a:t>6: point to point drive</a:t>
            </a:r>
            <a:endParaRPr/>
          </a:p>
          <a:p>
            <a:pPr indent="0" lvl="0" marL="0">
              <a:spcBef>
                <a:spcPts val="1600"/>
              </a:spcBef>
              <a:spcAft>
                <a:spcPts val="1600"/>
              </a:spcAft>
              <a:buNone/>
            </a:pPr>
            <a:r>
              <a:rPr lang="en"/>
              <a:t>7: Voice control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Video stream</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Using the code in Video_Stream folder, </a:t>
            </a:r>
            <a:r>
              <a:rPr lang="en"/>
              <a:t>professor</a:t>
            </a:r>
            <a:r>
              <a:rPr lang="en"/>
              <a:t> give to us.</a:t>
            </a:r>
            <a:endParaRPr/>
          </a:p>
          <a:p>
            <a:pPr indent="-342900" lvl="0" marL="457200" rtl="0">
              <a:spcBef>
                <a:spcPts val="0"/>
              </a:spcBef>
              <a:spcAft>
                <a:spcPts val="0"/>
              </a:spcAft>
              <a:buSzPts val="1800"/>
              <a:buAutoNum type="arabicPeriod"/>
            </a:pPr>
            <a:r>
              <a:rPr lang="en"/>
              <a:t>Reduce the resolution to 144 X 256, in order for video to smoth</a:t>
            </a:r>
            <a:endParaRPr/>
          </a:p>
          <a:p>
            <a:pPr indent="-342900" lvl="0" marL="457200" rtl="0">
              <a:spcBef>
                <a:spcPts val="0"/>
              </a:spcBef>
              <a:spcAft>
                <a:spcPts val="0"/>
              </a:spcAft>
              <a:buSzPts val="1800"/>
              <a:buAutoNum type="arabicPeriod"/>
            </a:pPr>
            <a:r>
              <a:rPr lang="en"/>
              <a:t>Raspberry Pi: Run main.py, setup a connection, send video through web server</a:t>
            </a:r>
            <a:endParaRPr/>
          </a:p>
          <a:p>
            <a:pPr indent="-342900" lvl="0" marL="457200">
              <a:spcBef>
                <a:spcPts val="0"/>
              </a:spcBef>
              <a:spcAft>
                <a:spcPts val="0"/>
              </a:spcAft>
              <a:buSzPts val="1800"/>
              <a:buAutoNum type="arabicPeriod"/>
            </a:pPr>
            <a:r>
              <a:rPr lang="en"/>
              <a:t>Other Working PC: use thread module getting video from web server and complete the connection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Line detection </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9" name="Shape 79"/>
          <p:cNvPicPr preferRelativeResize="0"/>
          <p:nvPr/>
        </p:nvPicPr>
        <p:blipFill>
          <a:blip r:embed="rId3">
            <a:alphaModFix/>
          </a:blip>
          <a:stretch>
            <a:fillRect/>
          </a:stretch>
        </p:blipFill>
        <p:spPr>
          <a:xfrm>
            <a:off x="669600" y="1384300"/>
            <a:ext cx="7591425" cy="295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Line </a:t>
            </a:r>
            <a:r>
              <a:rPr lang="en"/>
              <a:t>Detection</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As shown on the picture 1, you can determine each pixel of line by simply call the </a:t>
            </a:r>
            <a:r>
              <a:rPr lang="en">
                <a:solidFill>
                  <a:srgbClr val="FF0000"/>
                </a:solidFill>
              </a:rPr>
              <a:t>img[linenum]</a:t>
            </a:r>
            <a:r>
              <a:rPr lang="en"/>
              <a:t> to get the result</a:t>
            </a:r>
            <a:endParaRPr/>
          </a:p>
          <a:p>
            <a:pPr indent="-342900" lvl="0" marL="457200" rtl="0">
              <a:spcBef>
                <a:spcPts val="0"/>
              </a:spcBef>
              <a:spcAft>
                <a:spcPts val="0"/>
              </a:spcAft>
              <a:buSzPts val="1800"/>
              <a:buAutoNum type="arabicPeriod"/>
            </a:pPr>
            <a:r>
              <a:rPr lang="en"/>
              <a:t>Under edge detection, it shows the value of edge as </a:t>
            </a:r>
            <a:r>
              <a:rPr lang="en">
                <a:solidFill>
                  <a:srgbClr val="FF0000"/>
                </a:solidFill>
              </a:rPr>
              <a:t>255</a:t>
            </a:r>
            <a:r>
              <a:rPr lang="en"/>
              <a:t>, others as </a:t>
            </a:r>
            <a:r>
              <a:rPr lang="en">
                <a:solidFill>
                  <a:srgbClr val="FF0000"/>
                </a:solidFill>
              </a:rPr>
              <a:t>0</a:t>
            </a:r>
            <a:r>
              <a:rPr lang="en"/>
              <a:t> </a:t>
            </a:r>
            <a:endParaRPr/>
          </a:p>
          <a:p>
            <a:pPr indent="-342900" lvl="0" marL="457200">
              <a:spcBef>
                <a:spcPts val="0"/>
              </a:spcBef>
              <a:spcAft>
                <a:spcPts val="0"/>
              </a:spcAft>
              <a:buSzPts val="1800"/>
              <a:buAutoNum type="arabicPeriod"/>
            </a:pPr>
            <a:r>
              <a:rPr lang="en"/>
              <a:t>In order to determine the line on the capture video, we can simply check left and right pixel, see at which position they reach value </a:t>
            </a:r>
            <a:r>
              <a:rPr lang="en">
                <a:solidFill>
                  <a:srgbClr val="B7B7B7"/>
                </a:solidFill>
              </a:rPr>
              <a:t>255 </a:t>
            </a:r>
            <a:r>
              <a:rPr lang="en"/>
              <a:t>first. Cross compare over different </a:t>
            </a:r>
            <a:r>
              <a:rPr lang="en">
                <a:solidFill>
                  <a:srgbClr val="FF0000"/>
                </a:solidFill>
              </a:rPr>
              <a:t>linenum </a:t>
            </a:r>
            <a:r>
              <a:rPr lang="en"/>
              <a:t>position on video,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Line detection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Compare the length of blue and green line, and you can see the direction</a:t>
            </a:r>
            <a:endParaRPr/>
          </a:p>
        </p:txBody>
      </p:sp>
      <p:pic>
        <p:nvPicPr>
          <p:cNvPr id="92" name="Shape 92"/>
          <p:cNvPicPr preferRelativeResize="0"/>
          <p:nvPr/>
        </p:nvPicPr>
        <p:blipFill>
          <a:blip r:embed="rId3">
            <a:alphaModFix/>
          </a:blip>
          <a:stretch>
            <a:fillRect/>
          </a:stretch>
        </p:blipFill>
        <p:spPr>
          <a:xfrm>
            <a:off x="1492563" y="2263825"/>
            <a:ext cx="5915025" cy="230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If car is detect line is </a:t>
            </a:r>
            <a:r>
              <a:rPr lang="en"/>
              <a:t>straight</a:t>
            </a:r>
            <a:r>
              <a:rPr lang="en"/>
              <a:t>,  keep moving, if detect line is turning left (car on the right side of line), just simply turn left, if line is turning right, simply turn left.</a:t>
            </a:r>
            <a:endParaRPr/>
          </a:p>
        </p:txBody>
      </p:sp>
      <p:pic>
        <p:nvPicPr>
          <p:cNvPr id="99" name="Shape 99"/>
          <p:cNvPicPr preferRelativeResize="0"/>
          <p:nvPr/>
        </p:nvPicPr>
        <p:blipFill>
          <a:blip r:embed="rId3">
            <a:alphaModFix/>
          </a:blip>
          <a:stretch>
            <a:fillRect/>
          </a:stretch>
        </p:blipFill>
        <p:spPr>
          <a:xfrm>
            <a:off x="1951675" y="2010688"/>
            <a:ext cx="4953000" cy="240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a:t>
            </a:r>
            <a:r>
              <a:rPr lang="en"/>
              <a:t> detection (speed limit, stop sign)</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By using knnMatch() function to do </a:t>
            </a:r>
            <a:r>
              <a:rPr lang="en"/>
              <a:t>template</a:t>
            </a:r>
            <a:r>
              <a:rPr lang="en"/>
              <a:t> </a:t>
            </a:r>
            <a:r>
              <a:rPr lang="en"/>
              <a:t>comparison</a:t>
            </a:r>
            <a:r>
              <a:rPr lang="en"/>
              <a:t>. </a:t>
            </a:r>
            <a:endParaRPr/>
          </a:p>
          <a:p>
            <a:pPr indent="-342900" lvl="0" marL="457200" rtl="0">
              <a:spcBef>
                <a:spcPts val="0"/>
              </a:spcBef>
              <a:spcAft>
                <a:spcPts val="0"/>
              </a:spcAft>
              <a:buSzPts val="1800"/>
              <a:buAutoNum type="arabicPeriod"/>
            </a:pPr>
            <a:r>
              <a:rPr lang="en"/>
              <a:t>Define different threshold for different object. </a:t>
            </a:r>
            <a:endParaRPr/>
          </a:p>
          <a:p>
            <a:pPr indent="0" lvl="0" marL="0" rtl="0">
              <a:spcBef>
                <a:spcPts val="1600"/>
              </a:spcBef>
              <a:spcAft>
                <a:spcPts val="0"/>
              </a:spcAft>
              <a:buNone/>
            </a:pPr>
            <a:r>
              <a:t/>
            </a:r>
            <a:endParaRPr/>
          </a:p>
          <a:p>
            <a:pPr indent="0" lvl="0" marL="0">
              <a:spcBef>
                <a:spcPts val="1600"/>
              </a:spcBef>
              <a:spcAft>
                <a:spcPts val="1600"/>
              </a:spcAft>
              <a:buNone/>
            </a:pPr>
            <a:r>
              <a:rPr lang="en"/>
              <a:t>Note: for </a:t>
            </a:r>
            <a:r>
              <a:rPr lang="en"/>
              <a:t>unknown</a:t>
            </a:r>
            <a:r>
              <a:rPr lang="en"/>
              <a:t> </a:t>
            </a:r>
            <a:r>
              <a:rPr lang="en"/>
              <a:t>reason,</a:t>
            </a:r>
            <a:r>
              <a:rPr lang="en"/>
              <a:t> the knnMatch() did not like traffic light, it can not detect traffic light template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 detection (traffic light)</a:t>
            </a:r>
            <a:endParaRPr/>
          </a:p>
        </p:txBody>
      </p:sp>
      <p:sp>
        <p:nvSpPr>
          <p:cNvPr id="111" name="Shape 111"/>
          <p:cNvSpPr txBox="1"/>
          <p:nvPr>
            <p:ph idx="1" type="body"/>
          </p:nvPr>
        </p:nvSpPr>
        <p:spPr>
          <a:xfrm>
            <a:off x="311700" y="1152475"/>
            <a:ext cx="6561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Traffic light got 1 rectangle, 3 circle, 1 red color, </a:t>
            </a:r>
            <a:r>
              <a:rPr lang="en"/>
              <a:t>3 grey color, </a:t>
            </a:r>
            <a:r>
              <a:rPr lang="en"/>
              <a:t>and black color</a:t>
            </a:r>
            <a:endParaRPr/>
          </a:p>
          <a:p>
            <a:pPr indent="-342900" lvl="0" marL="457200" rtl="0">
              <a:spcBef>
                <a:spcPts val="0"/>
              </a:spcBef>
              <a:spcAft>
                <a:spcPts val="0"/>
              </a:spcAft>
              <a:buSzPts val="1800"/>
              <a:buAutoNum type="arabicPeriod"/>
            </a:pPr>
            <a:r>
              <a:rPr lang="en"/>
              <a:t>We can use all the property to define a traffic light on opencv, but it would simply too much information and slow down the image process</a:t>
            </a:r>
            <a:endParaRPr/>
          </a:p>
          <a:p>
            <a:pPr indent="-342900" lvl="0" marL="457200" rtl="0">
              <a:spcBef>
                <a:spcPts val="0"/>
              </a:spcBef>
              <a:spcAft>
                <a:spcPts val="0"/>
              </a:spcAft>
              <a:buSzPts val="1800"/>
              <a:buAutoNum type="arabicPeriod"/>
            </a:pPr>
            <a:r>
              <a:rPr lang="en"/>
              <a:t>I am using 3 circle, 1 red color to define traffic light on opencv by check the number of circle and the color display on the image.</a:t>
            </a:r>
            <a:endParaRPr/>
          </a:p>
          <a:p>
            <a:pPr indent="0" lvl="0" marL="0" rtl="0">
              <a:spcBef>
                <a:spcPts val="1600"/>
              </a:spcBef>
              <a:spcAft>
                <a:spcPts val="1600"/>
              </a:spcAft>
              <a:buNone/>
            </a:pPr>
            <a:r>
              <a:rPr lang="en"/>
              <a:t>Note: to distinguish the different between red traffic light and stop sign. </a:t>
            </a:r>
            <a:r>
              <a:rPr lang="en">
                <a:solidFill>
                  <a:srgbClr val="FF0000"/>
                </a:solidFill>
              </a:rPr>
              <a:t>Traffic light has 3 </a:t>
            </a:r>
            <a:r>
              <a:rPr lang="en">
                <a:solidFill>
                  <a:srgbClr val="FF0000"/>
                </a:solidFill>
              </a:rPr>
              <a:t>circle.</a:t>
            </a:r>
            <a:endParaRPr>
              <a:solidFill>
                <a:srgbClr val="FF0000"/>
              </a:solidFill>
            </a:endParaRPr>
          </a:p>
        </p:txBody>
      </p:sp>
      <p:pic>
        <p:nvPicPr>
          <p:cNvPr id="112" name="Shape 112"/>
          <p:cNvPicPr preferRelativeResize="0"/>
          <p:nvPr/>
        </p:nvPicPr>
        <p:blipFill>
          <a:blip r:embed="rId3">
            <a:alphaModFix/>
          </a:blip>
          <a:stretch>
            <a:fillRect/>
          </a:stretch>
        </p:blipFill>
        <p:spPr>
          <a:xfrm>
            <a:off x="7203738" y="547675"/>
            <a:ext cx="1533525" cy="4048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