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07" r:id="rId8"/>
    <p:sldId id="312" r:id="rId9"/>
    <p:sldId id="308" r:id="rId10"/>
    <p:sldId id="309" r:id="rId11"/>
    <p:sldId id="310" r:id="rId12"/>
    <p:sldId id="311" r:id="rId13"/>
    <p:sldId id="313" r:id="rId14"/>
    <p:sldId id="337" r:id="rId15"/>
    <p:sldId id="314" r:id="rId16"/>
    <p:sldId id="315" r:id="rId17"/>
    <p:sldId id="318" r:id="rId18"/>
    <p:sldId id="319" r:id="rId19"/>
    <p:sldId id="328" r:id="rId20"/>
    <p:sldId id="316" r:id="rId21"/>
    <p:sldId id="321" r:id="rId22"/>
    <p:sldId id="322" r:id="rId23"/>
    <p:sldId id="320" r:id="rId24"/>
    <p:sldId id="323" r:id="rId25"/>
    <p:sldId id="324" r:id="rId26"/>
    <p:sldId id="325" r:id="rId27"/>
    <p:sldId id="326" r:id="rId28"/>
    <p:sldId id="329" r:id="rId29"/>
    <p:sldId id="333" r:id="rId30"/>
    <p:sldId id="334" r:id="rId31"/>
    <p:sldId id="335" r:id="rId32"/>
    <p:sldId id="330" r:id="rId33"/>
    <p:sldId id="331" r:id="rId34"/>
    <p:sldId id="332" r:id="rId35"/>
    <p:sldId id="338" r:id="rId36"/>
    <p:sldId id="33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6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bdunne/RegisDataSciencePracticumI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SSEGISandData/COVID-19/master/csse_covid_19_data/csse_covid_19_time_series/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static.com/covid19/mobility/Global_Mobility_Report.csv" TargetMode="External"/><Relationship Id="rId4" Type="http://schemas.openxmlformats.org/officeDocument/2006/relationships/hyperlink" Target="https://www.google.com/covid19/mobilit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 algn="ctr">
              <a:spcAft>
                <a:spcPct val="0"/>
              </a:spcAft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Understanding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COVID-19 Incident and Google Mobility Data Relationship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using Data Science</a:t>
            </a:r>
            <a:br>
              <a:rPr lang="en-US" altLang="en-US" sz="2400" dirty="0">
                <a:solidFill>
                  <a:schemeClr val="tx1"/>
                </a:solidFill>
              </a:rPr>
            </a:br>
            <a:br>
              <a:rPr lang="en-US" altLang="en-US" sz="24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Regis University MSDS692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Data Science Practicum 1</a:t>
            </a: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1600" dirty="0">
                <a:latin typeface="+mj-lt"/>
              </a:rPr>
              <a:t>Martha Dunne August 23, 2020</a:t>
            </a:r>
            <a:endParaRPr lang="en-US" sz="1600" dirty="0">
              <a:latin typeface="+mj-lt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Merge File Issues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Inner join merge on country (string) and date (datetime) fields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Merged file is limited by mobility data dates February 15</a:t>
            </a:r>
            <a:r>
              <a:rPr lang="en-US" sz="2400" baseline="30000" dirty="0"/>
              <a:t>th</a:t>
            </a:r>
            <a:r>
              <a:rPr lang="en-US" sz="2400" dirty="0"/>
              <a:t> through to three days ago (time required for Google file preparation)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Generate delta column to expose the daily change in cases and deaths; </a:t>
            </a:r>
            <a:r>
              <a:rPr lang="en-US" sz="2400" dirty="0" err="1"/>
              <a:t>ie</a:t>
            </a:r>
            <a:r>
              <a:rPr lang="en-US" sz="2400" dirty="0"/>
              <a:t>. </a:t>
            </a:r>
            <a:r>
              <a:rPr lang="en-US" sz="2400" dirty="0" err="1"/>
              <a:t>casesdelta</a:t>
            </a:r>
            <a:r>
              <a:rPr lang="en-US" sz="2400" dirty="0"/>
              <a:t> and </a:t>
            </a:r>
            <a:r>
              <a:rPr lang="en-US" sz="2400" dirty="0" err="1"/>
              <a:t>deathsdelta</a:t>
            </a:r>
            <a:endParaRPr lang="en-US" sz="24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Final merged columns list;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	      country, date, cases, deaths, </a:t>
            </a:r>
            <a:r>
              <a:rPr lang="en-US" sz="2400" dirty="0" err="1"/>
              <a:t>casesdelta</a:t>
            </a:r>
            <a:r>
              <a:rPr lang="en-US" sz="2400" dirty="0"/>
              <a:t>, </a:t>
            </a:r>
            <a:r>
              <a:rPr lang="en-US" sz="2400" dirty="0" err="1"/>
              <a:t>deathsdelta</a:t>
            </a:r>
            <a:r>
              <a:rPr lang="en-US" sz="2400" dirty="0"/>
              <a:t>,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          </a:t>
            </a:r>
            <a:r>
              <a:rPr lang="en-US" sz="2400" dirty="0" err="1"/>
              <a:t>retailrec</a:t>
            </a:r>
            <a:r>
              <a:rPr lang="en-US" sz="2400" dirty="0"/>
              <a:t>, </a:t>
            </a:r>
            <a:r>
              <a:rPr lang="en-US" sz="2400" dirty="0" err="1"/>
              <a:t>grocerrx</a:t>
            </a:r>
            <a:r>
              <a:rPr lang="en-US" sz="2400" dirty="0"/>
              <a:t>, parks, transit, work, reside, parks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All fields except country and date are integer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50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Merge File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2F5901-48AC-4F0B-8012-F87C6D4D77E8}"/>
              </a:ext>
            </a:extLst>
          </p:cNvPr>
          <p:cNvGraphicFramePr>
            <a:graphicFrameLocks noGrp="1"/>
          </p:cNvGraphicFramePr>
          <p:nvPr/>
        </p:nvGraphicFramePr>
        <p:xfrm>
          <a:off x="4836405" y="2108202"/>
          <a:ext cx="2579515" cy="3760783"/>
        </p:xfrm>
        <a:graphic>
          <a:graphicData uri="http://schemas.openxmlformats.org/drawingml/2006/table">
            <a:tbl>
              <a:tblPr/>
              <a:tblGrid>
                <a:gridCol w="1494672">
                  <a:extLst>
                    <a:ext uri="{9D8B030D-6E8A-4147-A177-3AD203B41FA5}">
                      <a16:colId xmlns:a16="http://schemas.microsoft.com/office/drawing/2014/main" val="2727632492"/>
                    </a:ext>
                  </a:extLst>
                </a:gridCol>
                <a:gridCol w="1084843">
                  <a:extLst>
                    <a:ext uri="{9D8B030D-6E8A-4147-A177-3AD203B41FA5}">
                      <a16:colId xmlns:a16="http://schemas.microsoft.com/office/drawing/2014/main" val="733177009"/>
                    </a:ext>
                  </a:extLst>
                </a:gridCol>
              </a:tblGrid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92392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country_region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02614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108552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533752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74751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casesdelta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37057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deathsdelta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140455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retailrec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5263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grocerrx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0725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189949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12384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67896"/>
                  </a:ext>
                </a:extLst>
              </a:tr>
              <a:tr h="289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232" marR="7232" marT="72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60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914593"/>
            <a:ext cx="983645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Analysis &amp; Reality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Worst &amp; Best Countries at managing COVID-19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The worst countries are easy to define, select count of the maximum total and daily cases and deaths; United States, Brazil and India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The best countries are more difficult. Including a country population dataset here would have helped. Also note, Taiwan has low cases, but it did not participate in a typical lockdown with restricted mobility. They wore masks, closed borders, enforced quarantines, followed medical officials and kept their businesses and retail open. I selected a count of minimums, referred to current news articles, and initially selected New Zealand, Australia, Singapore and Canada in this category.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820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Worst &amp; Best Countries COVID-19 Incident Counts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endParaRPr lang="en-US" alt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728480-66FA-45BB-8BA4-A592543C3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2730"/>
              </p:ext>
            </p:extLst>
          </p:nvPr>
        </p:nvGraphicFramePr>
        <p:xfrm>
          <a:off x="2800349" y="1920894"/>
          <a:ext cx="6591300" cy="326898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400842927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698725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1253265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1973228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4164047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965278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r" fontAlgn="auto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8/14/2020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population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  daily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daily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1162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Taiwan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23,773,876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8259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4,917,000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493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25,364,310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355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5,703,570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2979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37,589,260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123,605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44611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1,366,417,750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2,525,922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49,036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64,732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1858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211,049,530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3,275,520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106,523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9876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328,239,520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5,313,252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168,452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78749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20,420,761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734,275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297,341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0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9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Worst &amp; Best Countries COVID-19 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Daily Cases Statistics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2A70D-22A4-4F07-9B08-CCD52957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9255"/>
              </p:ext>
            </p:extLst>
          </p:nvPr>
        </p:nvGraphicFramePr>
        <p:xfrm>
          <a:off x="1530349" y="2674947"/>
          <a:ext cx="9131300" cy="299466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6195081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3231799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4415909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455714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2751281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7569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8630679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380725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561864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647851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Casesdelta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cases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Merged 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8577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0403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29193.6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894.45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2574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20982.7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18934.8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18853.3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4574.82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251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194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18209.3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1428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25594.5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328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45179.5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19384.3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5396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7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8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Worst &amp; Best Countries COVID-19 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Daily Cases Pearson Correlation</a:t>
            </a:r>
          </a:p>
          <a:p>
            <a:endParaRPr lang="en-US" alt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506B1F-6F98-4155-8FFF-1417619FE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48286"/>
              </p:ext>
            </p:extLst>
          </p:nvPr>
        </p:nvGraphicFramePr>
        <p:xfrm>
          <a:off x="2000249" y="2548564"/>
          <a:ext cx="8191500" cy="326898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050798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644788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1672532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95798298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84047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358601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0828007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316310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678335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0118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3766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560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casesdelta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97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deathsdelta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4059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retailrec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-0.789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-0.782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48888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grocerrx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1745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-0.798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948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43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-0.769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99501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7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0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Daily Cases Pearson Correlation 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Singapore Heatmap</a:t>
            </a:r>
          </a:p>
          <a:p>
            <a:endParaRPr lang="en-US" altLang="en-US" sz="2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246ADE-CBAA-494C-91C5-5F60E21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20" y="2625090"/>
            <a:ext cx="3810560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43" y="1138436"/>
            <a:ext cx="4678876" cy="4129108"/>
          </a:xfrm>
          <a:prstGeom prst="rect">
            <a:avLst/>
          </a:prstGeom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53" y="1212703"/>
            <a:ext cx="5266025" cy="405484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82DF4-83F5-4569-978A-A228444C9337}"/>
              </a:ext>
            </a:extLst>
          </p:cNvPr>
          <p:cNvSpPr txBox="1"/>
          <p:nvPr/>
        </p:nvSpPr>
        <p:spPr>
          <a:xfrm>
            <a:off x="3763781" y="576019"/>
            <a:ext cx="398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Daily &amp; Total Case Count Countries</a:t>
            </a:r>
          </a:p>
        </p:txBody>
      </p:sp>
    </p:spTree>
    <p:extLst>
      <p:ext uri="{BB962C8B-B14F-4D97-AF65-F5344CB8AC3E}">
        <p14:creationId xmlns:p14="http://schemas.microsoft.com/office/powerpoint/2010/main" val="290156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843" y="1534030"/>
            <a:ext cx="4678876" cy="3337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3777" y="1216750"/>
            <a:ext cx="4532777" cy="404674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10E05-3C61-4D3B-BAAE-AE513EC7F422}"/>
              </a:ext>
            </a:extLst>
          </p:cNvPr>
          <p:cNvSpPr txBox="1"/>
          <p:nvPr/>
        </p:nvSpPr>
        <p:spPr>
          <a:xfrm>
            <a:off x="3684233" y="577049"/>
            <a:ext cx="5049306" cy="36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Daily &amp; Total Case Count Country - Singapore</a:t>
            </a:r>
          </a:p>
        </p:txBody>
      </p:sp>
    </p:spTree>
    <p:extLst>
      <p:ext uri="{BB962C8B-B14F-4D97-AF65-F5344CB8AC3E}">
        <p14:creationId xmlns:p14="http://schemas.microsoft.com/office/powerpoint/2010/main" val="53029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07894" y="1534030"/>
            <a:ext cx="4222774" cy="3337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3777" y="1255727"/>
            <a:ext cx="4532777" cy="396879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25963-3337-4777-9419-6C2BA1A7885C}"/>
              </a:ext>
            </a:extLst>
          </p:cNvPr>
          <p:cNvSpPr txBox="1"/>
          <p:nvPr/>
        </p:nvSpPr>
        <p:spPr>
          <a:xfrm>
            <a:off x="3684233" y="577049"/>
            <a:ext cx="504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Daily &amp; Total Case Count Country - Canada</a:t>
            </a:r>
          </a:p>
        </p:txBody>
      </p:sp>
    </p:spTree>
    <p:extLst>
      <p:ext uri="{BB962C8B-B14F-4D97-AF65-F5344CB8AC3E}">
        <p14:creationId xmlns:p14="http://schemas.microsoft.com/office/powerpoint/2010/main" val="219133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056290" y="835572"/>
            <a:ext cx="99579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altLang="en-US" sz="3200" dirty="0"/>
              <a:t>Introduction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3200" dirty="0"/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/>
              <a:t>January 30, 2020 the COVID-19 outbreak was declared a Public Health Emergency of International Concern by the WHO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/>
              <a:t>Countries have responded with various forms of social distancing and travel restrictions to slow down the spread of the epidemic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/>
              <a:t>Cell phone location tracking offers opportunities for contact tracing, quarantine enforcement, and mobility tracking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/>
              <a:t>Relating COVID-19 incidents with mobility patterns can assist with planning for policies as lockdowns are relaxed</a:t>
            </a:r>
          </a:p>
        </p:txBody>
      </p:sp>
    </p:spTree>
    <p:extLst>
      <p:ext uri="{BB962C8B-B14F-4D97-AF65-F5344CB8AC3E}">
        <p14:creationId xmlns:p14="http://schemas.microsoft.com/office/powerpoint/2010/main" val="144968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843" y="1355558"/>
            <a:ext cx="4678876" cy="3694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7153" y="1216750"/>
            <a:ext cx="5266025" cy="404674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8835-7D5F-4185-8266-F2F20000BE78}"/>
              </a:ext>
            </a:extLst>
          </p:cNvPr>
          <p:cNvSpPr txBox="1"/>
          <p:nvPr/>
        </p:nvSpPr>
        <p:spPr>
          <a:xfrm>
            <a:off x="3684233" y="577049"/>
            <a:ext cx="5049306" cy="36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Daily &amp; Total Case Count Countries</a:t>
            </a:r>
          </a:p>
        </p:txBody>
      </p:sp>
    </p:spTree>
    <p:extLst>
      <p:ext uri="{BB962C8B-B14F-4D97-AF65-F5344CB8AC3E}">
        <p14:creationId xmlns:p14="http://schemas.microsoft.com/office/powerpoint/2010/main" val="13372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843" y="1355558"/>
            <a:ext cx="4678876" cy="3694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7153" y="1306897"/>
            <a:ext cx="5266025" cy="38664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A8BEC-A1BF-43A3-ABD6-F9C253396F0A}"/>
              </a:ext>
            </a:extLst>
          </p:cNvPr>
          <p:cNvSpPr txBox="1"/>
          <p:nvPr/>
        </p:nvSpPr>
        <p:spPr>
          <a:xfrm>
            <a:off x="3684233" y="577049"/>
            <a:ext cx="5049306" cy="36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Daily &amp; Total Case Count Country - USA</a:t>
            </a:r>
          </a:p>
        </p:txBody>
      </p:sp>
    </p:spTree>
    <p:extLst>
      <p:ext uri="{BB962C8B-B14F-4D97-AF65-F5344CB8AC3E}">
        <p14:creationId xmlns:p14="http://schemas.microsoft.com/office/powerpoint/2010/main" val="277964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843" y="1355558"/>
            <a:ext cx="4678876" cy="3694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7153" y="1330191"/>
            <a:ext cx="5266025" cy="381986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C4011-6C26-46F6-8CE2-A6C69477B6E7}"/>
              </a:ext>
            </a:extLst>
          </p:cNvPr>
          <p:cNvSpPr txBox="1"/>
          <p:nvPr/>
        </p:nvSpPr>
        <p:spPr>
          <a:xfrm>
            <a:off x="3684233" y="577049"/>
            <a:ext cx="5049306" cy="36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Daily &amp; Total Case Count Country - Brazil</a:t>
            </a:r>
          </a:p>
        </p:txBody>
      </p:sp>
    </p:spTree>
    <p:extLst>
      <p:ext uri="{BB962C8B-B14F-4D97-AF65-F5344CB8AC3E}">
        <p14:creationId xmlns:p14="http://schemas.microsoft.com/office/powerpoint/2010/main" val="126033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843" y="1355558"/>
            <a:ext cx="4678876" cy="3694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7153" y="1331563"/>
            <a:ext cx="5266025" cy="38171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B5AEF-0C6C-4735-A664-8B93E74896F0}"/>
              </a:ext>
            </a:extLst>
          </p:cNvPr>
          <p:cNvSpPr txBox="1"/>
          <p:nvPr/>
        </p:nvSpPr>
        <p:spPr>
          <a:xfrm>
            <a:off x="3684233" y="577049"/>
            <a:ext cx="5049306" cy="36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Daily &amp; Total Case Count Country - India</a:t>
            </a:r>
          </a:p>
        </p:txBody>
      </p:sp>
    </p:spTree>
    <p:extLst>
      <p:ext uri="{BB962C8B-B14F-4D97-AF65-F5344CB8AC3E}">
        <p14:creationId xmlns:p14="http://schemas.microsoft.com/office/powerpoint/2010/main" val="228664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Initial Modeling Linear Regression New Zealand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70/30 split of training and test sets using </a:t>
            </a:r>
            <a:r>
              <a:rPr lang="en-US" dirty="0" err="1"/>
              <a:t>train_test_split</a:t>
            </a:r>
            <a:r>
              <a:rPr lang="en-US" dirty="0"/>
              <a:t>. 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The outcome(</a:t>
            </a:r>
            <a:r>
              <a:rPr lang="en-US" dirty="0" err="1"/>
              <a:t>dependant</a:t>
            </a:r>
            <a:r>
              <a:rPr lang="en-US" dirty="0"/>
              <a:t>) variable was </a:t>
            </a:r>
            <a:r>
              <a:rPr lang="en-US" dirty="0" err="1"/>
              <a:t>casesdelta</a:t>
            </a:r>
            <a:r>
              <a:rPr lang="en-US" dirty="0"/>
              <a:t>.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The predictor(independent) variable was </a:t>
            </a:r>
            <a:r>
              <a:rPr lang="en-US" dirty="0" err="1"/>
              <a:t>retailrec</a:t>
            </a:r>
            <a:r>
              <a:rPr lang="en-US" dirty="0"/>
              <a:t>. 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The mean absolute percent errors were around 40%, low accurate forecast system. 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This is when I began investigating more best case countries.</a:t>
            </a:r>
          </a:p>
          <a:p>
            <a:endParaRPr lang="en-US" alt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6D8532-F976-42D0-96AA-C539163F5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4675"/>
              </p:ext>
            </p:extLst>
          </p:nvPr>
        </p:nvGraphicFramePr>
        <p:xfrm>
          <a:off x="1809749" y="3603526"/>
          <a:ext cx="8572500" cy="14859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184853352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71208571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49444528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73377199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84883146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3479904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5610206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36458704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CVrmse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30%rmse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Rsquared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Rsquared adj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6459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Linear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1752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42.4198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33646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36.4441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264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 (scaling)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6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20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599284"/>
            <a:ext cx="98364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Singapore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 err="1"/>
              <a:t>Pairplot</a:t>
            </a:r>
            <a:endParaRPr lang="en-US" sz="3200" dirty="0"/>
          </a:p>
          <a:p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46ADE-CBAA-494C-91C5-5F60E21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5228" y="242393"/>
            <a:ext cx="5905952" cy="58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599284"/>
            <a:ext cx="983645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Singapore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Distribution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Skew right</a:t>
            </a:r>
          </a:p>
          <a:p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46ADE-CBAA-494C-91C5-5F60E21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62122" y="242393"/>
            <a:ext cx="4252163" cy="58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9843" y="1497546"/>
            <a:ext cx="4894996" cy="3568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2654" y="1428811"/>
            <a:ext cx="4822837" cy="372124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A34A8-4450-4E00-86B9-0DF8E1EADF96}"/>
              </a:ext>
            </a:extLst>
          </p:cNvPr>
          <p:cNvSpPr txBox="1"/>
          <p:nvPr/>
        </p:nvSpPr>
        <p:spPr>
          <a:xfrm>
            <a:off x="3684233" y="577049"/>
            <a:ext cx="504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LinearRegression</a:t>
            </a:r>
            <a:r>
              <a:rPr lang="en-US" dirty="0"/>
              <a:t> Line for Singapore </a:t>
            </a:r>
          </a:p>
          <a:p>
            <a:pPr algn="ctr"/>
            <a:r>
              <a:rPr lang="en-US" dirty="0" err="1"/>
              <a:t>retailrec</a:t>
            </a:r>
            <a:r>
              <a:rPr lang="en-US" dirty="0"/>
              <a:t> &amp; transit</a:t>
            </a:r>
          </a:p>
        </p:txBody>
      </p:sp>
    </p:spTree>
    <p:extLst>
      <p:ext uri="{BB962C8B-B14F-4D97-AF65-F5344CB8AC3E}">
        <p14:creationId xmlns:p14="http://schemas.microsoft.com/office/powerpoint/2010/main" val="214946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07E3C-3977-47EB-97D4-90B7DC4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5160" y="1497546"/>
            <a:ext cx="4664362" cy="3568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4FFCA-9F15-4522-B59B-39BAE5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65983" y="1428811"/>
            <a:ext cx="4696179" cy="372124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0D745-E4EA-4610-8199-C084CDBCDD5D}"/>
              </a:ext>
            </a:extLst>
          </p:cNvPr>
          <p:cNvSpPr txBox="1"/>
          <p:nvPr/>
        </p:nvSpPr>
        <p:spPr>
          <a:xfrm>
            <a:off x="3684233" y="577049"/>
            <a:ext cx="504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LinearRegression</a:t>
            </a:r>
            <a:r>
              <a:rPr lang="en-US" dirty="0"/>
              <a:t> Line for Singapore </a:t>
            </a:r>
          </a:p>
          <a:p>
            <a:pPr algn="ctr"/>
            <a:r>
              <a:rPr lang="en-US" dirty="0"/>
              <a:t>reside &amp; work</a:t>
            </a:r>
          </a:p>
        </p:txBody>
      </p:sp>
    </p:spTree>
    <p:extLst>
      <p:ext uri="{BB962C8B-B14F-4D97-AF65-F5344CB8AC3E}">
        <p14:creationId xmlns:p14="http://schemas.microsoft.com/office/powerpoint/2010/main" val="247455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914593"/>
            <a:ext cx="98364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Conclusions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I was not able to prove or disprove my hypothesis during the timeframe of this project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I made several iterations through from analysis to linear regression, each time discovering a new data wrangling or modeling preparation step. But I was not able to complete time series regression or null hypothesis testing</a:t>
            </a:r>
            <a:endParaRPr lang="en-US" altLang="en-US" sz="28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Visualization was a major part of this project, which leads into exploring  an interactive data science tool like Tableau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I learned a lot but need to remedy gaps in my python library knowledge, and my understanding of regression and modeling</a:t>
            </a:r>
          </a:p>
        </p:txBody>
      </p:sp>
    </p:spTree>
    <p:extLst>
      <p:ext uri="{BB962C8B-B14F-4D97-AF65-F5344CB8AC3E}">
        <p14:creationId xmlns:p14="http://schemas.microsoft.com/office/powerpoint/2010/main" val="29249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292772" y="1008993"/>
            <a:ext cx="980615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altLang="en-US" sz="3200" dirty="0"/>
              <a:t>Goal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altLang="en-US" sz="2800" dirty="0"/>
              <a:t>Investigate relationship between COVID-19 incidents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altLang="en-US" sz="2800" dirty="0"/>
              <a:t>and cell phone mobility location data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28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/>
              <a:t>COVID-19 data is sourced from John Hopkins, with global data for countries tracking confirmed cases, deaths and recovered cases. 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/>
              <a:t>Mobility data is sourced from Google ‘COVID-19 Community Mobility Reports’, with global data for countries tracking movement trends over time across 6 high-level categories.</a:t>
            </a:r>
            <a:endParaRPr lang="en-US" altLang="en-US" sz="2800" dirty="0"/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3200" dirty="0"/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6919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914593"/>
            <a:ext cx="98364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Conclusions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Visualization plots of COVID-19 and mobility data for the best, ‘good’ countries like New Zealand and Singapore does confirm the theory that strict mobility lockdowns at the start of COVID-19 cases, which are maintained for at least 2 weeks AFTER daily case counts are stabilized a 0, does result in maintaining some control of the spread or the virus.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Inversely, countries which neglected to restrict mobility, like the United States, or removed restrictions at the first sign of daily counts decreasing, are seeing a much higher incidence of spread.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7625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914593"/>
            <a:ext cx="98364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Mobility Data Afterthoughts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Cell phone ownership demographics. India currently has outbreaks in extremely poor, densely packed slums. Cell phone location data is likely not reporting impoverished, high risk locations.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Global differences in data collection and reporting. Within the United States, even within the state of Colorado, there were differences in how cases, deaths and recovered cases were reported.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Indications are that the infections are much higher than recorded. Antibody testing in Delhi, Mumbai and Pune India indicate the 23% of the populations had the antibodies so had been infected at one point. </a:t>
            </a:r>
          </a:p>
        </p:txBody>
      </p:sp>
    </p:spTree>
    <p:extLst>
      <p:ext uri="{BB962C8B-B14F-4D97-AF65-F5344CB8AC3E}">
        <p14:creationId xmlns:p14="http://schemas.microsoft.com/office/powerpoint/2010/main" val="2625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920895"/>
            <a:ext cx="98364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Project Documents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800" dirty="0">
                <a:hlinkClick r:id="rId2"/>
              </a:rPr>
              <a:t>https://github.com/mabdunne/RegisDataSciencePracticumI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08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914593"/>
            <a:ext cx="983645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References</a:t>
            </a:r>
          </a:p>
          <a:p>
            <a:r>
              <a:rPr lang="en-US" sz="1200" dirty="0"/>
              <a:t>"COVID-19 Data Repository by the Center for Systems Science and Engineering (CSSE) at Johns Hopkins University“, </a:t>
            </a:r>
            <a:r>
              <a:rPr lang="en-US" sz="1200" u="sng" dirty="0">
                <a:hlinkClick r:id="rId2"/>
              </a:rPr>
              <a:t>https://github.com/CSSEGISandData/COVID-19</a:t>
            </a:r>
            <a:endParaRPr lang="en-US" sz="1200" dirty="0"/>
          </a:p>
          <a:p>
            <a:r>
              <a:rPr lang="en-US" sz="1200" u="sng" dirty="0">
                <a:hlinkClick r:id="rId3"/>
              </a:rPr>
              <a:t>https://raw.githubusercontent.com/CSSEGISandData/COVID-19/master/csse_covid_19_data/csse_covid_19_time_series/</a:t>
            </a:r>
            <a:endParaRPr lang="en-US" sz="1200" dirty="0"/>
          </a:p>
          <a:p>
            <a:r>
              <a:rPr lang="en-US" sz="1200" dirty="0"/>
              <a:t>          time_series_covid19_confirmed_global.csv</a:t>
            </a:r>
          </a:p>
          <a:p>
            <a:r>
              <a:rPr lang="en-US" sz="1200" dirty="0"/>
              <a:t>          time_series_covid19_deaths_global.csv</a:t>
            </a:r>
          </a:p>
          <a:p>
            <a:r>
              <a:rPr lang="en-US" sz="1200" dirty="0"/>
              <a:t>          time_series_covid19_recovered_global.csv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Google LLC </a:t>
            </a:r>
            <a:r>
              <a:rPr lang="en-US" sz="1200" i="1" dirty="0"/>
              <a:t>"Google COVID-19 Community Mobility Reports“, </a:t>
            </a:r>
            <a:r>
              <a:rPr lang="en-US" sz="1200" u="sng" dirty="0">
                <a:hlinkClick r:id="rId4"/>
              </a:rPr>
              <a:t>https://www.google.com/covid19/mobility/</a:t>
            </a:r>
            <a:r>
              <a:rPr lang="en-US" sz="1200" dirty="0"/>
              <a:t>, Accessed: August 17, 2020</a:t>
            </a:r>
          </a:p>
          <a:p>
            <a:r>
              <a:rPr lang="en-US" sz="1200" u="sng" dirty="0">
                <a:hlinkClick r:id="rId5"/>
              </a:rPr>
              <a:t>https://www.gstatic.com/covid19/mobility/Global_Mobility_Report.csv</a:t>
            </a:r>
            <a:endParaRPr lang="en-US" sz="1200" dirty="0"/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1100" dirty="0"/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https://benalexkeen.com/correlation-in-python/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https://blog.google/technology/health/covid-19-community-mobility-reports/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https://datascience.stackexchange.com/questions/68291/python-and-gridsearchcv-how-to-eliminate-input-contains-nan-error-when-using-cro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https://ourworldindata.org/covid-mobility-trends  converted the raw data into the rolling seven-day average.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https://pythonbasics.org/seaborn-pairplot/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https://realpython.com/linear-regression-in-python/#simple-linear-regression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https://scikit-learn.org/stable/modules/cross_validation.html#cross-validation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https://scikit-learn.org/stable/modules/generated/sklearn.linear_model.LinearRegression.html#sklearn.linear_model.LinearRegression.score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https://stats.stackexchange.com/questions/58391/mean-absolute-percentage-error-mape-in-scikit-learn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https://time.com/5851633/best-global-responses-covid-19/, Bremmer, Ian (June 12, 2020) ‘The Best Global Responses to COVID-19 Pandemic’,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https://towardsdatascience.com/cleaning-financial-time-series-data-with-python-f30a3ed580b7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https://towardsdatascience.com/visualizing-data-with-pair-plots-in-python-f228cf529166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https://www.aljazeera.com/news/2020/08/millions-infected-coronavirus-delhi-survey-200821102647796.html 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https://www.forbes.com/sites/johnkoetsier/2020/06/05/the-100-safest-countries-in-the-world-for-covid-19/#795f154f68c5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https://www.kaggle.com/c/house-prices-advanced-regression-techniques#evaluation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https://www.kaggle.com/nickelkumawat/linear-regression-house-prices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1100" dirty="0"/>
              <a:t>https://www.ritchieng.com/pandas-variability/</a:t>
            </a:r>
          </a:p>
        </p:txBody>
      </p:sp>
    </p:spTree>
    <p:extLst>
      <p:ext uri="{BB962C8B-B14F-4D97-AF65-F5344CB8AC3E}">
        <p14:creationId xmlns:p14="http://schemas.microsoft.com/office/powerpoint/2010/main" val="1342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735775"/>
            <a:ext cx="983645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John Hopkins COVID-19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John Hopkins Whiting School of Engineering Center for Systems Science and Engineering (JHU CSSE)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u="sng" dirty="0"/>
              <a:t>3</a:t>
            </a:r>
            <a:r>
              <a:rPr lang="en-US" sz="2400" dirty="0"/>
              <a:t> wide format CSV files; </a:t>
            </a:r>
          </a:p>
          <a:p>
            <a:pPr marL="561975" lvl="1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cases, deaths, recovered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Coverage from January 22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       through current to yesterdays reporting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187 countries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DB1AB-489D-4F68-8FBC-9391AF8E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4872"/>
              </p:ext>
            </p:extLst>
          </p:nvPr>
        </p:nvGraphicFramePr>
        <p:xfrm>
          <a:off x="7464262" y="2936377"/>
          <a:ext cx="2400300" cy="237744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97640101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2405187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3492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Province/State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21006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Country/Region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516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4876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7837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795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88972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to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integer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9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845281"/>
            <a:ext cx="98364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John Hopkins COVID-19 File Cleanup Issues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u="sng" dirty="0"/>
              <a:t>Convert 3</a:t>
            </a:r>
            <a:r>
              <a:rPr lang="en-US" sz="2400" dirty="0"/>
              <a:t> wide format CSV files to long format and merge; </a:t>
            </a:r>
          </a:p>
          <a:p>
            <a:pPr marL="561975" lvl="1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Naming values columns to cases, deaths, recovered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Aggregate(sum) countries which report at province level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Review Country names compared to Mobility file</a:t>
            </a:r>
          </a:p>
          <a:p>
            <a:pPr marL="847725" lvl="1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More countries, but not row for row match with Mobility</a:t>
            </a:r>
          </a:p>
          <a:p>
            <a:pPr marL="847725" lvl="1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No records for North Korea</a:t>
            </a:r>
          </a:p>
          <a:p>
            <a:pPr marL="847725" lvl="1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Records for cruise ships from early outbreaks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Rename Country/Region to country for merge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Rename country ‘Taiwan*’ to ‘Taiwan’</a:t>
            </a:r>
          </a:p>
        </p:txBody>
      </p:sp>
    </p:spTree>
    <p:extLst>
      <p:ext uri="{BB962C8B-B14F-4D97-AF65-F5344CB8AC3E}">
        <p14:creationId xmlns:p14="http://schemas.microsoft.com/office/powerpoint/2010/main" val="108990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656947"/>
            <a:ext cx="98364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COVID-19 Community Mobility Reports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Google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1 long format CSV file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Coverage from February 15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       through 3 days ago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       (for file preparation)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135 countries</a:t>
            </a:r>
          </a:p>
          <a:p>
            <a:pPr marL="447675" indent="-34290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Countries report at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        several levels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24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alt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DB6A47-96FB-4CF7-8D11-E4F827476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64256"/>
              </p:ext>
            </p:extLst>
          </p:nvPr>
        </p:nvGraphicFramePr>
        <p:xfrm>
          <a:off x="5646267" y="2187029"/>
          <a:ext cx="5379799" cy="3760785"/>
        </p:xfrm>
        <a:graphic>
          <a:graphicData uri="http://schemas.openxmlformats.org/drawingml/2006/table">
            <a:tbl>
              <a:tblPr/>
              <a:tblGrid>
                <a:gridCol w="4692949">
                  <a:extLst>
                    <a:ext uri="{9D8B030D-6E8A-4147-A177-3AD203B41FA5}">
                      <a16:colId xmlns:a16="http://schemas.microsoft.com/office/drawing/2014/main" val="3554199554"/>
                    </a:ext>
                  </a:extLst>
                </a:gridCol>
                <a:gridCol w="686850">
                  <a:extLst>
                    <a:ext uri="{9D8B030D-6E8A-4147-A177-3AD203B41FA5}">
                      <a16:colId xmlns:a16="http://schemas.microsoft.com/office/drawing/2014/main" val="1017364841"/>
                    </a:ext>
                  </a:extLst>
                </a:gridCol>
              </a:tblGrid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931359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country_region_code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45231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country_region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17555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sub_region_1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24908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sub_region_2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0179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metro_area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56582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iso_3166_2_code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64878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census_fips_code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230029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86975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retail_and_recreation_percent_change_from_baseline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2498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grocery_and_pharmacy_percent_change_from_baseline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018274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parks_percent_change_from_baseline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4218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transit_stations_percent_change_from_baseline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1994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workplaces_percent_change_from_baseline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21279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residential_percent_change_from_baseline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429" marR="6429" marT="64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97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Google Mobility Rules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track movement trends over time by across six high-level categories, locations in category vary per region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record a percentage point increase or decrease in visits with relation to a baseline (except residential which measures in duration units)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track visits and length of stay changes compared to a baseline.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for each region-category, each day of the week baseline is the median day value during the five-week baseline period from January 3 to Feb 6, 2020. Avoid comparing day-to-day changes.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do not infer that larger changes mean more visitors or smaller changes mean less visitors.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24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24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610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Mobility Categories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Grocery &amp; pharmacy – food markets, drug stores, and pharmacies. Frequently defined as essential and remain accessible in lockdown.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Transit stations - public transport hub may include seaports, taxi stands, highway rest stops, car rental agencies.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Retail &amp; recreation - restaurants, shopping, libraries, movie theaters.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Workplaces - places of work (that allow active mobile devices)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Residential - places of residence. This shows a change in duration, where the other categories measure a change in total visitors. Do not compare the change in the Residential category with other categories. 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Parks - local and national parks, beaches, marinas, castles, national forests, campgrounds.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24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24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38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DAD40-0DD3-470D-8E38-E71F8CD1FBFE}"/>
              </a:ext>
            </a:extLst>
          </p:cNvPr>
          <p:cNvSpPr/>
          <p:nvPr/>
        </p:nvSpPr>
        <p:spPr>
          <a:xfrm>
            <a:off x="1177770" y="1166842"/>
            <a:ext cx="983645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3200" dirty="0"/>
              <a:t>Mobility File Cleanup Issues</a:t>
            </a:r>
          </a:p>
          <a:p>
            <a:pPr marL="104775" algn="ctr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3200" dirty="0"/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Select only country rows which report at country level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Rename Country/Region to country for merge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Rename the lengthy category fields to shorter names; </a:t>
            </a:r>
          </a:p>
          <a:p>
            <a:pPr marL="104775">
              <a:buClr>
                <a:srgbClr val="FF6633"/>
              </a:buClr>
              <a:buSzPct val="45000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       e.g. , </a:t>
            </a:r>
            <a:r>
              <a:rPr lang="en-US" sz="2400" dirty="0" err="1"/>
              <a:t>retailrec</a:t>
            </a:r>
            <a:r>
              <a:rPr lang="en-US" sz="2400" dirty="0"/>
              <a:t>, </a:t>
            </a:r>
            <a:r>
              <a:rPr lang="en-US" sz="2400" dirty="0" err="1"/>
              <a:t>grocerrx</a:t>
            </a:r>
            <a:r>
              <a:rPr lang="en-US" sz="2400" dirty="0"/>
              <a:t>, parks, transit, work, reside, parks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Review Country names compared to COVID-19 file</a:t>
            </a:r>
          </a:p>
          <a:p>
            <a:pPr marL="847725" lvl="1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Fewer countries, but not row for row match with COVID-19</a:t>
            </a:r>
          </a:p>
          <a:p>
            <a:pPr marL="847725" lvl="1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No records for China, North or South Korea, Iran, Syria</a:t>
            </a:r>
          </a:p>
          <a:p>
            <a:pPr marL="847725" lvl="1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Records for cruise ships from early outbreaks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sz="2400" dirty="0"/>
              <a:t>Rename country ‘United States’ to ‘US’ to match COVID-19 file</a:t>
            </a:r>
          </a:p>
          <a:p>
            <a:pPr marL="390525" indent="-285750">
              <a:buClr>
                <a:srgbClr val="FF6633"/>
              </a:buClr>
              <a:buSzPct val="45000"/>
              <a:buFont typeface="Wingdings" panose="05000000000000000000" pitchFamily="2" charset="2"/>
              <a:buChar char="v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endParaRPr lang="en-US" sz="24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4731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Microsoft Office PowerPoint</Application>
  <PresentationFormat>Widescreen</PresentationFormat>
  <Paragraphs>519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Bookman Old Style</vt:lpstr>
      <vt:lpstr>Calibri</vt:lpstr>
      <vt:lpstr>Franklin Gothic Book</vt:lpstr>
      <vt:lpstr>Wingdings</vt:lpstr>
      <vt:lpstr>1_RetrospectVTI</vt:lpstr>
      <vt:lpstr>Understanding  COVID-19 Incident and Google Mobility Data Relationship using Data Science   Regis University MSDS692 Data Science Practicum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2020-08-23T06:41:07Z</dcterms:created>
  <dcterms:modified xsi:type="dcterms:W3CDTF">2020-08-23T20:18:36Z</dcterms:modified>
</cp:coreProperties>
</file>