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p:scale>
          <a:sx n="30" d="100"/>
          <a:sy n="30" d="100"/>
        </p:scale>
        <p:origin x="546" y="24"/>
      </p:cViewPr>
      <p:guideLst>
        <p:guide orient="horz" pos="10368"/>
        <p:guide pos="137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12/19/2016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12/19/2016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Investigating Simulations of Emission Lines from the Narrow Line Region of </a:t>
            </a:r>
            <a:r>
              <a:rPr lang="en-US" sz="4400" b="1" dirty="0" err="1">
                <a:solidFill>
                  <a:srgbClr val="73000A"/>
                </a:solidFill>
                <a:latin typeface="Arial" panose="020B0604020202020204" pitchFamily="34" charset="0"/>
                <a:cs typeface="Arial" panose="020B0604020202020204" pitchFamily="34" charset="0"/>
              </a:rPr>
              <a:t>Seyferts</a:t>
            </a:r>
            <a:r>
              <a:rPr lang="en-US" sz="4400" b="1" dirty="0">
                <a:solidFill>
                  <a:srgbClr val="73000A"/>
                </a:solidFill>
                <a:latin typeface="Arial" panose="020B0604020202020204" pitchFamily="34" charset="0"/>
                <a:cs typeface="Arial" panose="020B0604020202020204" pitchFamily="34" charset="0"/>
              </a:rPr>
              <a:t> and LINERS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295068" y="2383679"/>
            <a:ext cx="14091807" cy="16804600"/>
          </a:xfrm>
          <a:prstGeom prst="rect">
            <a:avLst/>
          </a:prstGeom>
          <a:noFill/>
        </p:spPr>
        <p:txBody>
          <a:bodyPr wrap="square" rtlCol="0">
            <a:spAutoFit/>
          </a:bodyPr>
          <a:lstStyle/>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1" name="TextBox 20"/>
          <p:cNvSpPr txBox="1"/>
          <p:nvPr/>
        </p:nvSpPr>
        <p:spPr>
          <a:xfrm>
            <a:off x="1092443" y="25182959"/>
            <a:ext cx="13605813" cy="7171194"/>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Baldwin J. A., </a:t>
            </a:r>
            <a:r>
              <a:rPr lang="en-US" sz="2000" dirty="0" err="1">
                <a:latin typeface="Arial" panose="020B0604020202020204" pitchFamily="34" charset="0"/>
                <a:cs typeface="Arial" panose="020B0604020202020204" pitchFamily="34" charset="0"/>
              </a:rPr>
              <a:t>PhillipsM.M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Telervich</a:t>
            </a:r>
            <a:r>
              <a:rPr lang="en-US" sz="2000" dirty="0">
                <a:latin typeface="Arial" panose="020B0604020202020204" pitchFamily="34" charset="0"/>
                <a:cs typeface="Arial" panose="020B0604020202020204" pitchFamily="34" charset="0"/>
              </a:rPr>
              <a:t> R., 1981, PASP, 93, 5 </a:t>
            </a: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OsterbrockD</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FerlandG</a:t>
            </a:r>
            <a:r>
              <a:rPr lang="en-US" sz="2000" dirty="0">
                <a:latin typeface="Arial" panose="020B0604020202020204" pitchFamily="34" charset="0"/>
                <a:cs typeface="Arial" panose="020B0604020202020204" pitchFamily="34" charset="0"/>
              </a:rPr>
              <a:t>. J., 2006, Astrophysics of Gaseous Nebulae and Active Galactic Nuclei. University Science Books, California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en-US" sz="2000" dirty="0">
                <a:latin typeface="Arial" panose="020B0604020202020204" pitchFamily="34" charset="0"/>
                <a:cs typeface="Arial" panose="020B0604020202020204" pitchFamily="34" charset="0"/>
              </a:rPr>
              <a:t>Peterson, B. M. 1993, PASP, 105, 247</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err="1">
                <a:latin typeface="Arial" panose="020B0604020202020204" pitchFamily="34" charset="0"/>
                <a:cs typeface="Arial" panose="020B0604020202020204" pitchFamily="34" charset="0"/>
              </a:rPr>
              <a:t>Veilleux</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Osterbrock</a:t>
            </a:r>
            <a:r>
              <a:rPr lang="en-US" sz="2000" dirty="0">
                <a:latin typeface="Arial" panose="020B0604020202020204" pitchFamily="34" charset="0"/>
                <a:cs typeface="Arial" panose="020B0604020202020204" pitchFamily="34" charset="0"/>
              </a:rPr>
              <a:t> D. E., 1987,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63, 295 (VO87)</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1146161" y="23164800"/>
            <a:ext cx="11709083" cy="7602081"/>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This model acts as an accurate predictor of LINER galaxy emission ratios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Emissivity and Ionization Fraction profiles are most affected by temperature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Investigate metallicity variation in simulations.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Examine weaker emission lines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Determine physical cause of the S II/S III bump in ionization fraction and emissivity profiles.</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137781" y="15174129"/>
            <a:ext cx="14334536" cy="11480066"/>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32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For baseline curve, the blackbody temperature </a:t>
            </a:r>
            <a:r>
              <a:rPr lang="en-US" sz="3200" i="1" dirty="0">
                <a:latin typeface="Arial" panose="020B0604020202020204" pitchFamily="34" charset="0"/>
                <a:cs typeface="Arial" panose="020B0604020202020204" pitchFamily="34" charset="0"/>
              </a:rPr>
              <a:t>T</a:t>
            </a:r>
            <a:r>
              <a:rPr lang="en-US" sz="3200" baseline="-25000" dirty="0">
                <a:latin typeface="Arial" panose="020B0604020202020204" pitchFamily="34" charset="0"/>
                <a:cs typeface="Arial" panose="020B0604020202020204" pitchFamily="34" charset="0"/>
              </a:rPr>
              <a:t>BB </a:t>
            </a:r>
            <a:r>
              <a:rPr lang="en-US" sz="3200" dirty="0">
                <a:latin typeface="Arial" panose="020B0604020202020204" pitchFamily="34" charset="0"/>
                <a:cs typeface="Arial" panose="020B0604020202020204" pitchFamily="34" charset="0"/>
              </a:rPr>
              <a:t> is set to 10</a:t>
            </a:r>
            <a:r>
              <a:rPr lang="en-US" sz="3200" baseline="30000" dirty="0">
                <a:latin typeface="Arial" panose="020B0604020202020204" pitchFamily="34" charset="0"/>
                <a:cs typeface="Arial" panose="020B0604020202020204" pitchFamily="34" charset="0"/>
              </a:rPr>
              <a:t>6</a:t>
            </a:r>
            <a:r>
              <a:rPr lang="en-US" sz="3200" dirty="0">
                <a:latin typeface="Arial" panose="020B0604020202020204" pitchFamily="34" charset="0"/>
                <a:cs typeface="Arial" panose="020B0604020202020204" pitchFamily="34" charset="0"/>
              </a:rPr>
              <a:t> K based on the mean value of past research,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a:t>
            </a:r>
            <a:r>
              <a:rPr lang="en-US" sz="3200" dirty="0">
                <a:latin typeface="Arial" panose="020B0604020202020204" pitchFamily="34" charset="0"/>
                <a:cs typeface="Arial" panose="020B0604020202020204" pitchFamily="34" charset="0"/>
              </a:rPr>
              <a:t> = -1.59,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dirty="0">
                <a:latin typeface="Arial" panose="020B0604020202020204" pitchFamily="34" charset="0"/>
                <a:cs typeface="Arial" panose="020B0604020202020204" pitchFamily="34" charset="0"/>
              </a:rPr>
              <a:t> = -0.6,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ox</a:t>
            </a:r>
            <a:r>
              <a:rPr lang="en-US" sz="3200" dirty="0">
                <a:latin typeface="Arial" panose="020B0604020202020204" pitchFamily="34" charset="0"/>
                <a:cs typeface="Arial" panose="020B0604020202020204" pitchFamily="34" charset="0"/>
              </a:rPr>
              <a:t> = -1.42 (</a:t>
            </a:r>
            <a:r>
              <a:rPr lang="en-US" sz="3200" dirty="0" err="1">
                <a:latin typeface="Arial" panose="020B0604020202020204" pitchFamily="34" charset="0"/>
                <a:cs typeface="Arial" panose="020B0604020202020204" pitchFamily="34" charset="0"/>
              </a:rPr>
              <a:t>Grupe</a:t>
            </a:r>
            <a:r>
              <a:rPr lang="en-US" sz="3200" dirty="0">
                <a:latin typeface="Arial" panose="020B0604020202020204" pitchFamily="34" charset="0"/>
                <a:cs typeface="Arial" panose="020B0604020202020204" pitchFamily="34" charset="0"/>
              </a:rPr>
              <a:t> et al. 2010).  </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 derived from Groves et al 2004.</a:t>
            </a:r>
          </a:p>
          <a:p>
            <a:pPr marL="457200" lvl="0" indent="-457200">
              <a:buFont typeface="Arial" panose="020B0604020202020204" pitchFamily="34" charset="0"/>
              <a:buChar char="•"/>
            </a:pPr>
            <a:r>
              <a:rPr lang="en-US" sz="32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 which allows us to simulate deep enough into the cloud to produce the required emissions. </a:t>
            </a:r>
          </a:p>
          <a:p>
            <a:pPr marL="457200" lvl="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fit the values of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and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baseline="-250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using Ordinary Least Squares regression, producing the line:</a:t>
            </a:r>
          </a:p>
          <a:p>
            <a:r>
              <a:rPr lang="en-US" sz="3200" dirty="0">
                <a:latin typeface="Arial" panose="020B0604020202020204" pitchFamily="34" charset="0"/>
                <a:cs typeface="Arial" panose="020B0604020202020204" pitchFamily="34" charset="0"/>
              </a:rPr>
              <a:t> </a:t>
            </a:r>
          </a:p>
          <a:p>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run simulations varying </a:t>
            </a:r>
            <a:r>
              <a:rPr lang="en-US" sz="3200" i="1" dirty="0">
                <a:latin typeface="Arial" panose="020B0604020202020204" pitchFamily="34" charset="0"/>
                <a:cs typeface="Arial" panose="020B0604020202020204" pitchFamily="34" charset="0"/>
              </a:rPr>
              <a:t>T</a:t>
            </a:r>
            <a:r>
              <a:rPr lang="en-US" sz="3200" baseline="-25000" dirty="0">
                <a:latin typeface="Arial" panose="020B0604020202020204" pitchFamily="34" charset="0"/>
                <a:cs typeface="Arial" panose="020B0604020202020204" pitchFamily="34" charset="0"/>
              </a:rPr>
              <a:t>BB </a:t>
            </a:r>
            <a:r>
              <a:rPr lang="en-US" sz="3200" dirty="0">
                <a:latin typeface="Arial" panose="020B0604020202020204" pitchFamily="34" charset="0"/>
                <a:cs typeface="Arial" panose="020B0604020202020204" pitchFamily="34" charset="0"/>
              </a:rPr>
              <a:t>between 10</a:t>
            </a:r>
            <a:r>
              <a:rPr lang="en-US" sz="3200" baseline="30000" dirty="0">
                <a:latin typeface="Arial" panose="020B0604020202020204" pitchFamily="34" charset="0"/>
                <a:cs typeface="Arial" panose="020B0604020202020204" pitchFamily="34" charset="0"/>
              </a:rPr>
              <a:t>4 </a:t>
            </a:r>
            <a:r>
              <a:rPr lang="en-US" sz="3200" dirty="0">
                <a:latin typeface="Arial" panose="020B0604020202020204" pitchFamily="34" charset="0"/>
                <a:cs typeface="Arial" panose="020B0604020202020204" pitchFamily="34" charset="0"/>
              </a:rPr>
              <a:t>K and 10</a:t>
            </a:r>
            <a:r>
              <a:rPr lang="en-US" sz="3200" baseline="30000" dirty="0">
                <a:latin typeface="Arial" panose="020B0604020202020204" pitchFamily="34" charset="0"/>
                <a:cs typeface="Arial" panose="020B0604020202020204" pitchFamily="34" charset="0"/>
              </a:rPr>
              <a:t>7 </a:t>
            </a:r>
            <a:r>
              <a:rPr lang="en-US" sz="32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value of </a:t>
            </a:r>
            <a:r>
              <a:rPr lang="el-GR"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is varied according to the standard deviation of the mean, 0.51, and the value of </a:t>
            </a:r>
            <a:r>
              <a:rPr lang="el-GR" sz="3200" dirty="0">
                <a:latin typeface="Arial" panose="020B0604020202020204" pitchFamily="34" charset="0"/>
                <a:cs typeface="Arial" panose="020B0604020202020204" pitchFamily="34" charset="0"/>
              </a:rPr>
              <a:t>α</a:t>
            </a:r>
            <a:r>
              <a:rPr lang="en-US" sz="3200" baseline="-25000" dirty="0" err="1">
                <a:latin typeface="Arial" panose="020B0604020202020204" pitchFamily="34" charset="0"/>
                <a:cs typeface="Arial" panose="020B0604020202020204" pitchFamily="34" charset="0"/>
              </a:rPr>
              <a:t>uv</a:t>
            </a:r>
            <a:r>
              <a:rPr lang="en-US" sz="32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Optical data obtained via the Sloan Digital Sky Survey (SDSS)</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17703148" y="29246658"/>
            <a:ext cx="11456916" cy="3293209"/>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800" dirty="0">
                <a:latin typeface="Arial" panose="020B0604020202020204" pitchFamily="34" charset="0"/>
                <a:cs typeface="Arial" panose="020B0604020202020204" pitchFamily="34" charset="0"/>
              </a:rPr>
              <a:t>I would like to thank the Elon College Fellows program, my research mentor Dr. Chris Richardson, and the Elon Department of Undergraduate Research.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project was conducted as a part of Elon University’s Summer Undergraduate Research Experience, 2016.</a:t>
            </a:r>
          </a:p>
        </p:txBody>
      </p:sp>
      <p:cxnSp>
        <p:nvCxnSpPr>
          <p:cNvPr id="37" name="Straight Connector 36"/>
          <p:cNvCxnSpPr/>
          <p:nvPr/>
        </p:nvCxnSpPr>
        <p:spPr>
          <a:xfrm flipV="1">
            <a:off x="15845330" y="2892157"/>
            <a:ext cx="12137" cy="28904028"/>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9" y="2892155"/>
            <a:ext cx="154726" cy="2890403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90" y="596454"/>
            <a:ext cx="7483710" cy="197167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4553" y="805190"/>
            <a:ext cx="3213566" cy="180763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9354" y="805189"/>
            <a:ext cx="3193018" cy="180763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8288" y="23317200"/>
            <a:ext cx="6334125" cy="476250"/>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6225" y="16667894"/>
            <a:ext cx="8858250" cy="676275"/>
          </a:xfrm>
          <a:prstGeom prst="rect">
            <a:avLst/>
          </a:prstGeom>
        </p:spPr>
      </p:pic>
      <p:pic>
        <p:nvPicPr>
          <p:cNvPr id="2" name="Picture 1"/>
          <p:cNvPicPr>
            <a:picLocks noChangeAspect="1"/>
          </p:cNvPicPr>
          <p:nvPr/>
        </p:nvPicPr>
        <p:blipFill rotWithShape="1">
          <a:blip r:embed="rId7">
            <a:extLst>
              <a:ext uri="{28A0092B-C50C-407E-A947-70E740481C1C}">
                <a14:useLocalDpi xmlns:a14="http://schemas.microsoft.com/office/drawing/2010/main" val="0"/>
              </a:ext>
            </a:extLst>
          </a:blip>
          <a:srcRect l="4564" t="-1" r="7575" b="2085"/>
          <a:stretch/>
        </p:blipFill>
        <p:spPr>
          <a:xfrm>
            <a:off x="31037222" y="3294653"/>
            <a:ext cx="11663476" cy="6532692"/>
          </a:xfrm>
          <a:prstGeom prst="rect">
            <a:avLst/>
          </a:prstGeom>
        </p:spPr>
      </p:pic>
      <p:pic>
        <p:nvPicPr>
          <p:cNvPr id="12" name="Picture 11"/>
          <p:cNvPicPr>
            <a:picLocks noChangeAspect="1"/>
          </p:cNvPicPr>
          <p:nvPr/>
        </p:nvPicPr>
        <p:blipFill rotWithShape="1">
          <a:blip r:embed="rId8">
            <a:extLst>
              <a:ext uri="{28A0092B-C50C-407E-A947-70E740481C1C}">
                <a14:useLocalDpi xmlns:a14="http://schemas.microsoft.com/office/drawing/2010/main" val="0"/>
              </a:ext>
            </a:extLst>
          </a:blip>
          <a:srcRect r="5903" b="2005"/>
          <a:stretch/>
        </p:blipFill>
        <p:spPr>
          <a:xfrm>
            <a:off x="16684846" y="19404305"/>
            <a:ext cx="12725400" cy="6660447"/>
          </a:xfrm>
          <a:prstGeom prst="rect">
            <a:avLst/>
          </a:prstGeom>
        </p:spPr>
      </p:pic>
      <p:pic>
        <p:nvPicPr>
          <p:cNvPr id="14" name="Picture 13"/>
          <p:cNvPicPr>
            <a:picLocks noChangeAspect="1"/>
          </p:cNvPicPr>
          <p:nvPr/>
        </p:nvPicPr>
        <p:blipFill rotWithShape="1">
          <a:blip r:embed="rId9">
            <a:extLst>
              <a:ext uri="{28A0092B-C50C-407E-A947-70E740481C1C}">
                <a14:useLocalDpi xmlns:a14="http://schemas.microsoft.com/office/drawing/2010/main" val="0"/>
              </a:ext>
            </a:extLst>
          </a:blip>
          <a:srcRect l="3472" r="7870" b="2005"/>
          <a:stretch/>
        </p:blipFill>
        <p:spPr>
          <a:xfrm>
            <a:off x="31167932" y="13683787"/>
            <a:ext cx="11031227" cy="6127933"/>
          </a:xfrm>
          <a:prstGeom prst="rect">
            <a:avLst/>
          </a:prstGeom>
        </p:spPr>
      </p:pic>
      <p:sp>
        <p:nvSpPr>
          <p:cNvPr id="15" name="Rectangle 14"/>
          <p:cNvSpPr/>
          <p:nvPr/>
        </p:nvSpPr>
        <p:spPr>
          <a:xfrm>
            <a:off x="16328808" y="2810742"/>
            <a:ext cx="13437476" cy="8617744"/>
          </a:xfrm>
          <a:prstGeom prst="rect">
            <a:avLst/>
          </a:prstGeom>
        </p:spPr>
        <p:txBody>
          <a:bodyPr wrap="square">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We examine emission line ratios as they allow us to constrain the SED and study the effects of AGN density, elemental abundances, excitation mechanism, and ionization parameter.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The first plot is known as the Baldwin-Phillip-</a:t>
            </a:r>
            <a:r>
              <a:rPr lang="en-US" sz="3200" dirty="0" err="1">
                <a:latin typeface="Arial" panose="020B0604020202020204" pitchFamily="34" charset="0"/>
                <a:cs typeface="Arial" panose="020B0604020202020204" pitchFamily="34" charset="0"/>
              </a:rPr>
              <a:t>Terlevich</a:t>
            </a:r>
            <a:r>
              <a:rPr lang="en-US" sz="32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The top three plots were introduced in </a:t>
            </a:r>
            <a:r>
              <a:rPr lang="en-US" sz="3200" dirty="0" err="1">
                <a:latin typeface="Arial" panose="020B0604020202020204" pitchFamily="34" charset="0"/>
                <a:cs typeface="Arial" panose="020B0604020202020204" pitchFamily="34" charset="0"/>
              </a:rPr>
              <a:t>Osterbrock</a:t>
            </a:r>
            <a:r>
              <a:rPr lang="en-US" sz="3200" dirty="0">
                <a:latin typeface="Arial" panose="020B0604020202020204" pitchFamily="34" charset="0"/>
                <a:cs typeface="Arial" panose="020B0604020202020204" pitchFamily="34" charset="0"/>
              </a:rPr>
              <a:t> &amp; </a:t>
            </a:r>
            <a:r>
              <a:rPr lang="en-US" sz="3200" dirty="0" err="1">
                <a:latin typeface="Arial" panose="020B0604020202020204" pitchFamily="34" charset="0"/>
                <a:cs typeface="Arial" panose="020B0604020202020204" pitchFamily="34" charset="0"/>
              </a:rPr>
              <a:t>Veilleux</a:t>
            </a:r>
            <a:r>
              <a:rPr lang="en-US" sz="3200" dirty="0">
                <a:latin typeface="Arial" panose="020B0604020202020204" pitchFamily="34" charset="0"/>
                <a:cs typeface="Arial" panose="020B0604020202020204" pitchFamily="34" charset="0"/>
              </a:rPr>
              <a:t> 1983 to categorize galaxies by atomic excitation mechanism which are empirically derived. </a:t>
            </a:r>
          </a:p>
          <a:p>
            <a:pPr marL="1028700" lvl="1"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Bottom three plots come from </a:t>
            </a:r>
            <a:r>
              <a:rPr lang="en-US" sz="3200" dirty="0" err="1">
                <a:latin typeface="Arial" panose="020B0604020202020204" pitchFamily="34" charset="0"/>
                <a:cs typeface="Arial" panose="020B0604020202020204" pitchFamily="34" charset="0"/>
              </a:rPr>
              <a:t>Lamareille</a:t>
            </a:r>
            <a:r>
              <a:rPr lang="en-US" sz="3200" dirty="0">
                <a:latin typeface="Arial" panose="020B0604020202020204" pitchFamily="34" charset="0"/>
                <a:cs typeface="Arial" panose="020B0604020202020204" pitchFamily="34" charset="0"/>
              </a:rPr>
              <a:t> 2010, </a:t>
            </a:r>
            <a:r>
              <a:rPr lang="en-US" sz="3200" dirty="0" err="1">
                <a:latin typeface="Arial" panose="020B0604020202020204" pitchFamily="34" charset="0"/>
                <a:cs typeface="Arial" panose="020B0604020202020204" pitchFamily="34" charset="0"/>
              </a:rPr>
              <a:t>Shirazi</a:t>
            </a:r>
            <a:r>
              <a:rPr lang="en-US" sz="3200" dirty="0">
                <a:latin typeface="Arial" panose="020B0604020202020204" pitchFamily="34" charset="0"/>
                <a:cs typeface="Arial" panose="020B0604020202020204" pitchFamily="34" charset="0"/>
              </a:rPr>
              <a:t> et al. 2012, and </a:t>
            </a:r>
            <a:r>
              <a:rPr lang="en-US" sz="3200" dirty="0" err="1">
                <a:latin typeface="Arial" panose="020B0604020202020204" pitchFamily="34" charset="0"/>
                <a:cs typeface="Arial" panose="020B0604020202020204" pitchFamily="34" charset="0"/>
              </a:rPr>
              <a:t>Kewley</a:t>
            </a:r>
            <a:r>
              <a:rPr lang="en-US" sz="32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Red indicates that the galaxy is a </a:t>
            </a:r>
            <a:r>
              <a:rPr lang="en-US" sz="3200" dirty="0" err="1">
                <a:latin typeface="Arial" panose="020B0604020202020204" pitchFamily="34" charset="0"/>
                <a:cs typeface="Arial" panose="020B0604020202020204" pitchFamily="34" charset="0"/>
              </a:rPr>
              <a:t>Seyfert</a:t>
            </a:r>
            <a:r>
              <a:rPr lang="en-US" sz="3200" dirty="0">
                <a:latin typeface="Arial" panose="020B0604020202020204" pitchFamily="34" charset="0"/>
                <a:cs typeface="Arial" panose="020B0604020202020204" pitchFamily="34" charset="0"/>
              </a:rPr>
              <a:t>, blue indicates a composite AGN and Star-forming galaxy, purple indicates star-forming galaxies, and green indicates LINERS.  </a:t>
            </a:r>
          </a:p>
          <a:p>
            <a:pPr marL="571500" indent="-571500">
              <a:buFont typeface="Arial" panose="020B0604020202020204" pitchFamily="34" charset="0"/>
              <a:buChar char="•"/>
            </a:pPr>
            <a:r>
              <a:rPr lang="en-US" sz="3200" dirty="0">
                <a:latin typeface="Arial" panose="020B0604020202020204" pitchFamily="34" charset="0"/>
                <a:cs typeface="Arial" panose="020B0604020202020204" pitchFamily="34" charset="0"/>
              </a:rPr>
              <a:t>Galaxies are separated based on the equations that set the boundary lines. </a:t>
            </a: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18" name="TextBox 17"/>
          <p:cNvSpPr txBox="1"/>
          <p:nvPr/>
        </p:nvSpPr>
        <p:spPr>
          <a:xfrm>
            <a:off x="990720" y="3369224"/>
            <a:ext cx="13809263" cy="11849398"/>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Abstract</a:t>
            </a:r>
          </a:p>
          <a:p>
            <a:r>
              <a:rPr lang="en-US" sz="2800" dirty="0">
                <a:latin typeface="Arial" panose="020B0604020202020204" pitchFamily="34" charset="0"/>
                <a:cs typeface="Arial" panose="020B0604020202020204" pitchFamily="34" charset="0"/>
              </a:rPr>
              <a:t>This research investigates photoionization models of the Narrow Line Region (NLR) of </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galaxies and Low-Ionization Nuclear Emitting Region (LINER) galaxies with the use of the astrophysical code CLOUDY. Groves et al. 2004 attempted to resolve the apparent uniformity of emission line ratios in the NLR through introducing dusty, radiation pressure-dominated photoionization models of AGN. This model assumed a simple power law relation for the Spectral Energy Distribution (SED).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found a correlation between 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and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and by constraining 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as a function of 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we developed a photoionization model for the ionizing spectrum of a typical </a:t>
            </a:r>
            <a:r>
              <a:rPr lang="en-US" sz="2800" dirty="0" err="1">
                <a:latin typeface="Arial" panose="020B0604020202020204" pitchFamily="34" charset="0"/>
                <a:cs typeface="Arial" panose="020B0604020202020204" pitchFamily="34" charset="0"/>
              </a:rPr>
              <a:t>Seyfert</a:t>
            </a:r>
            <a:r>
              <a:rPr lang="en-US" sz="2800" dirty="0">
                <a:latin typeface="Arial" panose="020B0604020202020204" pitchFamily="34" charset="0"/>
                <a:cs typeface="Arial" panose="020B0604020202020204" pitchFamily="34" charset="0"/>
              </a:rPr>
              <a:t> Narrow Line Region. The incident SED is based upon the spectral indices α</a:t>
            </a:r>
            <a:r>
              <a:rPr lang="en-US" sz="2800" baseline="-25000" dirty="0" err="1">
                <a:latin typeface="Arial" panose="020B0604020202020204" pitchFamily="34" charset="0"/>
                <a:cs typeface="Arial" panose="020B0604020202020204" pitchFamily="34" charset="0"/>
              </a:rPr>
              <a:t>uv</a:t>
            </a:r>
            <a:r>
              <a:rPr lang="en-US" sz="2800" baseline="-25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α</a:t>
            </a:r>
            <a:r>
              <a:rPr lang="en-US" sz="2800" baseline="-25000" dirty="0">
                <a:latin typeface="Arial" panose="020B0604020202020204" pitchFamily="34" charset="0"/>
                <a:cs typeface="Arial" panose="020B0604020202020204" pitchFamily="34" charset="0"/>
              </a:rPr>
              <a:t>ox , </a:t>
            </a:r>
            <a:r>
              <a:rPr lang="en-US" sz="2800" dirty="0">
                <a:latin typeface="Arial" panose="020B0604020202020204" pitchFamily="34" charset="0"/>
                <a:cs typeface="Arial" panose="020B0604020202020204" pitchFamily="34" charset="0"/>
              </a:rPr>
              <a:t>and the blackbody accretion disk temperature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bb</a:t>
            </a:r>
            <a:r>
              <a:rPr lang="en-US" sz="2800" baseline="-25000" dirty="0">
                <a:latin typeface="Arial" panose="020B0604020202020204" pitchFamily="34" charset="0"/>
                <a:cs typeface="Arial" panose="020B0604020202020204" pitchFamily="34" charset="0"/>
              </a:rPr>
              <a:t> . </a:t>
            </a:r>
            <a:r>
              <a:rPr lang="en-US" sz="2800" dirty="0">
                <a:latin typeface="Arial" panose="020B0604020202020204" pitchFamily="34" charset="0"/>
                <a:cs typeface="Arial" panose="020B0604020202020204" pitchFamily="34" charset="0"/>
              </a:rPr>
              <a:t>We set the value of α</a:t>
            </a:r>
            <a:r>
              <a:rPr lang="en-US" sz="2800" baseline="-25000" dirty="0">
                <a:latin typeface="Arial" panose="020B0604020202020204" pitchFamily="34" charset="0"/>
                <a:cs typeface="Arial" panose="020B0604020202020204" pitchFamily="34" charset="0"/>
              </a:rPr>
              <a:t>ox </a:t>
            </a:r>
            <a:r>
              <a:rPr lang="en-US" sz="2800" dirty="0">
                <a:latin typeface="Arial" panose="020B0604020202020204" pitchFamily="34" charset="0"/>
                <a:cs typeface="Arial" panose="020B0604020202020204" pitchFamily="34" charset="0"/>
              </a:rPr>
              <a:t>based on the average of data collected in </a:t>
            </a:r>
            <a:r>
              <a:rPr lang="en-US" sz="2800" dirty="0" err="1">
                <a:latin typeface="Arial" panose="020B0604020202020204" pitchFamily="34" charset="0"/>
                <a:cs typeface="Arial" panose="020B0604020202020204" pitchFamily="34" charset="0"/>
              </a:rPr>
              <a:t>Grupe</a:t>
            </a:r>
            <a:r>
              <a:rPr lang="en-US" sz="2800" dirty="0">
                <a:latin typeface="Arial" panose="020B0604020202020204" pitchFamily="34" charset="0"/>
                <a:cs typeface="Arial" panose="020B0604020202020204" pitchFamily="34" charset="0"/>
              </a:rPr>
              <a:t> et al. 2010, and fix the value of α</a:t>
            </a:r>
            <a:r>
              <a:rPr lang="en-US" sz="2800" baseline="-25000" dirty="0" err="1">
                <a:latin typeface="Arial" panose="020B0604020202020204" pitchFamily="34" charset="0"/>
                <a:cs typeface="Arial" panose="020B0604020202020204" pitchFamily="34" charset="0"/>
              </a:rPr>
              <a:t>uv</a:t>
            </a:r>
            <a:r>
              <a:rPr lang="en-US" sz="2800" dirty="0">
                <a:latin typeface="Arial" panose="020B0604020202020204" pitchFamily="34" charset="0"/>
                <a:cs typeface="Arial" panose="020B0604020202020204" pitchFamily="34" charset="0"/>
              </a:rPr>
              <a:t> to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based on their linear correlation. To check the validity of our model, simulations were run across a range of blackbody accretion disk temperatures and α</a:t>
            </a:r>
            <a:r>
              <a:rPr lang="en-US" sz="2800" baseline="-25000" dirty="0">
                <a:latin typeface="Arial" panose="020B0604020202020204" pitchFamily="34" charset="0"/>
                <a:cs typeface="Arial" panose="020B0604020202020204" pitchFamily="34" charset="0"/>
              </a:rPr>
              <a:t>x</a:t>
            </a:r>
            <a:r>
              <a:rPr lang="en-US" sz="2800" dirty="0">
                <a:latin typeface="Arial" panose="020B0604020202020204" pitchFamily="34" charset="0"/>
                <a:cs typeface="Arial" panose="020B0604020202020204" pitchFamily="34" charset="0"/>
              </a:rPr>
              <a:t>, while fixing the hydrogen density, ionization parameter, and elemental abundance of clouds in the NLR.  The emission lines produced by these simulations were plotted using standard diagnostic diagrams and compared to emission line data obtained from the Sloan Digital Sky Survey.  Our model produces emission lines without significant variation between simulations with α</a:t>
            </a:r>
            <a:r>
              <a:rPr lang="en-US" sz="2800" baseline="-25000" dirty="0">
                <a:latin typeface="Arial" panose="020B0604020202020204" pitchFamily="34" charset="0"/>
                <a:cs typeface="Arial" panose="020B0604020202020204" pitchFamily="34" charset="0"/>
              </a:rPr>
              <a:t>x </a:t>
            </a:r>
            <a:r>
              <a:rPr lang="en-US" sz="2800" dirty="0">
                <a:latin typeface="Arial" panose="020B0604020202020204" pitchFamily="34" charset="0"/>
                <a:cs typeface="Arial" panose="020B0604020202020204" pitchFamily="34" charset="0"/>
              </a:rPr>
              <a:t>= 1.42, 1.17, and 2.19, with </a:t>
            </a:r>
            <a:r>
              <a:rPr lang="en-US" sz="2800" dirty="0" err="1">
                <a:latin typeface="Arial" panose="020B0604020202020204" pitchFamily="34" charset="0"/>
                <a:cs typeface="Arial" panose="020B0604020202020204" pitchFamily="34" charset="0"/>
              </a:rPr>
              <a:t>T</a:t>
            </a:r>
            <a:r>
              <a:rPr lang="en-US" sz="2800" baseline="-25000" dirty="0" err="1">
                <a:latin typeface="Arial" panose="020B0604020202020204" pitchFamily="34" charset="0"/>
                <a:cs typeface="Arial" panose="020B0604020202020204" pitchFamily="34" charset="0"/>
              </a:rPr>
              <a:t>bb</a:t>
            </a:r>
            <a:r>
              <a:rPr lang="en-US" sz="2800" baseline="-250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ranging from 10</a:t>
            </a:r>
            <a:r>
              <a:rPr lang="en-US" sz="2800" baseline="-250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r>
              <a:rPr lang="en-US" sz="2800" baseline="30000" dirty="0">
                <a:latin typeface="Arial" panose="020B0604020202020204" pitchFamily="34" charset="0"/>
                <a:cs typeface="Arial" panose="020B0604020202020204" pitchFamily="34" charset="0"/>
              </a:rPr>
              <a:t>4</a:t>
            </a:r>
            <a:r>
              <a:rPr lang="en-US" sz="2800" dirty="0">
                <a:latin typeface="Arial" panose="020B0604020202020204" pitchFamily="34" charset="0"/>
                <a:cs typeface="Arial" panose="020B0604020202020204" pitchFamily="34" charset="0"/>
              </a:rPr>
              <a:t> K to 10</a:t>
            </a:r>
            <a:r>
              <a:rPr lang="en-US" sz="2800" baseline="30000" dirty="0">
                <a:latin typeface="Arial" panose="020B0604020202020204" pitchFamily="34" charset="0"/>
                <a:cs typeface="Arial" panose="020B0604020202020204" pitchFamily="34" charset="0"/>
              </a:rPr>
              <a:t>7</a:t>
            </a:r>
            <a:r>
              <a:rPr lang="en-US" sz="2800" dirty="0">
                <a:latin typeface="Arial" panose="020B0604020202020204" pitchFamily="34" charset="0"/>
                <a:cs typeface="Arial" panose="020B0604020202020204" pitchFamily="34" charset="0"/>
              </a:rPr>
              <a:t> K, except with regard to [O I] </a:t>
            </a:r>
            <a:r>
              <a:rPr lang="en-US" sz="2800" dirty="0">
                <a:latin typeface="Arial" panose="020B0604020202020204" pitchFamily="34" charset="0"/>
                <a:cs typeface="Arial" panose="020B0604020202020204" pitchFamily="34" charset="0"/>
                <a:sym typeface="Symbol" panose="05050102010706020507" pitchFamily="18" charset="2"/>
              </a:rPr>
              <a:t></a:t>
            </a:r>
            <a:r>
              <a:rPr lang="en-US" sz="2800" dirty="0">
                <a:latin typeface="Arial" panose="020B0604020202020204" pitchFamily="34" charset="0"/>
                <a:cs typeface="Arial" panose="020B0604020202020204" pitchFamily="34" charset="0"/>
              </a:rPr>
              <a:t>6300/Hα, where our simulated spectra started to fall on the boundary between </a:t>
            </a:r>
            <a:r>
              <a:rPr lang="en-US" sz="2800" dirty="0" err="1">
                <a:latin typeface="Arial" panose="020B0604020202020204" pitchFamily="34" charset="0"/>
                <a:cs typeface="Arial" panose="020B0604020202020204" pitchFamily="34" charset="0"/>
              </a:rPr>
              <a:t>Seyferts</a:t>
            </a:r>
            <a:r>
              <a:rPr lang="en-US" sz="2800" dirty="0">
                <a:latin typeface="Arial" panose="020B0604020202020204" pitchFamily="34" charset="0"/>
                <a:cs typeface="Arial" panose="020B0604020202020204" pitchFamily="34" charset="0"/>
              </a:rPr>
              <a:t> and LINERs.  This leads us to examine the ability of our photoionization model to create emission line spectra that are typical of LINERs, as debate still continues over the primary excitation mechanism for LINERs. To adjust our model to fit LINERs, we lower the value of the ionization parameter and discuss the preliminary results within the context of literature involving the nature of LINERs. </a:t>
            </a:r>
          </a:p>
          <a:p>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20" name="TextBox 19"/>
          <p:cNvSpPr txBox="1"/>
          <p:nvPr/>
        </p:nvSpPr>
        <p:spPr>
          <a:xfrm>
            <a:off x="17092430" y="26677821"/>
            <a:ext cx="13021649" cy="3262432"/>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Emission Lines of different elements at the same ionization level act as a diagnostic of abundances.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Our simulations are accurate for strong emission lines, but are significantly off for weaker emission lines such as [</a:t>
            </a:r>
            <a:r>
              <a:rPr lang="en-US" sz="3200" dirty="0" err="1">
                <a:latin typeface="Arial" panose="020B0604020202020204" pitchFamily="34" charset="0"/>
                <a:cs typeface="Arial" panose="020B0604020202020204" pitchFamily="34" charset="0"/>
              </a:rPr>
              <a:t>Ar</a:t>
            </a:r>
            <a:r>
              <a:rPr lang="en-US" sz="3200" dirty="0">
                <a:latin typeface="Arial" panose="020B0604020202020204" pitchFamily="34" charset="0"/>
                <a:cs typeface="Arial" panose="020B0604020202020204" pitchFamily="34" charset="0"/>
              </a:rPr>
              <a:t> III] </a:t>
            </a:r>
            <a:r>
              <a:rPr lang="el-GR" sz="3200" dirty="0">
                <a:latin typeface="Arial" panose="020B0604020202020204" pitchFamily="34" charset="0"/>
                <a:cs typeface="Arial" panose="020B0604020202020204" pitchFamily="34" charset="0"/>
              </a:rPr>
              <a:t>λ</a:t>
            </a:r>
            <a:r>
              <a:rPr lang="en-US" sz="3200" dirty="0">
                <a:latin typeface="Arial" panose="020B0604020202020204" pitchFamily="34" charset="0"/>
                <a:cs typeface="Arial" panose="020B0604020202020204" pitchFamily="34" charset="0"/>
              </a:rPr>
              <a:t>7135.</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
        <p:nvSpPr>
          <p:cNvPr id="26" name="TextBox 25"/>
          <p:cNvSpPr txBox="1"/>
          <p:nvPr/>
        </p:nvSpPr>
        <p:spPr>
          <a:xfrm>
            <a:off x="16892926" y="18196528"/>
            <a:ext cx="13651974"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Simulated ratios fall into the expected regions of the diagrams.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[N II] </a:t>
            </a:r>
            <a:r>
              <a:rPr lang="el-GR" sz="3200" dirty="0">
                <a:latin typeface="Arial" panose="020B0604020202020204" pitchFamily="34" charset="0"/>
                <a:cs typeface="Arial" panose="020B0604020202020204" pitchFamily="34" charset="0"/>
              </a:rPr>
              <a:t>λ</a:t>
            </a:r>
            <a:r>
              <a:rPr lang="en-US" sz="3200" dirty="0">
                <a:latin typeface="Arial" panose="020B0604020202020204" pitchFamily="34" charset="0"/>
                <a:cs typeface="Arial" panose="020B0604020202020204" pitchFamily="34" charset="0"/>
              </a:rPr>
              <a:t>6584 appears slightly overpredicted.</a:t>
            </a:r>
            <a:endParaRPr lang="en-US" sz="3200"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rotWithShape="1">
          <a:blip r:embed="rId10">
            <a:extLst>
              <a:ext uri="{28A0092B-C50C-407E-A947-70E740481C1C}">
                <a14:useLocalDpi xmlns:a14="http://schemas.microsoft.com/office/drawing/2010/main" val="0"/>
              </a:ext>
            </a:extLst>
          </a:blip>
          <a:srcRect l="6941" t="7783" r="7870" b="4166"/>
          <a:stretch/>
        </p:blipFill>
        <p:spPr>
          <a:xfrm>
            <a:off x="16441860" y="11100468"/>
            <a:ext cx="13634720" cy="7082860"/>
          </a:xfrm>
          <a:prstGeom prst="rect">
            <a:avLst/>
          </a:prstGeom>
        </p:spPr>
      </p:pic>
      <p:sp>
        <p:nvSpPr>
          <p:cNvPr id="29" name="TextBox 28"/>
          <p:cNvSpPr txBox="1"/>
          <p:nvPr/>
        </p:nvSpPr>
        <p:spPr>
          <a:xfrm>
            <a:off x="31142205" y="10572036"/>
            <a:ext cx="11713039"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Higher </a:t>
            </a:r>
            <a:r>
              <a:rPr lang="en-US" sz="3200" dirty="0">
                <a:latin typeface="Arial" panose="020B0604020202020204" pitchFamily="34" charset="0"/>
                <a:cs typeface="Arial" panose="020B0604020202020204" pitchFamily="34" charset="0"/>
              </a:rPr>
              <a:t>α</a:t>
            </a:r>
            <a:r>
              <a:rPr lang="en-US" sz="3200" baseline="-25000" dirty="0">
                <a:latin typeface="Arial" panose="020B0604020202020204" pitchFamily="34" charset="0"/>
                <a:cs typeface="Arial" panose="020B0604020202020204" pitchFamily="34" charset="0"/>
              </a:rPr>
              <a:t>x </a:t>
            </a:r>
            <a:r>
              <a:rPr lang="en-US" sz="3200" dirty="0">
                <a:latin typeface="Arial" panose="020B0604020202020204" pitchFamily="34" charset="0"/>
                <a:cs typeface="Arial" panose="020B0604020202020204" pitchFamily="34" charset="0"/>
              </a:rPr>
              <a:t>values decrease the depth at which emission occurs for standard AGN diagnostic elements.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Increasing temperature increases the depth of emission.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N I and O I appear most susceptible to temperature variation.  </a:t>
            </a:r>
            <a:endParaRPr lang="en-US" sz="3200" dirty="0">
              <a:latin typeface="Arial" panose="020B0604020202020204" pitchFamily="34" charset="0"/>
              <a:cs typeface="Arial" panose="020B0604020202020204" pitchFamily="34" charset="0"/>
            </a:endParaRPr>
          </a:p>
        </p:txBody>
      </p:sp>
      <p:sp>
        <p:nvSpPr>
          <p:cNvPr id="32" name="TextBox 31"/>
          <p:cNvSpPr txBox="1"/>
          <p:nvPr/>
        </p:nvSpPr>
        <p:spPr>
          <a:xfrm>
            <a:off x="31167932" y="20574000"/>
            <a:ext cx="12113668"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Ionization Structure follows similar trend as emissivity.</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 all simulations, there is an insignificant amount of S I. </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Interesting bump for S II and S III around 1e17 cm. </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5331</TotalTime>
  <Words>1288</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167</cp:revision>
  <dcterms:created xsi:type="dcterms:W3CDTF">2016-04-18T13:55:02Z</dcterms:created>
  <dcterms:modified xsi:type="dcterms:W3CDTF">2016-12-19T19:22:23Z</dcterms:modified>
</cp:coreProperties>
</file>