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7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Greene" initials="CG" lastIdx="4" clrIdx="0">
    <p:extLst/>
  </p:cmAuthor>
  <p:cmAuthor id="2" name="Chris Richardson" initials="" lastIdx="9"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3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howGuides="1">
      <p:cViewPr>
        <p:scale>
          <a:sx n="30" d="100"/>
          <a:sy n="30" d="100"/>
        </p:scale>
        <p:origin x="546" y="-102"/>
      </p:cViewPr>
      <p:guideLst>
        <p:guide orient="horz" pos="10368"/>
        <p:guide pos="1377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4790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57441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1086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86322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4659F-BCAD-4F49-8558-2B5CFF0DE5F8}"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8354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4659F-BCAD-4F49-8558-2B5CFF0DE5F8}"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60693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4659F-BCAD-4F49-8558-2B5CFF0DE5F8}" type="datetimeFigureOut">
              <a:rPr lang="en-US" smtClean="0"/>
              <a:t>12/19/2016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3895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4659F-BCAD-4F49-8558-2B5CFF0DE5F8}" type="datetimeFigureOut">
              <a:rPr lang="en-US" smtClean="0"/>
              <a:t>12/19/2016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32570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659F-BCAD-4F49-8558-2B5CFF0DE5F8}" type="datetimeFigureOut">
              <a:rPr lang="en-US" smtClean="0"/>
              <a:t>12/19/2016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081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42163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73208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6F4659F-BCAD-4F49-8558-2B5CFF0DE5F8}" type="datetimeFigureOut">
              <a:rPr lang="en-US" smtClean="0"/>
              <a:t>12/19/2016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0823B64-CDEE-4090-9687-97EA24B3574A}" type="slidenum">
              <a:rPr lang="en-US" smtClean="0"/>
              <a:t>‹#›</a:t>
            </a:fld>
            <a:endParaRPr lang="en-US"/>
          </a:p>
        </p:txBody>
      </p:sp>
    </p:spTree>
    <p:extLst>
      <p:ext uri="{BB962C8B-B14F-4D97-AF65-F5344CB8AC3E}">
        <p14:creationId xmlns:p14="http://schemas.microsoft.com/office/powerpoint/2010/main" val="4070207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749630"/>
            <a:ext cx="35786291" cy="2123658"/>
          </a:xfrm>
          <a:prstGeom prst="rect">
            <a:avLst/>
          </a:prstGeom>
          <a:noFill/>
        </p:spPr>
        <p:txBody>
          <a:bodyPr wrap="square" rtlCol="0">
            <a:spAutoFit/>
          </a:bodyPr>
          <a:lstStyle/>
          <a:p>
            <a:pPr algn="ctr"/>
            <a:r>
              <a:rPr lang="en-US" sz="4400" b="1" dirty="0">
                <a:solidFill>
                  <a:srgbClr val="73000A"/>
                </a:solidFill>
                <a:latin typeface="Arial" panose="020B0604020202020204" pitchFamily="34" charset="0"/>
                <a:cs typeface="Arial" panose="020B0604020202020204" pitchFamily="34" charset="0"/>
              </a:rPr>
              <a:t>Investigating Simulations of Emission Lines from the Narrow Line Region of </a:t>
            </a:r>
            <a:r>
              <a:rPr lang="en-US" sz="4400" b="1" dirty="0" err="1">
                <a:solidFill>
                  <a:srgbClr val="73000A"/>
                </a:solidFill>
                <a:latin typeface="Arial" panose="020B0604020202020204" pitchFamily="34" charset="0"/>
                <a:cs typeface="Arial" panose="020B0604020202020204" pitchFamily="34" charset="0"/>
              </a:rPr>
              <a:t>Seyferts</a:t>
            </a:r>
            <a:r>
              <a:rPr lang="en-US" sz="4400" b="1" dirty="0">
                <a:solidFill>
                  <a:srgbClr val="73000A"/>
                </a:solidFill>
                <a:latin typeface="Arial" panose="020B0604020202020204" pitchFamily="34" charset="0"/>
                <a:cs typeface="Arial" panose="020B0604020202020204" pitchFamily="34" charset="0"/>
              </a:rPr>
              <a:t> and LINERS</a:t>
            </a:r>
          </a:p>
          <a:p>
            <a:pPr algn="ctr"/>
            <a:r>
              <a:rPr lang="en-US" sz="4400" b="1" dirty="0">
                <a:solidFill>
                  <a:srgbClr val="73000A"/>
                </a:solidFill>
                <a:latin typeface="Arial" panose="020B0604020202020204" pitchFamily="34" charset="0"/>
                <a:cs typeface="Arial" panose="020B0604020202020204" pitchFamily="34" charset="0"/>
              </a:rPr>
              <a:t>Christopher Greene (Faculty Mentor: Dr. Chris Richardson)</a:t>
            </a:r>
          </a:p>
          <a:p>
            <a:pPr algn="ctr"/>
            <a:r>
              <a:rPr lang="en-US" sz="4400" b="1" dirty="0">
                <a:solidFill>
                  <a:srgbClr val="73000A"/>
                </a:solidFill>
                <a:latin typeface="Arial" panose="020B0604020202020204" pitchFamily="34" charset="0"/>
                <a:cs typeface="Arial" panose="020B0604020202020204" pitchFamily="34" charset="0"/>
              </a:rPr>
              <a:t>Department of Physics</a:t>
            </a:r>
          </a:p>
        </p:txBody>
      </p:sp>
      <p:sp>
        <p:nvSpPr>
          <p:cNvPr id="10" name="TextBox 9"/>
          <p:cNvSpPr txBox="1"/>
          <p:nvPr/>
        </p:nvSpPr>
        <p:spPr>
          <a:xfrm>
            <a:off x="16914697" y="6560999"/>
            <a:ext cx="13033818" cy="10002738"/>
          </a:xfrm>
          <a:prstGeom prst="rect">
            <a:avLst/>
          </a:prstGeom>
          <a:noFill/>
        </p:spPr>
        <p:txBody>
          <a:bodyPr wrap="square" rtlCol="0">
            <a:spAutoFit/>
          </a:bodyPr>
          <a:lstStyle/>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11" name="TextBox 10"/>
          <p:cNvSpPr txBox="1"/>
          <p:nvPr/>
        </p:nvSpPr>
        <p:spPr>
          <a:xfrm>
            <a:off x="16295068" y="2383679"/>
            <a:ext cx="14091807" cy="16804600"/>
          </a:xfrm>
          <a:prstGeom prst="rect">
            <a:avLst/>
          </a:prstGeom>
          <a:noFill/>
        </p:spPr>
        <p:txBody>
          <a:bodyPr wrap="square" rtlCol="0">
            <a:spAutoFit/>
          </a:bodyPr>
          <a:lstStyle/>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21" name="TextBox 20"/>
          <p:cNvSpPr txBox="1"/>
          <p:nvPr/>
        </p:nvSpPr>
        <p:spPr>
          <a:xfrm>
            <a:off x="1147014" y="25776617"/>
            <a:ext cx="13605813" cy="7171194"/>
          </a:xfrm>
          <a:prstGeom prst="rect">
            <a:avLst/>
          </a:prstGeom>
          <a:noFill/>
        </p:spPr>
        <p:txBody>
          <a:bodyPr wrap="square" rtlCol="0">
            <a:spAutoFit/>
          </a:bodyPr>
          <a:lstStyle/>
          <a:p>
            <a:pPr algn="ctr"/>
            <a:endParaRPr lang="en-US" sz="4000" b="1" u="sng" dirty="0">
              <a:solidFill>
                <a:srgbClr val="73000A"/>
              </a:solidFill>
              <a:latin typeface="Arial" panose="020B0604020202020204" pitchFamily="34" charset="0"/>
              <a:cs typeface="Arial" panose="020B0604020202020204" pitchFamily="34" charset="0"/>
            </a:endParaRPr>
          </a:p>
          <a:p>
            <a:pPr algn="ctr"/>
            <a:endParaRPr lang="en-US" sz="4000" b="1" u="sng" dirty="0">
              <a:solidFill>
                <a:srgbClr val="73000A"/>
              </a:solidFill>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References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Baldwin J. A., </a:t>
            </a:r>
            <a:r>
              <a:rPr lang="en-US" sz="2000" dirty="0" err="1">
                <a:latin typeface="Arial" panose="020B0604020202020204" pitchFamily="34" charset="0"/>
                <a:cs typeface="Arial" panose="020B0604020202020204" pitchFamily="34" charset="0"/>
              </a:rPr>
              <a:t>PhillipsM.M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Telervich</a:t>
            </a:r>
            <a:r>
              <a:rPr lang="en-US" sz="2000" dirty="0">
                <a:latin typeface="Arial" panose="020B0604020202020204" pitchFamily="34" charset="0"/>
                <a:cs typeface="Arial" panose="020B0604020202020204" pitchFamily="34" charset="0"/>
              </a:rPr>
              <a:t> R., 1981, PASP, 93, 5 </a:t>
            </a:r>
          </a:p>
          <a:p>
            <a:r>
              <a:rPr lang="en-US" sz="2000" dirty="0" err="1">
                <a:latin typeface="Arial" panose="020B0604020202020204" pitchFamily="34" charset="0"/>
                <a:cs typeface="Arial" panose="020B0604020202020204" pitchFamily="34" charset="0"/>
              </a:rPr>
              <a:t>Grupe</a:t>
            </a:r>
            <a:r>
              <a:rPr lang="en-US" sz="2000" dirty="0">
                <a:latin typeface="Arial" panose="020B0604020202020204" pitchFamily="34" charset="0"/>
                <a:cs typeface="Arial" panose="020B0604020202020204" pitchFamily="34" charset="0"/>
              </a:rPr>
              <a:t>, D., </a:t>
            </a:r>
            <a:r>
              <a:rPr lang="en-US" sz="2000" dirty="0" err="1">
                <a:latin typeface="Arial" panose="020B0604020202020204" pitchFamily="34" charset="0"/>
                <a:cs typeface="Arial" panose="020B0604020202020204" pitchFamily="34" charset="0"/>
              </a:rPr>
              <a:t>Komassa</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Leighly</a:t>
            </a:r>
            <a:r>
              <a:rPr lang="en-US" sz="2000" dirty="0">
                <a:latin typeface="Arial" panose="020B0604020202020204" pitchFamily="34" charset="0"/>
                <a:cs typeface="Arial" panose="020B0604020202020204" pitchFamily="34" charset="0"/>
              </a:rPr>
              <a:t>, K., Page, K., 2010,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187, 64</a:t>
            </a:r>
          </a:p>
          <a:p>
            <a:r>
              <a:rPr lang="en-US" sz="2000" dirty="0">
                <a:latin typeface="Arial" panose="020B0604020202020204" pitchFamily="34" charset="0"/>
                <a:cs typeface="Arial" panose="020B0604020202020204" pitchFamily="34" charset="0"/>
              </a:rPr>
              <a:t>Groves, B., </a:t>
            </a:r>
            <a:r>
              <a:rPr lang="en-US" sz="2000" dirty="0" err="1">
                <a:latin typeface="Arial" panose="020B0604020202020204" pitchFamily="34" charset="0"/>
                <a:cs typeface="Arial" panose="020B0604020202020204" pitchFamily="34" charset="0"/>
              </a:rPr>
              <a:t>Dopita</a:t>
            </a:r>
            <a:r>
              <a:rPr lang="en-US" sz="2000" dirty="0">
                <a:latin typeface="Arial" panose="020B0604020202020204" pitchFamily="34" charset="0"/>
                <a:cs typeface="Arial" panose="020B0604020202020204" pitchFamily="34" charset="0"/>
              </a:rPr>
              <a:t>, Michael., Sutherland, R. 2004,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153, 75</a:t>
            </a:r>
          </a:p>
          <a:p>
            <a:r>
              <a:rPr lang="en-US" sz="2000" dirty="0">
                <a:latin typeface="Arial" panose="020B0604020202020204" pitchFamily="34" charset="0"/>
                <a:cs typeface="Arial" panose="020B0604020202020204" pitchFamily="34" charset="0"/>
              </a:rPr>
              <a:t>Groves B. A., Heckman T.M., Kauffmann G., 2006, MNRAS, 371, 1559</a:t>
            </a:r>
          </a:p>
          <a:p>
            <a:r>
              <a:rPr lang="es-ES" sz="2000" dirty="0" err="1">
                <a:latin typeface="Arial" panose="020B0604020202020204" pitchFamily="34" charset="0"/>
                <a:cs typeface="Arial" panose="020B0604020202020204" pitchFamily="34" charset="0"/>
              </a:rPr>
              <a:t>Kewley</a:t>
            </a:r>
            <a:r>
              <a:rPr lang="es-ES" sz="2000" dirty="0">
                <a:latin typeface="Arial" panose="020B0604020202020204" pitchFamily="34" charset="0"/>
                <a:cs typeface="Arial" panose="020B0604020202020204" pitchFamily="34" charset="0"/>
              </a:rPr>
              <a:t>, L. J., &amp; </a:t>
            </a:r>
            <a:r>
              <a:rPr lang="es-ES" sz="2000" dirty="0" err="1">
                <a:latin typeface="Arial" panose="020B0604020202020204" pitchFamily="34" charset="0"/>
                <a:cs typeface="Arial" panose="020B0604020202020204" pitchFamily="34" charset="0"/>
              </a:rPr>
              <a:t>Dopita</a:t>
            </a:r>
            <a:r>
              <a:rPr lang="es-ES" sz="2000" dirty="0">
                <a:latin typeface="Arial" panose="020B0604020202020204" pitchFamily="34" charset="0"/>
                <a:cs typeface="Arial" panose="020B0604020202020204" pitchFamily="34" charset="0"/>
              </a:rPr>
              <a:t>, M. A. 2002, </a:t>
            </a:r>
            <a:r>
              <a:rPr lang="es-ES" sz="2000" dirty="0" err="1">
                <a:latin typeface="Arial" panose="020B0604020202020204" pitchFamily="34" charset="0"/>
                <a:cs typeface="Arial" panose="020B0604020202020204" pitchFamily="34" charset="0"/>
              </a:rPr>
              <a:t>ApJS</a:t>
            </a:r>
            <a:r>
              <a:rPr lang="es-ES" sz="2000" dirty="0">
                <a:latin typeface="Arial" panose="020B0604020202020204" pitchFamily="34" charset="0"/>
                <a:cs typeface="Arial" panose="020B0604020202020204" pitchFamily="34" charset="0"/>
              </a:rPr>
              <a:t>, 142, 35</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Ryden</a:t>
            </a:r>
            <a:r>
              <a:rPr lang="en-US" sz="2000" dirty="0">
                <a:latin typeface="Arial" panose="020B0604020202020204" pitchFamily="34" charset="0"/>
                <a:cs typeface="Arial" panose="020B0604020202020204" pitchFamily="34" charset="0"/>
              </a:rPr>
              <a:t>, B., Peterson, B., 2010, Foundations of Astrophysics, (Addison-Wesley)</a:t>
            </a:r>
          </a:p>
          <a:p>
            <a:r>
              <a:rPr lang="en-US" sz="2000" dirty="0" err="1">
                <a:latin typeface="Arial" panose="020B0604020202020204" pitchFamily="34" charset="0"/>
                <a:cs typeface="Arial" panose="020B0604020202020204" pitchFamily="34" charset="0"/>
              </a:rPr>
              <a:t>Ferland</a:t>
            </a:r>
            <a:r>
              <a:rPr lang="en-US" sz="2000" dirty="0">
                <a:latin typeface="Arial" panose="020B0604020202020204" pitchFamily="34" charset="0"/>
                <a:cs typeface="Arial" panose="020B0604020202020204" pitchFamily="34" charset="0"/>
              </a:rPr>
              <a:t>, G. J.; Porter, R. L.; van Hoof, P. A. M.; Williams, R. J. R.; Abel, N. P.; </a:t>
            </a:r>
            <a:r>
              <a:rPr lang="en-US" sz="2000" dirty="0" err="1">
                <a:latin typeface="Arial" panose="020B0604020202020204" pitchFamily="34" charset="0"/>
                <a:cs typeface="Arial" panose="020B0604020202020204" pitchFamily="34" charset="0"/>
              </a:rPr>
              <a:t>Lykins</a:t>
            </a:r>
            <a:r>
              <a:rPr lang="en-US" sz="2000" dirty="0">
                <a:latin typeface="Arial" panose="020B0604020202020204" pitchFamily="34" charset="0"/>
                <a:cs typeface="Arial" panose="020B0604020202020204" pitchFamily="34" charset="0"/>
              </a:rPr>
              <a:t>, M. L.; Shaw, G.; </a:t>
            </a:r>
            <a:r>
              <a:rPr lang="en-US" sz="2000" dirty="0" err="1">
                <a:latin typeface="Arial" panose="020B0604020202020204" pitchFamily="34" charset="0"/>
                <a:cs typeface="Arial" panose="020B0604020202020204" pitchFamily="34" charset="0"/>
              </a:rPr>
              <a:t>Henney</a:t>
            </a:r>
            <a:r>
              <a:rPr lang="en-US" sz="2000" dirty="0">
                <a:latin typeface="Arial" panose="020B0604020202020204" pitchFamily="34" charset="0"/>
                <a:cs typeface="Arial" panose="020B0604020202020204" pitchFamily="34" charset="0"/>
              </a:rPr>
              <a:t>, W. J.; Stancil, P. C., 2013, </a:t>
            </a:r>
            <a:r>
              <a:rPr lang="en-US" sz="2000" dirty="0" err="1">
                <a:latin typeface="Arial" panose="020B0604020202020204" pitchFamily="34" charset="0"/>
                <a:cs typeface="Arial" panose="020B0604020202020204" pitchFamily="34" charset="0"/>
              </a:rPr>
              <a:t>RevMexAA</a:t>
            </a:r>
            <a:r>
              <a:rPr lang="en-US" sz="2000" dirty="0">
                <a:latin typeface="Arial" panose="020B0604020202020204" pitchFamily="34" charset="0"/>
                <a:cs typeface="Arial" panose="020B0604020202020204" pitchFamily="34" charset="0"/>
              </a:rPr>
              <a:t>, 49, 137 </a:t>
            </a:r>
          </a:p>
          <a:p>
            <a:r>
              <a:rPr lang="en-US" sz="2000" dirty="0" err="1">
                <a:latin typeface="Arial" panose="020B0604020202020204" pitchFamily="34" charset="0"/>
                <a:cs typeface="Arial" panose="020B0604020202020204" pitchFamily="34" charset="0"/>
              </a:rPr>
              <a:t>OsterbrockD</a:t>
            </a:r>
            <a:r>
              <a:rPr lang="en-US" sz="2000" dirty="0">
                <a:latin typeface="Arial" panose="020B0604020202020204" pitchFamily="34" charset="0"/>
                <a:cs typeface="Arial" panose="020B0604020202020204" pitchFamily="34" charset="0"/>
              </a:rPr>
              <a:t>. E., </a:t>
            </a:r>
            <a:r>
              <a:rPr lang="en-US" sz="2000" dirty="0" err="1">
                <a:latin typeface="Arial" panose="020B0604020202020204" pitchFamily="34" charset="0"/>
                <a:cs typeface="Arial" panose="020B0604020202020204" pitchFamily="34" charset="0"/>
              </a:rPr>
              <a:t>FerlandG</a:t>
            </a:r>
            <a:r>
              <a:rPr lang="en-US" sz="2000" dirty="0">
                <a:latin typeface="Arial" panose="020B0604020202020204" pitchFamily="34" charset="0"/>
                <a:cs typeface="Arial" panose="020B0604020202020204" pitchFamily="34" charset="0"/>
              </a:rPr>
              <a:t>. J., 2006, Astrophysics of Gaseous Nebulae and Active Galactic Nuclei. University Science Books, California </a:t>
            </a:r>
          </a:p>
          <a:p>
            <a:r>
              <a:rPr lang="en-US" sz="2000" dirty="0" err="1">
                <a:latin typeface="Arial" panose="020B0604020202020204" pitchFamily="34" charset="0"/>
                <a:cs typeface="Arial" panose="020B0604020202020204" pitchFamily="34" charset="0"/>
              </a:rPr>
              <a:t>Lamareille</a:t>
            </a:r>
            <a:r>
              <a:rPr lang="en-US" sz="2000" dirty="0">
                <a:latin typeface="Arial" panose="020B0604020202020204" pitchFamily="34" charset="0"/>
                <a:cs typeface="Arial" panose="020B0604020202020204" pitchFamily="34" charset="0"/>
              </a:rPr>
              <a:t>, F. 2010, A&amp;A, 509, A53</a:t>
            </a:r>
          </a:p>
          <a:p>
            <a:r>
              <a:rPr lang="en-US" sz="2000" dirty="0">
                <a:latin typeface="Arial" panose="020B0604020202020204" pitchFamily="34" charset="0"/>
                <a:cs typeface="Arial" panose="020B0604020202020204" pitchFamily="34" charset="0"/>
              </a:rPr>
              <a:t>Peterson, B. M. 1993, PASP, 105, 247</a:t>
            </a:r>
          </a:p>
          <a:p>
            <a:r>
              <a:rPr lang="de-DE" sz="2000" dirty="0">
                <a:latin typeface="Arial" panose="020B0604020202020204" pitchFamily="34" charset="0"/>
                <a:cs typeface="Arial" panose="020B0604020202020204" pitchFamily="34" charset="0"/>
              </a:rPr>
              <a:t>Richardson C. T., Allen J. T., Baldwin J. A., Hewett P. C., Ferland G. J., 2014, MNRAS, 437, 2376</a:t>
            </a:r>
          </a:p>
          <a:p>
            <a:r>
              <a:rPr lang="en-US" sz="2000" dirty="0" err="1">
                <a:latin typeface="Arial" panose="020B0604020202020204" pitchFamily="34" charset="0"/>
                <a:cs typeface="Arial" panose="020B0604020202020204" pitchFamily="34" charset="0"/>
              </a:rPr>
              <a:t>Shirazi</a:t>
            </a:r>
            <a:r>
              <a:rPr lang="en-US" sz="2000" dirty="0">
                <a:latin typeface="Arial" panose="020B0604020202020204" pitchFamily="34" charset="0"/>
                <a:cs typeface="Arial" panose="020B0604020202020204" pitchFamily="34" charset="0"/>
              </a:rPr>
              <a:t>, M., &amp; </a:t>
            </a:r>
            <a:r>
              <a:rPr lang="en-US" sz="2000" dirty="0" err="1">
                <a:latin typeface="Arial" panose="020B0604020202020204" pitchFamily="34" charset="0"/>
                <a:cs typeface="Arial" panose="020B0604020202020204" pitchFamily="34" charset="0"/>
              </a:rPr>
              <a:t>Brinchmann</a:t>
            </a:r>
            <a:r>
              <a:rPr lang="en-US" sz="2000" dirty="0">
                <a:latin typeface="Arial" panose="020B0604020202020204" pitchFamily="34" charset="0"/>
                <a:cs typeface="Arial" panose="020B0604020202020204" pitchFamily="34" charset="0"/>
              </a:rPr>
              <a:t>, J. 2012, MNRAS, 421, 1043</a:t>
            </a:r>
          </a:p>
          <a:p>
            <a:r>
              <a:rPr lang="en-US" sz="2000" dirty="0" err="1">
                <a:latin typeface="Arial" panose="020B0604020202020204" pitchFamily="34" charset="0"/>
                <a:cs typeface="Arial" panose="020B0604020202020204" pitchFamily="34" charset="0"/>
              </a:rPr>
              <a:t>Veilleux</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Osterbrock</a:t>
            </a:r>
            <a:r>
              <a:rPr lang="en-US" sz="2000" dirty="0">
                <a:latin typeface="Arial" panose="020B0604020202020204" pitchFamily="34" charset="0"/>
                <a:cs typeface="Arial" panose="020B0604020202020204" pitchFamily="34" charset="0"/>
              </a:rPr>
              <a:t> D. E., 1987,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63, 295 (VO87)</a:t>
            </a:r>
          </a:p>
          <a:p>
            <a:r>
              <a:rPr lang="en-US" sz="2000" dirty="0">
                <a:latin typeface="Arial" panose="020B0604020202020204" pitchFamily="34" charset="0"/>
                <a:cs typeface="Arial" panose="020B0604020202020204" pitchFamily="34" charset="0"/>
              </a:rPr>
              <a:t> </a:t>
            </a:r>
          </a:p>
        </p:txBody>
      </p:sp>
      <p:sp>
        <p:nvSpPr>
          <p:cNvPr id="22" name="TextBox 21"/>
          <p:cNvSpPr txBox="1"/>
          <p:nvPr/>
        </p:nvSpPr>
        <p:spPr>
          <a:xfrm>
            <a:off x="31065296" y="22972179"/>
            <a:ext cx="11709083" cy="7078861"/>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Conclusions</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The lack of significant variation between our three models indicates that our regression is a good fit.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This model acts as an accurate predictor of LINER galaxy emission ratios</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Future</a:t>
            </a:r>
            <a:r>
              <a:rPr lang="en-US" sz="4000" b="1" u="sng" dirty="0">
                <a:solidFill>
                  <a:srgbClr val="C00000"/>
                </a:solidFill>
                <a:latin typeface="Arial" panose="020B0604020202020204" pitchFamily="34" charset="0"/>
                <a:cs typeface="Arial" panose="020B0604020202020204" pitchFamily="34" charset="0"/>
              </a:rPr>
              <a:t> </a:t>
            </a:r>
            <a:r>
              <a:rPr lang="en-US" sz="4000" b="1" u="sng" dirty="0">
                <a:solidFill>
                  <a:srgbClr val="73000A"/>
                </a:solidFill>
                <a:latin typeface="Arial" panose="020B0604020202020204" pitchFamily="34" charset="0"/>
                <a:cs typeface="Arial" panose="020B0604020202020204" pitchFamily="34" charset="0"/>
              </a:rPr>
              <a:t>Work</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Examine the physical cause of the zig-zag pattern in our simulated values through individual simulations of galaxies.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Examine the effects of ionization parameter variation on our model to determine if we can utilize it in determining LINER galaxies.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Analyze the variation of [O I] with regard to ionization parameter and the LINER-</a:t>
            </a:r>
            <a:r>
              <a:rPr lang="en-US" sz="2600" dirty="0" err="1">
                <a:latin typeface="Arial" panose="020B0604020202020204" pitchFamily="34" charset="0"/>
                <a:cs typeface="Arial" panose="020B0604020202020204" pitchFamily="34" charset="0"/>
              </a:rPr>
              <a:t>Seyfert</a:t>
            </a:r>
            <a:r>
              <a:rPr lang="en-US" sz="2600" dirty="0">
                <a:latin typeface="Arial" panose="020B0604020202020204" pitchFamily="34" charset="0"/>
                <a:cs typeface="Arial" panose="020B0604020202020204" pitchFamily="34" charset="0"/>
              </a:rPr>
              <a:t> Boundary.  </a:t>
            </a: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4" name="TextBox 23"/>
          <p:cNvSpPr txBox="1"/>
          <p:nvPr/>
        </p:nvSpPr>
        <p:spPr>
          <a:xfrm>
            <a:off x="30988197" y="8042944"/>
            <a:ext cx="10370126" cy="892552"/>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8" name="Rectangle 27"/>
          <p:cNvSpPr/>
          <p:nvPr/>
        </p:nvSpPr>
        <p:spPr>
          <a:xfrm>
            <a:off x="33734829" y="7430538"/>
            <a:ext cx="7950703" cy="369332"/>
          </a:xfrm>
          <a:prstGeom prst="rect">
            <a:avLst/>
          </a:prstGeom>
        </p:spPr>
        <p:txBody>
          <a:bodyPr wrap="none">
            <a:spAutoFit/>
          </a:bodyPr>
          <a:lstStyle/>
          <a:p>
            <a:r>
              <a:rPr lang="en-US" dirty="0">
                <a:solidFill>
                  <a:schemeClr val="bg1"/>
                </a:solidFill>
              </a:rPr>
              <a:t>http://www.nasa.gov/mission_pages/chandra/multimedia/galaxy-centaurusA.html</a:t>
            </a:r>
          </a:p>
        </p:txBody>
      </p:sp>
      <p:sp>
        <p:nvSpPr>
          <p:cNvPr id="30" name="TextBox 29"/>
          <p:cNvSpPr txBox="1"/>
          <p:nvPr/>
        </p:nvSpPr>
        <p:spPr>
          <a:xfrm>
            <a:off x="964543" y="15457330"/>
            <a:ext cx="14334536" cy="8340745"/>
          </a:xfrm>
          <a:prstGeom prst="rect">
            <a:avLst/>
          </a:prstGeom>
          <a:noFill/>
        </p:spPr>
        <p:txBody>
          <a:bodyPr wrap="square" rtlCol="0">
            <a:spAutoFit/>
          </a:bodyPr>
          <a:lstStyle/>
          <a:p>
            <a:pPr lvl="0" algn="ctr"/>
            <a:r>
              <a:rPr lang="en-US" sz="4000" b="1" u="sng" dirty="0">
                <a:solidFill>
                  <a:srgbClr val="73000A"/>
                </a:solidFill>
                <a:latin typeface="Arial" panose="020B0604020202020204" pitchFamily="34" charset="0"/>
                <a:cs typeface="Arial" panose="020B0604020202020204" pitchFamily="34" charset="0"/>
              </a:rPr>
              <a:t>Methods</a:t>
            </a:r>
          </a:p>
          <a:p>
            <a:pPr marL="457200" lvl="0" indent="-457200">
              <a:buFont typeface="Arial" panose="020B0604020202020204" pitchFamily="34" charset="0"/>
              <a:buChar char="•"/>
            </a:pPr>
            <a:r>
              <a:rPr lang="en-US" sz="2600" dirty="0">
                <a:solidFill>
                  <a:prstClr val="black"/>
                </a:solidFill>
                <a:latin typeface="Arial" panose="020B0604020202020204" pitchFamily="34" charset="0"/>
                <a:cs typeface="Arial" panose="020B0604020202020204" pitchFamily="34" charset="0"/>
              </a:rPr>
              <a:t>We set up the incident radiation curve from: </a:t>
            </a:r>
          </a:p>
          <a:p>
            <a:pPr marL="457200" lvl="0" indent="-457200">
              <a:buFont typeface="Arial" panose="020B0604020202020204" pitchFamily="34" charset="0"/>
              <a:buChar char="•"/>
            </a:pPr>
            <a:endParaRPr lang="en-US" sz="26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6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600" dirty="0">
              <a:solidFill>
                <a:prstClr val="black"/>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solidFill>
                  <a:prstClr val="black"/>
                </a:solidFill>
                <a:latin typeface="Arial" panose="020B0604020202020204" pitchFamily="34" charset="0"/>
                <a:cs typeface="Arial" panose="020B0604020202020204" pitchFamily="34" charset="0"/>
              </a:rPr>
              <a:t>For baseline curve, the blackbody temperature </a:t>
            </a:r>
            <a:r>
              <a:rPr lang="en-US" sz="2600" i="1" dirty="0">
                <a:latin typeface="Arial" panose="020B0604020202020204" pitchFamily="34" charset="0"/>
                <a:cs typeface="Arial" panose="020B0604020202020204" pitchFamily="34" charset="0"/>
              </a:rPr>
              <a:t>T</a:t>
            </a:r>
            <a:r>
              <a:rPr lang="en-US" sz="2600" baseline="-25000" dirty="0">
                <a:latin typeface="Arial" panose="020B0604020202020204" pitchFamily="34" charset="0"/>
                <a:cs typeface="Arial" panose="020B0604020202020204" pitchFamily="34" charset="0"/>
              </a:rPr>
              <a:t>BB </a:t>
            </a:r>
            <a:r>
              <a:rPr lang="en-US" sz="2600" dirty="0">
                <a:latin typeface="Arial" panose="020B0604020202020204" pitchFamily="34" charset="0"/>
                <a:cs typeface="Arial" panose="020B0604020202020204" pitchFamily="34" charset="0"/>
              </a:rPr>
              <a:t> is set to 10</a:t>
            </a:r>
            <a:r>
              <a:rPr lang="en-US" sz="2600" baseline="30000" dirty="0">
                <a:latin typeface="Arial" panose="020B0604020202020204" pitchFamily="34" charset="0"/>
                <a:cs typeface="Arial" panose="020B0604020202020204" pitchFamily="34" charset="0"/>
              </a:rPr>
              <a:t>6</a:t>
            </a:r>
            <a:r>
              <a:rPr lang="en-US" sz="2600" dirty="0">
                <a:latin typeface="Arial" panose="020B0604020202020204" pitchFamily="34" charset="0"/>
                <a:cs typeface="Arial" panose="020B0604020202020204" pitchFamily="34" charset="0"/>
              </a:rPr>
              <a:t> K based on the mean value of past research,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a:t>
            </a:r>
            <a:r>
              <a:rPr lang="en-US" sz="2600" dirty="0">
                <a:latin typeface="Arial" panose="020B0604020202020204" pitchFamily="34" charset="0"/>
                <a:cs typeface="Arial" panose="020B0604020202020204" pitchFamily="34" charset="0"/>
              </a:rPr>
              <a:t> = -1.59,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dirty="0">
                <a:latin typeface="Arial" panose="020B0604020202020204" pitchFamily="34" charset="0"/>
                <a:cs typeface="Arial" panose="020B0604020202020204" pitchFamily="34" charset="0"/>
              </a:rPr>
              <a:t> = -0.6,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ox</a:t>
            </a:r>
            <a:r>
              <a:rPr lang="en-US" sz="2600" dirty="0">
                <a:latin typeface="Arial" panose="020B0604020202020204" pitchFamily="34" charset="0"/>
                <a:cs typeface="Arial" panose="020B0604020202020204" pitchFamily="34" charset="0"/>
              </a:rPr>
              <a:t> = -1.42 (</a:t>
            </a:r>
            <a:r>
              <a:rPr lang="en-US" sz="2600" dirty="0" err="1">
                <a:latin typeface="Arial" panose="020B0604020202020204" pitchFamily="34" charset="0"/>
                <a:cs typeface="Arial" panose="020B0604020202020204" pitchFamily="34" charset="0"/>
              </a:rPr>
              <a:t>Grupe</a:t>
            </a:r>
            <a:r>
              <a:rPr lang="en-US" sz="2600" dirty="0">
                <a:latin typeface="Arial" panose="020B0604020202020204" pitchFamily="34" charset="0"/>
                <a:cs typeface="Arial" panose="020B0604020202020204" pitchFamily="34" charset="0"/>
              </a:rPr>
              <a:t> et al. 2010).  </a:t>
            </a:r>
          </a:p>
          <a:p>
            <a:pPr marL="457200" lvl="0" indent="-457200">
              <a:buFont typeface="Arial" panose="020B0604020202020204" pitchFamily="34" charset="0"/>
              <a:buChar char="•"/>
            </a:pPr>
            <a:r>
              <a:rPr lang="en-US" sz="2600" dirty="0">
                <a:solidFill>
                  <a:prstClr val="black"/>
                </a:solidFill>
                <a:latin typeface="Arial" panose="020B0604020202020204" pitchFamily="34" charset="0"/>
                <a:cs typeface="Arial" panose="020B0604020202020204" pitchFamily="34" charset="0"/>
              </a:rPr>
              <a:t>We also constrain the incident radiation curve by describing the elemental abundances, hydrogen density, and photon flux of the cloud, derived from Groves et al 2004.</a:t>
            </a:r>
          </a:p>
          <a:p>
            <a:pPr marL="457200" lvl="0" indent="-457200">
              <a:buFont typeface="Arial" panose="020B0604020202020204" pitchFamily="34" charset="0"/>
              <a:buChar char="•"/>
            </a:pPr>
            <a:r>
              <a:rPr lang="en-US" sz="2600" dirty="0">
                <a:solidFill>
                  <a:prstClr val="black"/>
                </a:solidFill>
                <a:latin typeface="Arial" panose="020B0604020202020204" pitchFamily="34" charset="0"/>
                <a:cs typeface="Arial" panose="020B0604020202020204" pitchFamily="34" charset="0"/>
              </a:rPr>
              <a:t>Stopping boundary condition for simulations is when the fraction of electron to total hydrogen densities falls below 0.01 which allows us to simulate deep enough into the cloud to produce the required emissions. </a:t>
            </a:r>
          </a:p>
          <a:p>
            <a:pPr marL="457200" lvl="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We fit the values of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  </a:t>
            </a:r>
            <a:r>
              <a:rPr lang="en-US" sz="2600" dirty="0">
                <a:latin typeface="Arial" panose="020B0604020202020204" pitchFamily="34" charset="0"/>
                <a:cs typeface="Arial" panose="020B0604020202020204" pitchFamily="34" charset="0"/>
              </a:rPr>
              <a:t>and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baseline="-25000"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using Ordinary Least Squares regression, producing the line:</a:t>
            </a:r>
          </a:p>
          <a:p>
            <a:r>
              <a:rPr lang="en-US" sz="2600" dirty="0">
                <a:latin typeface="Arial" panose="020B0604020202020204" pitchFamily="34" charset="0"/>
                <a:cs typeface="Arial" panose="020B0604020202020204" pitchFamily="34" charset="0"/>
              </a:rPr>
              <a:t> </a:t>
            </a:r>
          </a:p>
          <a:p>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We run simulations varying </a:t>
            </a:r>
            <a:r>
              <a:rPr lang="en-US" sz="2600" i="1" dirty="0">
                <a:latin typeface="Arial" panose="020B0604020202020204" pitchFamily="34" charset="0"/>
                <a:cs typeface="Arial" panose="020B0604020202020204" pitchFamily="34" charset="0"/>
              </a:rPr>
              <a:t>T</a:t>
            </a:r>
            <a:r>
              <a:rPr lang="en-US" sz="2600" baseline="-25000" dirty="0">
                <a:latin typeface="Arial" panose="020B0604020202020204" pitchFamily="34" charset="0"/>
                <a:cs typeface="Arial" panose="020B0604020202020204" pitchFamily="34" charset="0"/>
              </a:rPr>
              <a:t>BB </a:t>
            </a:r>
            <a:r>
              <a:rPr lang="en-US" sz="2600" dirty="0">
                <a:latin typeface="Arial" panose="020B0604020202020204" pitchFamily="34" charset="0"/>
                <a:cs typeface="Arial" panose="020B0604020202020204" pitchFamily="34" charset="0"/>
              </a:rPr>
              <a:t>between 10</a:t>
            </a:r>
            <a:r>
              <a:rPr lang="en-US" sz="2600" baseline="30000" dirty="0">
                <a:latin typeface="Arial" panose="020B0604020202020204" pitchFamily="34" charset="0"/>
                <a:cs typeface="Arial" panose="020B0604020202020204" pitchFamily="34" charset="0"/>
              </a:rPr>
              <a:t>4 </a:t>
            </a:r>
            <a:r>
              <a:rPr lang="en-US" sz="2600" dirty="0">
                <a:latin typeface="Arial" panose="020B0604020202020204" pitchFamily="34" charset="0"/>
                <a:cs typeface="Arial" panose="020B0604020202020204" pitchFamily="34" charset="0"/>
              </a:rPr>
              <a:t>K and 10</a:t>
            </a:r>
            <a:r>
              <a:rPr lang="en-US" sz="2600" baseline="30000" dirty="0">
                <a:latin typeface="Arial" panose="020B0604020202020204" pitchFamily="34" charset="0"/>
                <a:cs typeface="Arial" panose="020B0604020202020204" pitchFamily="34" charset="0"/>
              </a:rPr>
              <a:t>7 </a:t>
            </a:r>
            <a:r>
              <a:rPr lang="en-US" sz="2600" dirty="0">
                <a:latin typeface="Arial" panose="020B0604020202020204" pitchFamily="34" charset="0"/>
                <a:cs typeface="Arial" panose="020B0604020202020204" pitchFamily="34" charset="0"/>
              </a:rPr>
              <a:t>K</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The value of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 </a:t>
            </a:r>
            <a:r>
              <a:rPr lang="en-US" sz="2600" dirty="0">
                <a:latin typeface="Arial" panose="020B0604020202020204" pitchFamily="34" charset="0"/>
                <a:cs typeface="Arial" panose="020B0604020202020204" pitchFamily="34" charset="0"/>
              </a:rPr>
              <a:t>is varied according to the standard deviation of the mean, 0.51, and the value of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dirty="0">
                <a:latin typeface="Arial" panose="020B0604020202020204" pitchFamily="34" charset="0"/>
                <a:cs typeface="Arial" panose="020B0604020202020204" pitchFamily="34" charset="0"/>
              </a:rPr>
              <a:t> is changed accordingly.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Optical data obtained via the Sloan Digital Sky Survey (SDSS)</a:t>
            </a: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p:txBody>
      </p:sp>
      <p:sp>
        <p:nvSpPr>
          <p:cNvPr id="31" name="TextBox 30"/>
          <p:cNvSpPr txBox="1"/>
          <p:nvPr/>
        </p:nvSpPr>
        <p:spPr>
          <a:xfrm>
            <a:off x="31191379" y="29393059"/>
            <a:ext cx="11456916" cy="2677656"/>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Acknowledgements</a:t>
            </a:r>
          </a:p>
          <a:p>
            <a:r>
              <a:rPr lang="en-US" sz="2400" dirty="0">
                <a:latin typeface="Arial" panose="020B0604020202020204" pitchFamily="34" charset="0"/>
                <a:cs typeface="Arial" panose="020B0604020202020204" pitchFamily="34" charset="0"/>
              </a:rPr>
              <a:t>I would like to thank the Elon College Fellows program, my research mentor Dr. Chris Richardson, and the Elon Department of Undergraduate Research.  </a:t>
            </a:r>
          </a:p>
          <a:p>
            <a:endParaRPr lang="en-US" sz="24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project was conducted as a part of Elon University’s Summer Undergraduate Research Experience, 2016.</a:t>
            </a:r>
          </a:p>
        </p:txBody>
      </p:sp>
      <p:cxnSp>
        <p:nvCxnSpPr>
          <p:cNvPr id="37" name="Straight Connector 36"/>
          <p:cNvCxnSpPr/>
          <p:nvPr/>
        </p:nvCxnSpPr>
        <p:spPr>
          <a:xfrm flipV="1">
            <a:off x="15845330" y="2892157"/>
            <a:ext cx="12137" cy="28904028"/>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flipH="1" flipV="1">
            <a:off x="30597579" y="2892155"/>
            <a:ext cx="154726" cy="28904030"/>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290" y="596454"/>
            <a:ext cx="7483710" cy="197167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4553" y="805190"/>
            <a:ext cx="3213566" cy="1807631"/>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69354" y="805189"/>
            <a:ext cx="3193018" cy="180763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5972" y="16867920"/>
            <a:ext cx="6334125" cy="476250"/>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0795" y="20955000"/>
            <a:ext cx="8858250" cy="676275"/>
          </a:xfrm>
          <a:prstGeom prst="rect">
            <a:avLst/>
          </a:prstGeom>
        </p:spPr>
      </p:pic>
      <p:pic>
        <p:nvPicPr>
          <p:cNvPr id="2" name="Picture 1"/>
          <p:cNvPicPr>
            <a:picLocks noChangeAspect="1"/>
          </p:cNvPicPr>
          <p:nvPr/>
        </p:nvPicPr>
        <p:blipFill rotWithShape="1">
          <a:blip r:embed="rId7">
            <a:extLst>
              <a:ext uri="{28A0092B-C50C-407E-A947-70E740481C1C}">
                <a14:useLocalDpi xmlns:a14="http://schemas.microsoft.com/office/drawing/2010/main" val="0"/>
              </a:ext>
            </a:extLst>
          </a:blip>
          <a:srcRect l="4564" t="-1" r="7575" b="2085"/>
          <a:stretch/>
        </p:blipFill>
        <p:spPr>
          <a:xfrm>
            <a:off x="31089132" y="5306842"/>
            <a:ext cx="11663476" cy="6532692"/>
          </a:xfrm>
          <a:prstGeom prst="rect">
            <a:avLst/>
          </a:prstGeom>
        </p:spPr>
      </p:pic>
      <p:pic>
        <p:nvPicPr>
          <p:cNvPr id="12" name="Picture 11"/>
          <p:cNvPicPr>
            <a:picLocks noChangeAspect="1"/>
          </p:cNvPicPr>
          <p:nvPr/>
        </p:nvPicPr>
        <p:blipFill rotWithShape="1">
          <a:blip r:embed="rId8">
            <a:extLst>
              <a:ext uri="{28A0092B-C50C-407E-A947-70E740481C1C}">
                <a14:useLocalDpi xmlns:a14="http://schemas.microsoft.com/office/drawing/2010/main" val="0"/>
              </a:ext>
            </a:extLst>
          </a:blip>
          <a:srcRect r="5903" b="2005"/>
          <a:stretch/>
        </p:blipFill>
        <p:spPr>
          <a:xfrm>
            <a:off x="16836757" y="22446393"/>
            <a:ext cx="12725400" cy="6660447"/>
          </a:xfrm>
          <a:prstGeom prst="rect">
            <a:avLst/>
          </a:prstGeom>
        </p:spPr>
      </p:pic>
      <p:pic>
        <p:nvPicPr>
          <p:cNvPr id="14" name="Picture 13"/>
          <p:cNvPicPr>
            <a:picLocks noChangeAspect="1"/>
          </p:cNvPicPr>
          <p:nvPr/>
        </p:nvPicPr>
        <p:blipFill rotWithShape="1">
          <a:blip r:embed="rId9">
            <a:extLst>
              <a:ext uri="{28A0092B-C50C-407E-A947-70E740481C1C}">
                <a14:useLocalDpi xmlns:a14="http://schemas.microsoft.com/office/drawing/2010/main" val="0"/>
              </a:ext>
            </a:extLst>
          </a:blip>
          <a:srcRect l="3472" r="7870" b="2005"/>
          <a:stretch/>
        </p:blipFill>
        <p:spPr>
          <a:xfrm>
            <a:off x="31444068" y="13471131"/>
            <a:ext cx="11031227" cy="6127933"/>
          </a:xfrm>
          <a:prstGeom prst="rect">
            <a:avLst/>
          </a:prstGeom>
        </p:spPr>
      </p:pic>
      <p:sp>
        <p:nvSpPr>
          <p:cNvPr id="15" name="Rectangle 14"/>
          <p:cNvSpPr/>
          <p:nvPr/>
        </p:nvSpPr>
        <p:spPr>
          <a:xfrm>
            <a:off x="16328808" y="2810742"/>
            <a:ext cx="13437476" cy="6124754"/>
          </a:xfrm>
          <a:prstGeom prst="rect">
            <a:avLst/>
          </a:prstGeom>
        </p:spPr>
        <p:txBody>
          <a:bodyPr wrap="square">
            <a:spAutoFit/>
          </a:bodyPr>
          <a:lstStyle/>
          <a:p>
            <a:pPr algn="ctr"/>
            <a:endParaRPr lang="en-US" sz="4000" b="1" u="sng" dirty="0">
              <a:solidFill>
                <a:srgbClr val="73000A"/>
              </a:solidFill>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Results</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We examine emission line ratios as they allow us to constrain the SED and study the effects of AGN density, elemental abundances, excitation mechanism, and ionization parameter.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The first plot is known as the Baldwin-Phillip-</a:t>
            </a:r>
            <a:r>
              <a:rPr lang="en-US" sz="2600" dirty="0" err="1">
                <a:latin typeface="Arial" panose="020B0604020202020204" pitchFamily="34" charset="0"/>
                <a:cs typeface="Arial" panose="020B0604020202020204" pitchFamily="34" charset="0"/>
              </a:rPr>
              <a:t>Terlevich</a:t>
            </a:r>
            <a:r>
              <a:rPr lang="en-US" sz="2600" dirty="0">
                <a:latin typeface="Arial" panose="020B0604020202020204" pitchFamily="34" charset="0"/>
                <a:cs typeface="Arial" panose="020B0604020202020204" pitchFamily="34" charset="0"/>
              </a:rPr>
              <a:t> (BPT) diagram.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The top three plots were introduced in </a:t>
            </a:r>
            <a:r>
              <a:rPr lang="en-US" sz="2600" dirty="0" err="1">
                <a:latin typeface="Arial" panose="020B0604020202020204" pitchFamily="34" charset="0"/>
                <a:cs typeface="Arial" panose="020B0604020202020204" pitchFamily="34" charset="0"/>
              </a:rPr>
              <a:t>Osterbrock</a:t>
            </a:r>
            <a:r>
              <a:rPr lang="en-US" sz="2600" dirty="0">
                <a:latin typeface="Arial" panose="020B0604020202020204" pitchFamily="34" charset="0"/>
                <a:cs typeface="Arial" panose="020B0604020202020204" pitchFamily="34" charset="0"/>
              </a:rPr>
              <a:t> &amp; </a:t>
            </a:r>
            <a:r>
              <a:rPr lang="en-US" sz="2600" dirty="0" err="1">
                <a:latin typeface="Arial" panose="020B0604020202020204" pitchFamily="34" charset="0"/>
                <a:cs typeface="Arial" panose="020B0604020202020204" pitchFamily="34" charset="0"/>
              </a:rPr>
              <a:t>Veilleux</a:t>
            </a:r>
            <a:r>
              <a:rPr lang="en-US" sz="2600" dirty="0">
                <a:latin typeface="Arial" panose="020B0604020202020204" pitchFamily="34" charset="0"/>
                <a:cs typeface="Arial" panose="020B0604020202020204" pitchFamily="34" charset="0"/>
              </a:rPr>
              <a:t> 1983 to categorize galaxies by atomic excitation mechanism which are empirically derived. </a:t>
            </a:r>
          </a:p>
          <a:p>
            <a:pPr marL="1028700" lvl="1"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Bottom three plots come from </a:t>
            </a:r>
            <a:r>
              <a:rPr lang="en-US" sz="2600" dirty="0" err="1">
                <a:latin typeface="Arial" panose="020B0604020202020204" pitchFamily="34" charset="0"/>
                <a:cs typeface="Arial" panose="020B0604020202020204" pitchFamily="34" charset="0"/>
              </a:rPr>
              <a:t>Lamareille</a:t>
            </a:r>
            <a:r>
              <a:rPr lang="en-US" sz="2600" dirty="0">
                <a:latin typeface="Arial" panose="020B0604020202020204" pitchFamily="34" charset="0"/>
                <a:cs typeface="Arial" panose="020B0604020202020204" pitchFamily="34" charset="0"/>
              </a:rPr>
              <a:t> 2010, </a:t>
            </a:r>
            <a:r>
              <a:rPr lang="en-US" sz="2600" dirty="0" err="1">
                <a:latin typeface="Arial" panose="020B0604020202020204" pitchFamily="34" charset="0"/>
                <a:cs typeface="Arial" panose="020B0604020202020204" pitchFamily="34" charset="0"/>
              </a:rPr>
              <a:t>Shirazi</a:t>
            </a:r>
            <a:r>
              <a:rPr lang="en-US" sz="2600" dirty="0">
                <a:latin typeface="Arial" panose="020B0604020202020204" pitchFamily="34" charset="0"/>
                <a:cs typeface="Arial" panose="020B0604020202020204" pitchFamily="34" charset="0"/>
              </a:rPr>
              <a:t> et al. 2012, and </a:t>
            </a:r>
            <a:r>
              <a:rPr lang="en-US" sz="2600" dirty="0" err="1">
                <a:latin typeface="Arial" panose="020B0604020202020204" pitchFamily="34" charset="0"/>
                <a:cs typeface="Arial" panose="020B0604020202020204" pitchFamily="34" charset="0"/>
              </a:rPr>
              <a:t>Kewley</a:t>
            </a:r>
            <a:r>
              <a:rPr lang="en-US" sz="2600" dirty="0">
                <a:latin typeface="Arial" panose="020B0604020202020204" pitchFamily="34" charset="0"/>
                <a:cs typeface="Arial" panose="020B0604020202020204" pitchFamily="34" charset="0"/>
              </a:rPr>
              <a:t> et al. 2006 respectively.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Red indicates that the galaxy is a </a:t>
            </a:r>
            <a:r>
              <a:rPr lang="en-US" sz="2600" dirty="0" err="1">
                <a:latin typeface="Arial" panose="020B0604020202020204" pitchFamily="34" charset="0"/>
                <a:cs typeface="Arial" panose="020B0604020202020204" pitchFamily="34" charset="0"/>
              </a:rPr>
              <a:t>Seyfert</a:t>
            </a:r>
            <a:r>
              <a:rPr lang="en-US" sz="2600" dirty="0">
                <a:latin typeface="Arial" panose="020B0604020202020204" pitchFamily="34" charset="0"/>
                <a:cs typeface="Arial" panose="020B0604020202020204" pitchFamily="34" charset="0"/>
              </a:rPr>
              <a:t>, blue indicates AGN-</a:t>
            </a:r>
            <a:r>
              <a:rPr lang="en-US" sz="2600" dirty="0" err="1">
                <a:latin typeface="Arial" panose="020B0604020202020204" pitchFamily="34" charset="0"/>
                <a:cs typeface="Arial" panose="020B0604020202020204" pitchFamily="34" charset="0"/>
              </a:rPr>
              <a:t>Starwhile</a:t>
            </a:r>
            <a:r>
              <a:rPr lang="en-US" sz="2600" dirty="0">
                <a:latin typeface="Arial" panose="020B0604020202020204" pitchFamily="34" charset="0"/>
                <a:cs typeface="Arial" panose="020B0604020202020204" pitchFamily="34" charset="0"/>
              </a:rPr>
              <a:t> blue indicates star-forming galaxies, composite galaxies, and LINERS.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Galaxies are separated based on the equations that set the boundary lines. </a:t>
            </a: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rotWithShape="1">
          <a:blip r:embed="rId10">
            <a:extLst>
              <a:ext uri="{28A0092B-C50C-407E-A947-70E740481C1C}">
                <a14:useLocalDpi xmlns:a14="http://schemas.microsoft.com/office/drawing/2010/main" val="0"/>
              </a:ext>
            </a:extLst>
          </a:blip>
          <a:srcRect l="5480" t="4907" r="6879" b="2006"/>
          <a:stretch/>
        </p:blipFill>
        <p:spPr>
          <a:xfrm>
            <a:off x="16012039" y="8861680"/>
            <a:ext cx="14374836" cy="7673418"/>
          </a:xfrm>
          <a:prstGeom prst="rect">
            <a:avLst/>
          </a:prstGeom>
        </p:spPr>
      </p:pic>
      <p:sp>
        <p:nvSpPr>
          <p:cNvPr id="18" name="TextBox 17"/>
          <p:cNvSpPr txBox="1"/>
          <p:nvPr/>
        </p:nvSpPr>
        <p:spPr>
          <a:xfrm>
            <a:off x="1020901" y="4038236"/>
            <a:ext cx="14334536" cy="1908215"/>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Background Information</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Photoionization models act as excellent predictors of emission lines from Active Galactic Nuclei (AGN).</a:t>
            </a: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05952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5243</TotalTime>
  <Words>820</Words>
  <Application>Microsoft Office PowerPoint</Application>
  <PresentationFormat>Custom</PresentationFormat>
  <Paragraphs>119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Greene</dc:creator>
  <cp:lastModifiedBy>Chris Greene</cp:lastModifiedBy>
  <cp:revision>153</cp:revision>
  <dcterms:created xsi:type="dcterms:W3CDTF">2016-04-18T13:55:02Z</dcterms:created>
  <dcterms:modified xsi:type="dcterms:W3CDTF">2016-12-19T17:54:34Z</dcterms:modified>
</cp:coreProperties>
</file>