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7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p:scale>
          <a:sx n="50" d="100"/>
          <a:sy n="50" d="100"/>
        </p:scale>
        <p:origin x="-822" y="36"/>
      </p:cViewPr>
      <p:guideLst>
        <p:guide orient="horz" pos="10368"/>
        <p:guide pos="137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4790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57441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1086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86322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4659F-BCAD-4F49-8558-2B5CFF0DE5F8}"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8354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4659F-BCAD-4F49-8558-2B5CFF0DE5F8}"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60693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4659F-BCAD-4F49-8558-2B5CFF0DE5F8}" type="datetimeFigureOut">
              <a:rPr lang="en-US" smtClean="0"/>
              <a:t>4/18/2016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3895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4659F-BCAD-4F49-8558-2B5CFF0DE5F8}" type="datetimeFigureOut">
              <a:rPr lang="en-US" smtClean="0"/>
              <a:t>4/18/2016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32570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659F-BCAD-4F49-8558-2B5CFF0DE5F8}" type="datetimeFigureOut">
              <a:rPr lang="en-US" smtClean="0"/>
              <a:t>4/18/2016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081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42163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73208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6F4659F-BCAD-4F49-8558-2B5CFF0DE5F8}" type="datetimeFigureOut">
              <a:rPr lang="en-US" smtClean="0"/>
              <a:t>4/18/2016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0823B64-CDEE-4090-9687-97EA24B3574A}" type="slidenum">
              <a:rPr lang="en-US" smtClean="0"/>
              <a:t>‹#›</a:t>
            </a:fld>
            <a:endParaRPr lang="en-US"/>
          </a:p>
        </p:txBody>
      </p:sp>
    </p:spTree>
    <p:extLst>
      <p:ext uri="{BB962C8B-B14F-4D97-AF65-F5344CB8AC3E}">
        <p14:creationId xmlns:p14="http://schemas.microsoft.com/office/powerpoint/2010/main" val="4070207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gif"/><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5127" y="748145"/>
            <a:ext cx="35786291" cy="1446550"/>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Simulations of Emission Lines from the Narrow Line Region in </a:t>
            </a:r>
            <a:r>
              <a:rPr lang="en-US" sz="4400" b="1" dirty="0" err="1">
                <a:latin typeface="Arial" panose="020B0604020202020204" pitchFamily="34" charset="0"/>
                <a:cs typeface="Arial" panose="020B0604020202020204" pitchFamily="34" charset="0"/>
              </a:rPr>
              <a:t>Seyfert</a:t>
            </a:r>
            <a:r>
              <a:rPr lang="en-US" sz="4400" b="1" dirty="0">
                <a:latin typeface="Arial" panose="020B0604020202020204" pitchFamily="34" charset="0"/>
                <a:cs typeface="Arial" panose="020B0604020202020204" pitchFamily="34" charset="0"/>
              </a:rPr>
              <a:t> Galaxies</a:t>
            </a:r>
          </a:p>
          <a:p>
            <a:pPr algn="ctr"/>
            <a:r>
              <a:rPr lang="en-US" sz="4400" b="1" dirty="0">
                <a:latin typeface="Arial" panose="020B0604020202020204" pitchFamily="34" charset="0"/>
                <a:cs typeface="Arial" panose="020B0604020202020204" pitchFamily="34" charset="0"/>
              </a:rPr>
              <a:t>Christopher Greene (Faculty Mentor: Dr. Chris Richardson)-Department of PHY</a:t>
            </a:r>
          </a:p>
        </p:txBody>
      </p:sp>
      <p:sp>
        <p:nvSpPr>
          <p:cNvPr id="5" name="TextBox 4"/>
          <p:cNvSpPr txBox="1"/>
          <p:nvPr/>
        </p:nvSpPr>
        <p:spPr>
          <a:xfrm>
            <a:off x="1039091" y="3678863"/>
            <a:ext cx="32031709" cy="317009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One of the biggest questions in astronomy and astrophysics is “How do galaxies form?”  Due to the large time scales involved, the only way to learn about the galactic formation is through studying galaxies outside the Milky Way through observation and simulation. The accretion disk of matter surrounding supermassive black holes in the center of certain galaxies produce more light than all of the stars within the galaxy, called active galactic nuclei (AGN).  When modeling gas clouds in the narrow line region (NLR), researchers produce a spectral energy distribution (SED) representing the spectrum of light generated by the AGN.  The can be empirically parametrized into a double broken power-law model using spectral indices, α</a:t>
            </a:r>
            <a:r>
              <a:rPr lang="en-US" sz="2400" baseline="-25000" dirty="0">
                <a:latin typeface="Arial" panose="020B0604020202020204" pitchFamily="34" charset="0"/>
                <a:cs typeface="Arial" panose="020B0604020202020204" pitchFamily="34" charset="0"/>
              </a:rPr>
              <a:t>x</a:t>
            </a:r>
            <a:r>
              <a:rPr lang="en-US" sz="2400" dirty="0">
                <a:latin typeface="Arial" panose="020B0604020202020204" pitchFamily="34" charset="0"/>
                <a:cs typeface="Arial" panose="020B0604020202020204" pitchFamily="34" charset="0"/>
              </a:rPr>
              <a:t>, α­­</a:t>
            </a:r>
            <a:r>
              <a:rPr lang="en-US" sz="2400" baseline="-25000" dirty="0">
                <a:latin typeface="Arial" panose="020B0604020202020204" pitchFamily="34" charset="0"/>
                <a:cs typeface="Arial" panose="020B0604020202020204" pitchFamily="34" charset="0"/>
              </a:rPr>
              <a:t>ox, </a:t>
            </a:r>
            <a:r>
              <a:rPr lang="en-US" sz="2400" dirty="0">
                <a:latin typeface="Arial" panose="020B0604020202020204" pitchFamily="34" charset="0"/>
                <a:cs typeface="Arial" panose="020B0604020202020204" pitchFamily="34" charset="0"/>
              </a:rPr>
              <a:t>and α</a:t>
            </a:r>
            <a:r>
              <a:rPr lang="en-US" sz="2400" baseline="-25000" dirty="0" err="1">
                <a:latin typeface="Arial" panose="020B0604020202020204" pitchFamily="34" charset="0"/>
                <a:cs typeface="Arial" panose="020B0604020202020204" pitchFamily="34" charset="0"/>
              </a:rPr>
              <a:t>uv</a:t>
            </a:r>
            <a:r>
              <a:rPr lang="en-US" sz="2400" dirty="0">
                <a:latin typeface="Arial" panose="020B0604020202020204" pitchFamily="34" charset="0"/>
                <a:cs typeface="Arial" panose="020B0604020202020204" pitchFamily="34" charset="0"/>
              </a:rPr>
              <a:t>, which determine the slope of the curve at different wavelengths of light.  One aim of our research is to synthesize a regression model with data from previous studies that will compute all the spectral indices based on one index.  We statistically confirm our regression analysis with a Chi Square and by plotting the residuals of our regression.  Using the mean values of the spectral indices provided by past research, we run an incident spectral energy distributions in the program Cloudy.  Preliminary results so far have shown that our regression model is statistically significant</a:t>
            </a:r>
            <a:r>
              <a:rPr lang="en-US" sz="2400">
                <a:latin typeface="Arial" panose="020B0604020202020204" pitchFamily="34" charset="0"/>
                <a:cs typeface="Arial" panose="020B0604020202020204" pitchFamily="34" charset="0"/>
              </a:rPr>
              <a:t>, and </a:t>
            </a:r>
            <a:r>
              <a:rPr lang="en-US" sz="2400" dirty="0">
                <a:latin typeface="Arial" panose="020B0604020202020204" pitchFamily="34" charset="0"/>
                <a:cs typeface="Arial" panose="020B0604020202020204" pitchFamily="34" charset="0"/>
              </a:rPr>
              <a:t>we have constrained the incident SED. The spectral indices are varied based on the regression model and the SEDs are supplied to Cloudy to simulate gas clouds in the narrow line region. We fit our model to emission line ratios produced by the simulated gas cloud as a consistency check for understanding the SED and elaborate on future work that can elucidate whether or not a more complex NLR model provide a more accurate prediction of emission line ratio observations than models using a single power law</a:t>
            </a:r>
            <a:r>
              <a:rPr lang="en-US" sz="3200" dirty="0">
                <a:latin typeface="Arial" panose="020B0604020202020204" pitchFamily="34" charset="0"/>
                <a:cs typeface="Arial" panose="020B0604020202020204" pitchFamily="34" charset="0"/>
              </a:rPr>
              <a:t>. </a:t>
            </a:r>
          </a:p>
        </p:txBody>
      </p:sp>
      <p:sp>
        <p:nvSpPr>
          <p:cNvPr id="7" name="TextBox 6"/>
          <p:cNvSpPr txBox="1"/>
          <p:nvPr/>
        </p:nvSpPr>
        <p:spPr>
          <a:xfrm>
            <a:off x="1039091" y="2892155"/>
            <a:ext cx="10370128" cy="707886"/>
          </a:xfrm>
          <a:prstGeom prst="rect">
            <a:avLst/>
          </a:prstGeom>
          <a:noFill/>
        </p:spPr>
        <p:txBody>
          <a:bodyPr wrap="square" rtlCol="0">
            <a:spAutoFit/>
          </a:bodyPr>
          <a:lstStyle/>
          <a:p>
            <a:r>
              <a:rPr lang="en-US" sz="4000" b="1" u="sng" dirty="0">
                <a:solidFill>
                  <a:srgbClr val="73000A"/>
                </a:solidFill>
                <a:latin typeface="Arial" panose="020B0604020202020204" pitchFamily="34" charset="0"/>
                <a:cs typeface="Arial" panose="020B0604020202020204" pitchFamily="34" charset="0"/>
              </a:rPr>
              <a:t>Abstract</a:t>
            </a:r>
          </a:p>
        </p:txBody>
      </p:sp>
      <p:sp>
        <p:nvSpPr>
          <p:cNvPr id="8" name="TextBox 7"/>
          <p:cNvSpPr txBox="1"/>
          <p:nvPr/>
        </p:nvSpPr>
        <p:spPr>
          <a:xfrm>
            <a:off x="1117025" y="7869173"/>
            <a:ext cx="14339454" cy="15604272"/>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Background</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Active Galactic Nuclei (AGN) are generally structured according to the width of the emission lines observed in each region.  </a:t>
            </a:r>
          </a:p>
          <a:p>
            <a:pPr marL="342900"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Emission lines from the ionization and de-ionization of different elements used to learn about the AGN, through simulations with programs such as CLOUDY and MAPPINGSIII.</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Models of the incident radiation curve from the accretion disk in Cloudy are computed from using the spectral slope indices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 </a:t>
            </a:r>
            <a:r>
              <a:rPr lang="en-US" sz="2800" dirty="0">
                <a:latin typeface="Arial" panose="020B0604020202020204" pitchFamily="34" charset="0"/>
                <a:cs typeface="Arial" panose="020B0604020202020204" pitchFamily="34" charset="0"/>
              </a:rPr>
              <a:t>, corresponding to the x-ray spectrum (100 eV- 100,000 eV),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corresponding to the ultraviolet spectrum (10 eV-100 eV</a:t>
            </a:r>
            <a:r>
              <a:rPr lang="en-US" sz="2800" baseline="30000" dirty="0">
                <a:latin typeface="Arial" panose="020B0604020202020204" pitchFamily="34" charset="0"/>
                <a:cs typeface="Arial" panose="020B0604020202020204" pitchFamily="34" charset="0"/>
              </a:rPr>
              <a:t>)3,</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 </a:t>
            </a:r>
            <a:r>
              <a:rPr lang="en-US" sz="2800" dirty="0">
                <a:latin typeface="Arial" panose="020B0604020202020204" pitchFamily="34" charset="0"/>
                <a:cs typeface="Arial" panose="020B0604020202020204" pitchFamily="34" charset="0"/>
              </a:rPr>
              <a:t> is the ratio of x-rays to optical light.</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Research has shown that a correlation exists between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baseline="-25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 and between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a:t>
            </a:r>
            <a:r>
              <a:rPr lang="en-US" sz="2800" baseline="30000" dirty="0">
                <a:latin typeface="Arial" panose="020B0604020202020204" pitchFamily="34" charset="0"/>
                <a:cs typeface="Arial" panose="020B0604020202020204" pitchFamily="34" charset="0"/>
              </a:rPr>
              <a:t>2</a:t>
            </a:r>
            <a:r>
              <a:rPr lang="en-US" sz="2800" baseline="-250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This leads to the question:</a:t>
            </a:r>
          </a:p>
          <a:p>
            <a:pPr marL="342900"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lvl="1"/>
            <a:r>
              <a:rPr lang="en-US" sz="3200" b="1" dirty="0">
                <a:latin typeface="Arial" panose="020B0604020202020204" pitchFamily="34" charset="0"/>
                <a:cs typeface="Arial" panose="020B0604020202020204" pitchFamily="34" charset="0"/>
              </a:rPr>
              <a:t>How does constraining the spectral indices with regression models of past data affect simulations of the Spectral Energy Distribution (SED) across the AGN sequence?</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8759" y="9179432"/>
            <a:ext cx="12970031" cy="9343904"/>
          </a:xfrm>
          <a:prstGeom prst="rect">
            <a:avLst/>
          </a:prstGeom>
        </p:spPr>
      </p:pic>
      <p:sp>
        <p:nvSpPr>
          <p:cNvPr id="10" name="TextBox 9"/>
          <p:cNvSpPr txBox="1"/>
          <p:nvPr/>
        </p:nvSpPr>
        <p:spPr>
          <a:xfrm>
            <a:off x="17166648" y="7779214"/>
            <a:ext cx="12352195" cy="13142059"/>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Temperature of the blackbody T</a:t>
            </a:r>
            <a:r>
              <a:rPr lang="en-US" sz="2800" baseline="-25000" dirty="0">
                <a:latin typeface="Arial" panose="020B0604020202020204" pitchFamily="34" charset="0"/>
                <a:cs typeface="Arial" panose="020B0604020202020204" pitchFamily="34" charset="0"/>
              </a:rPr>
              <a:t>BB </a:t>
            </a:r>
            <a:r>
              <a:rPr lang="en-US" sz="2800" dirty="0">
                <a:latin typeface="Arial" panose="020B0604020202020204" pitchFamily="34" charset="0"/>
                <a:cs typeface="Arial" panose="020B0604020202020204" pitchFamily="34" charset="0"/>
              </a:rPr>
              <a:t> determined from ()</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Incident radiation curve given by</a:t>
            </a:r>
            <a:r>
              <a:rPr lang="en-US" sz="2800" baseline="30000" dirty="0">
                <a:latin typeface="Arial" panose="020B0604020202020204" pitchFamily="34" charset="0"/>
                <a:cs typeface="Arial" panose="020B0604020202020204" pitchFamily="34" charset="0"/>
              </a:rPr>
              <a:t>3</a:t>
            </a:r>
            <a:r>
              <a:rPr lang="en-US" sz="2800" dirty="0">
                <a:latin typeface="Arial" panose="020B0604020202020204" pitchFamily="34" charset="0"/>
                <a:cs typeface="Arial" panose="020B0604020202020204" pitchFamily="34" charset="0"/>
              </a:rPr>
              <a:t>:</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Using Cloudy, model the AGN cloud and produce emission lines.</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sp>
        <p:nvSpPr>
          <p:cNvPr id="11" name="TextBox 10"/>
          <p:cNvSpPr txBox="1"/>
          <p:nvPr/>
        </p:nvSpPr>
        <p:spPr>
          <a:xfrm>
            <a:off x="17166648" y="20473637"/>
            <a:ext cx="11811000" cy="3293209"/>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Results</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We produce residual plots of our observed values of </a:t>
            </a:r>
            <a:r>
              <a:rPr lang="en-US" sz="2800" dirty="0" err="1">
                <a:latin typeface="Arial" panose="020B0604020202020204" pitchFamily="34" charset="0"/>
                <a:cs typeface="Arial" panose="020B0604020202020204" pitchFamily="34" charset="0"/>
              </a:rPr>
              <a:t>alphax</a:t>
            </a:r>
            <a:r>
              <a:rPr lang="en-US" sz="2800" dirty="0">
                <a:latin typeface="Arial" panose="020B0604020202020204" pitchFamily="34" charset="0"/>
                <a:cs typeface="Arial" panose="020B0604020202020204" pitchFamily="34" charset="0"/>
              </a:rPr>
              <a:t> vs expected </a:t>
            </a:r>
            <a:r>
              <a:rPr lang="en-US" sz="2800" dirty="0" err="1">
                <a:latin typeface="Arial" panose="020B0604020202020204" pitchFamily="34" charset="0"/>
                <a:cs typeface="Arial" panose="020B0604020202020204" pitchFamily="34" charset="0"/>
              </a:rPr>
              <a:t>alphax</a:t>
            </a:r>
            <a:r>
              <a:rPr lang="en-US" sz="2800" dirty="0">
                <a:latin typeface="Arial" panose="020B0604020202020204" pitchFamily="34" charset="0"/>
                <a:cs typeface="Arial" panose="020B0604020202020204" pitchFamily="34" charset="0"/>
              </a:rPr>
              <a:t> and observed </a:t>
            </a:r>
            <a:r>
              <a:rPr lang="en-US" sz="2800" dirty="0" err="1">
                <a:latin typeface="Arial" panose="020B0604020202020204" pitchFamily="34" charset="0"/>
                <a:cs typeface="Arial" panose="020B0604020202020204" pitchFamily="34" charset="0"/>
              </a:rPr>
              <a:t>alphauv</a:t>
            </a:r>
            <a:r>
              <a:rPr lang="en-US" sz="2800" dirty="0">
                <a:latin typeface="Arial" panose="020B0604020202020204" pitchFamily="34" charset="0"/>
                <a:cs typeface="Arial" panose="020B0604020202020204" pitchFamily="34" charset="0"/>
              </a:rPr>
              <a:t> vs expected </a:t>
            </a:r>
            <a:r>
              <a:rPr lang="en-US" sz="2800" dirty="0" err="1">
                <a:latin typeface="Arial" panose="020B0604020202020204" pitchFamily="34" charset="0"/>
                <a:cs typeface="Arial" panose="020B0604020202020204" pitchFamily="34" charset="0"/>
              </a:rPr>
              <a:t>alphauv</a:t>
            </a:r>
            <a:r>
              <a:rPr lang="en-US" sz="2800" dirty="0">
                <a:latin typeface="Arial" panose="020B0604020202020204" pitchFamily="34" charset="0"/>
                <a:cs typeface="Arial" panose="020B0604020202020204" pitchFamily="34" charset="0"/>
              </a:rPr>
              <a:t>.</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8125" y="9448033"/>
            <a:ext cx="9906000" cy="62766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80400" y="748145"/>
            <a:ext cx="8298263" cy="619142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23318772"/>
            <a:ext cx="5257800" cy="118110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04811" y="8794872"/>
            <a:ext cx="7686921" cy="607282"/>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87818" y="16257892"/>
            <a:ext cx="9753600" cy="731520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87818" y="9680339"/>
            <a:ext cx="9753600" cy="7315200"/>
          </a:xfrm>
          <a:prstGeom prst="rect">
            <a:avLst/>
          </a:prstGeom>
        </p:spPr>
      </p:pic>
      <p:sp>
        <p:nvSpPr>
          <p:cNvPr id="21" name="TextBox 20"/>
          <p:cNvSpPr txBox="1"/>
          <p:nvPr/>
        </p:nvSpPr>
        <p:spPr>
          <a:xfrm>
            <a:off x="1752600" y="26474495"/>
            <a:ext cx="11963400" cy="4154984"/>
          </a:xfrm>
          <a:prstGeom prst="rect">
            <a:avLst/>
          </a:prstGeom>
          <a:noFill/>
        </p:spPr>
        <p:txBody>
          <a:bodyPr wrap="square" rtlCol="0">
            <a:spAutoFit/>
          </a:bodyPr>
          <a:lstStyle/>
          <a:p>
            <a:r>
              <a:rPr lang="en-US" sz="4000" b="1" u="sng" dirty="0">
                <a:solidFill>
                  <a:srgbClr val="73000A"/>
                </a:solidFill>
                <a:latin typeface="Arial" panose="020B0604020202020204" pitchFamily="34" charset="0"/>
                <a:cs typeface="Arial" panose="020B0604020202020204" pitchFamily="34" charset="0"/>
              </a:rPr>
              <a:t>References</a:t>
            </a:r>
          </a:p>
          <a:p>
            <a:r>
              <a:rPr lang="en-US" sz="2800" dirty="0" err="1">
                <a:latin typeface="Arial" panose="020B0604020202020204" pitchFamily="34" charset="0"/>
                <a:cs typeface="Arial" panose="020B0604020202020204" pitchFamily="34" charset="0"/>
              </a:rPr>
              <a:t>Grupe</a:t>
            </a:r>
            <a:r>
              <a:rPr lang="en-US" sz="2800" dirty="0">
                <a:latin typeface="Arial" panose="020B0604020202020204" pitchFamily="34" charset="0"/>
                <a:cs typeface="Arial" panose="020B0604020202020204" pitchFamily="34" charset="0"/>
              </a:rPr>
              <a:t>, D., </a:t>
            </a:r>
            <a:r>
              <a:rPr lang="en-US" sz="2800" dirty="0" err="1">
                <a:latin typeface="Arial" panose="020B0604020202020204" pitchFamily="34" charset="0"/>
                <a:cs typeface="Arial" panose="020B0604020202020204" pitchFamily="34" charset="0"/>
              </a:rPr>
              <a:t>Komassa</a:t>
            </a:r>
            <a:r>
              <a:rPr lang="en-US" sz="2800" dirty="0">
                <a:latin typeface="Arial" panose="020B0604020202020204" pitchFamily="34" charset="0"/>
                <a:cs typeface="Arial" panose="020B0604020202020204" pitchFamily="34" charset="0"/>
              </a:rPr>
              <a:t>, S., </a:t>
            </a:r>
            <a:r>
              <a:rPr lang="en-US" sz="2800" dirty="0" err="1">
                <a:latin typeface="Arial" panose="020B0604020202020204" pitchFamily="34" charset="0"/>
                <a:cs typeface="Arial" panose="020B0604020202020204" pitchFamily="34" charset="0"/>
              </a:rPr>
              <a:t>Leighly</a:t>
            </a:r>
            <a:r>
              <a:rPr lang="en-US" sz="2800" dirty="0">
                <a:latin typeface="Arial" panose="020B0604020202020204" pitchFamily="34" charset="0"/>
                <a:cs typeface="Arial" panose="020B0604020202020204" pitchFamily="34" charset="0"/>
              </a:rPr>
              <a:t>, K., Page, K., 2010, </a:t>
            </a:r>
            <a:r>
              <a:rPr lang="en-US" sz="2800" dirty="0" err="1">
                <a:latin typeface="Arial" panose="020B0604020202020204" pitchFamily="34" charset="0"/>
                <a:cs typeface="Arial" panose="020B0604020202020204" pitchFamily="34" charset="0"/>
              </a:rPr>
              <a:t>ApJS</a:t>
            </a:r>
            <a:r>
              <a:rPr lang="en-US" sz="2800" dirty="0">
                <a:latin typeface="Arial" panose="020B0604020202020204" pitchFamily="34" charset="0"/>
                <a:cs typeface="Arial" panose="020B0604020202020204" pitchFamily="34" charset="0"/>
              </a:rPr>
              <a:t>, 187, 64</a:t>
            </a:r>
          </a:p>
          <a:p>
            <a:r>
              <a:rPr lang="en-US" sz="2800" dirty="0">
                <a:latin typeface="Arial" panose="020B0604020202020204" pitchFamily="34" charset="0"/>
                <a:cs typeface="Arial" panose="020B0604020202020204" pitchFamily="34" charset="0"/>
              </a:rPr>
              <a:t>Groves, B., </a:t>
            </a:r>
            <a:r>
              <a:rPr lang="en-US" sz="2800" dirty="0" err="1">
                <a:latin typeface="Arial" panose="020B0604020202020204" pitchFamily="34" charset="0"/>
                <a:cs typeface="Arial" panose="020B0604020202020204" pitchFamily="34" charset="0"/>
              </a:rPr>
              <a:t>Dopita</a:t>
            </a:r>
            <a:r>
              <a:rPr lang="en-US" sz="2800" dirty="0">
                <a:latin typeface="Arial" panose="020B0604020202020204" pitchFamily="34" charset="0"/>
                <a:cs typeface="Arial" panose="020B0604020202020204" pitchFamily="34" charset="0"/>
              </a:rPr>
              <a:t>, Michael., Sutherland, R. 2004, </a:t>
            </a:r>
            <a:r>
              <a:rPr lang="en-US" sz="2800" dirty="0" err="1">
                <a:latin typeface="Arial" panose="020B0604020202020204" pitchFamily="34" charset="0"/>
                <a:cs typeface="Arial" panose="020B0604020202020204" pitchFamily="34" charset="0"/>
              </a:rPr>
              <a:t>ApJS</a:t>
            </a:r>
            <a:r>
              <a:rPr lang="en-US" sz="2800" dirty="0">
                <a:latin typeface="Arial" panose="020B0604020202020204" pitchFamily="34" charset="0"/>
                <a:cs typeface="Arial" panose="020B0604020202020204" pitchFamily="34" charset="0"/>
              </a:rPr>
              <a:t>, 153, 75</a:t>
            </a:r>
          </a:p>
          <a:p>
            <a:r>
              <a:rPr lang="en-US" sz="2800" dirty="0" err="1">
                <a:latin typeface="Arial" panose="020B0604020202020204" pitchFamily="34" charset="0"/>
                <a:cs typeface="Arial" panose="020B0604020202020204" pitchFamily="34" charset="0"/>
              </a:rPr>
              <a:t>Ryden</a:t>
            </a:r>
            <a:r>
              <a:rPr lang="en-US" sz="2800" dirty="0">
                <a:latin typeface="Arial" panose="020B0604020202020204" pitchFamily="34" charset="0"/>
                <a:cs typeface="Arial" panose="020B0604020202020204" pitchFamily="34" charset="0"/>
              </a:rPr>
              <a:t>, B., Peterson, B., 2010, Foundations of Astrophysics, (Addison-Wesley)</a:t>
            </a:r>
          </a:p>
          <a:p>
            <a:r>
              <a:rPr lang="en-US" sz="2800" dirty="0" err="1">
                <a:latin typeface="Arial" panose="020B0604020202020204" pitchFamily="34" charset="0"/>
                <a:cs typeface="Arial" panose="020B0604020202020204" pitchFamily="34" charset="0"/>
              </a:rPr>
              <a:t>Ferland</a:t>
            </a:r>
            <a:r>
              <a:rPr lang="en-US" sz="2800" dirty="0">
                <a:latin typeface="Arial" panose="020B0604020202020204" pitchFamily="34" charset="0"/>
                <a:cs typeface="Arial" panose="020B0604020202020204" pitchFamily="34" charset="0"/>
              </a:rPr>
              <a:t>, G. J.; Porter, R. L.; van Hoof, P. A. M.; Williams, R. J. R.; Abel, N. P.; </a:t>
            </a:r>
            <a:r>
              <a:rPr lang="en-US" sz="2800" dirty="0" err="1">
                <a:latin typeface="Arial" panose="020B0604020202020204" pitchFamily="34" charset="0"/>
                <a:cs typeface="Arial" panose="020B0604020202020204" pitchFamily="34" charset="0"/>
              </a:rPr>
              <a:t>Lykins</a:t>
            </a:r>
            <a:r>
              <a:rPr lang="en-US" sz="2800" dirty="0">
                <a:latin typeface="Arial" panose="020B0604020202020204" pitchFamily="34" charset="0"/>
                <a:cs typeface="Arial" panose="020B0604020202020204" pitchFamily="34" charset="0"/>
              </a:rPr>
              <a:t>, M. L.; Shaw, G.; </a:t>
            </a:r>
            <a:r>
              <a:rPr lang="en-US" sz="2800" dirty="0" err="1">
                <a:latin typeface="Arial" panose="020B0604020202020204" pitchFamily="34" charset="0"/>
                <a:cs typeface="Arial" panose="020B0604020202020204" pitchFamily="34" charset="0"/>
              </a:rPr>
              <a:t>Henney</a:t>
            </a:r>
            <a:r>
              <a:rPr lang="en-US" sz="2800" dirty="0">
                <a:latin typeface="Arial" panose="020B0604020202020204" pitchFamily="34" charset="0"/>
                <a:cs typeface="Arial" panose="020B0604020202020204" pitchFamily="34" charset="0"/>
              </a:rPr>
              <a:t>, W. J.; Stancil, P. C., 2013, </a:t>
            </a:r>
            <a:r>
              <a:rPr lang="en-US" sz="2800" dirty="0" err="1">
                <a:latin typeface="Arial" panose="020B0604020202020204" pitchFamily="34" charset="0"/>
                <a:cs typeface="Arial" panose="020B0604020202020204" pitchFamily="34" charset="0"/>
              </a:rPr>
              <a:t>RevMexAA</a:t>
            </a:r>
            <a:r>
              <a:rPr lang="en-US" sz="2800" dirty="0">
                <a:latin typeface="Arial" panose="020B0604020202020204" pitchFamily="34" charset="0"/>
                <a:cs typeface="Arial" panose="020B0604020202020204" pitchFamily="34" charset="0"/>
              </a:rPr>
              <a:t>, 49, 137 </a:t>
            </a:r>
          </a:p>
          <a:p>
            <a:r>
              <a:rPr lang="en-US" sz="2800" dirty="0">
                <a:latin typeface="Arial" panose="020B0604020202020204" pitchFamily="34" charset="0"/>
                <a:cs typeface="Arial" panose="020B0604020202020204" pitchFamily="34" charset="0"/>
              </a:rPr>
              <a:t> </a:t>
            </a:r>
          </a:p>
        </p:txBody>
      </p:sp>
      <p:sp>
        <p:nvSpPr>
          <p:cNvPr id="22" name="TextBox 21"/>
          <p:cNvSpPr txBox="1"/>
          <p:nvPr/>
        </p:nvSpPr>
        <p:spPr>
          <a:xfrm>
            <a:off x="31114554" y="23573092"/>
            <a:ext cx="8537749" cy="7663636"/>
          </a:xfrm>
          <a:prstGeom prst="rect">
            <a:avLst/>
          </a:prstGeom>
          <a:noFill/>
        </p:spPr>
        <p:txBody>
          <a:bodyPr wrap="square" rtlCol="0">
            <a:spAutoFit/>
          </a:bodyPr>
          <a:lstStyle/>
          <a:p>
            <a:r>
              <a:rPr lang="en-US" sz="4000" b="1" u="sng" dirty="0">
                <a:solidFill>
                  <a:srgbClr val="73000A"/>
                </a:solidFill>
                <a:latin typeface="Arial" panose="020B0604020202020204" pitchFamily="34" charset="0"/>
                <a:cs typeface="Arial" panose="020B0604020202020204" pitchFamily="34" charset="0"/>
              </a:rPr>
              <a:t>Conclusions</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Our regression model is statistically significant.</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Our line ratios match closely with those produced by Groves.</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We can model our SED by constraining the spectral indices. </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r>
              <a:rPr lang="en-US" sz="4000" b="1" u="sng" dirty="0">
                <a:solidFill>
                  <a:srgbClr val="73000A"/>
                </a:solidFill>
                <a:latin typeface="Arial" panose="020B0604020202020204" pitchFamily="34" charset="0"/>
                <a:cs typeface="Arial" panose="020B0604020202020204" pitchFamily="34" charset="0"/>
              </a:rPr>
              <a:t>Future</a:t>
            </a:r>
            <a:r>
              <a:rPr lang="en-US" sz="4000" b="1" u="sng" dirty="0">
                <a:solidFill>
                  <a:srgbClr val="C00000"/>
                </a:solidFill>
                <a:latin typeface="Arial" panose="020B0604020202020204" pitchFamily="34" charset="0"/>
                <a:cs typeface="Arial" panose="020B0604020202020204" pitchFamily="34" charset="0"/>
              </a:rPr>
              <a:t> </a:t>
            </a:r>
            <a:r>
              <a:rPr lang="en-US" sz="4000" b="1" u="sng" dirty="0">
                <a:solidFill>
                  <a:srgbClr val="73000A"/>
                </a:solidFill>
                <a:latin typeface="Arial" panose="020B0604020202020204" pitchFamily="34" charset="0"/>
                <a:cs typeface="Arial" panose="020B0604020202020204" pitchFamily="34" charset="0"/>
              </a:rPr>
              <a:t>Work</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Vary the spectral indices of the incident radiation curve according to our regression models.</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4" name="TextBox 23"/>
          <p:cNvSpPr txBox="1"/>
          <p:nvPr/>
        </p:nvSpPr>
        <p:spPr>
          <a:xfrm>
            <a:off x="30524082" y="8015606"/>
            <a:ext cx="10370126" cy="175432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From our simulations varying the blackbody temperature, we plot the line ratios produced by CLOUDY over the data produced by Groves et al. 2004.</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5" name="Rectangle 24"/>
          <p:cNvSpPr/>
          <p:nvPr/>
        </p:nvSpPr>
        <p:spPr>
          <a:xfrm>
            <a:off x="5707449" y="14857130"/>
            <a:ext cx="6734664" cy="369332"/>
          </a:xfrm>
          <a:prstGeom prst="rect">
            <a:avLst/>
          </a:prstGeom>
        </p:spPr>
        <p:txBody>
          <a:bodyPr wrap="none">
            <a:spAutoFit/>
          </a:bodyPr>
          <a:lstStyle/>
          <a:p>
            <a:r>
              <a:rPr lang="en-US" dirty="0"/>
              <a:t>http://www.isdc.unige.ch/~ricci/Website/Active_Galactic_Nuclei.html</a:t>
            </a:r>
          </a:p>
        </p:txBody>
      </p:sp>
      <p:sp>
        <p:nvSpPr>
          <p:cNvPr id="28" name="Rectangle 27"/>
          <p:cNvSpPr/>
          <p:nvPr/>
        </p:nvSpPr>
        <p:spPr>
          <a:xfrm>
            <a:off x="33734829" y="7430538"/>
            <a:ext cx="7950703" cy="369332"/>
          </a:xfrm>
          <a:prstGeom prst="rect">
            <a:avLst/>
          </a:prstGeom>
        </p:spPr>
        <p:txBody>
          <a:bodyPr wrap="none">
            <a:spAutoFit/>
          </a:bodyPr>
          <a:lstStyle/>
          <a:p>
            <a:r>
              <a:rPr lang="en-US" dirty="0">
                <a:solidFill>
                  <a:schemeClr val="bg1"/>
                </a:solidFill>
              </a:rPr>
              <a:t>http://www.nasa.gov/mission_pages/chandra/multimedia/galaxy-centaurusA.html</a:t>
            </a:r>
          </a:p>
        </p:txBody>
      </p:sp>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90034" y="22321491"/>
            <a:ext cx="12843660" cy="9584580"/>
          </a:xfrm>
          <a:prstGeom prst="rect">
            <a:avLst/>
          </a:prstGeom>
        </p:spPr>
      </p:pic>
      <p:sp>
        <p:nvSpPr>
          <p:cNvPr id="30" name="TextBox 29"/>
          <p:cNvSpPr txBox="1"/>
          <p:nvPr/>
        </p:nvSpPr>
        <p:spPr>
          <a:xfrm>
            <a:off x="1117025" y="21766298"/>
            <a:ext cx="14339452" cy="4001095"/>
          </a:xfrm>
          <a:prstGeom prst="rect">
            <a:avLst/>
          </a:prstGeom>
          <a:noFill/>
        </p:spPr>
        <p:txBody>
          <a:bodyPr wrap="square" rtlCol="0">
            <a:spAutoFit/>
          </a:bodyPr>
          <a:lstStyle/>
          <a:p>
            <a:pPr lvl="0" algn="ctr"/>
            <a:r>
              <a:rPr lang="en-US" sz="4000" b="1" u="sng" dirty="0">
                <a:solidFill>
                  <a:srgbClr val="73000A"/>
                </a:solidFill>
                <a:latin typeface="Arial" panose="020B0604020202020204" pitchFamily="34" charset="0"/>
                <a:cs typeface="Arial" panose="020B0604020202020204" pitchFamily="34" charset="0"/>
              </a:rPr>
              <a:t>Methods</a:t>
            </a:r>
          </a:p>
          <a:p>
            <a:pPr marL="571500" lvl="0" indent="-5715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Data from </a:t>
            </a:r>
            <a:r>
              <a:rPr lang="en-US" sz="2800" dirty="0" err="1">
                <a:solidFill>
                  <a:prstClr val="black"/>
                </a:solidFill>
                <a:latin typeface="Arial" panose="020B0604020202020204" pitchFamily="34" charset="0"/>
                <a:cs typeface="Arial" panose="020B0604020202020204" pitchFamily="34" charset="0"/>
              </a:rPr>
              <a:t>Grupe</a:t>
            </a:r>
            <a:r>
              <a:rPr lang="en-US" sz="2800" dirty="0">
                <a:solidFill>
                  <a:prstClr val="black"/>
                </a:solidFill>
                <a:latin typeface="Arial" panose="020B0604020202020204" pitchFamily="34" charset="0"/>
                <a:cs typeface="Arial" panose="020B0604020202020204" pitchFamily="34" charset="0"/>
              </a:rPr>
              <a:t> et al. 2010 is fit to a linear regression model scripted in Python.</a:t>
            </a:r>
          </a:p>
          <a:p>
            <a:pPr marL="571500" lvl="0" indent="-5715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Use Chi-Square test to determine goodness of fit for a 2-D model using the equation:</a:t>
            </a:r>
          </a:p>
          <a:p>
            <a:pPr marL="571500" lvl="0" indent="-5715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marL="571500" lvl="0" indent="-5715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lvl="0"/>
            <a:endParaRPr lang="en-US" sz="28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 Supply the incident spectral energy   distribution, element abundances, dust grains, and initial  density to CLOUDY. </a:t>
            </a:r>
          </a:p>
          <a:p>
            <a:endParaRPr lang="en-US" dirty="0"/>
          </a:p>
        </p:txBody>
      </p:sp>
      <p:sp>
        <p:nvSpPr>
          <p:cNvPr id="31" name="TextBox 30"/>
          <p:cNvSpPr txBox="1"/>
          <p:nvPr/>
        </p:nvSpPr>
        <p:spPr>
          <a:xfrm>
            <a:off x="31063551" y="30061052"/>
            <a:ext cx="11492344" cy="1569660"/>
          </a:xfrm>
          <a:prstGeom prst="rect">
            <a:avLst/>
          </a:prstGeom>
          <a:noFill/>
        </p:spPr>
        <p:txBody>
          <a:bodyPr wrap="square" rtlCol="0">
            <a:spAutoFit/>
          </a:bodyPr>
          <a:lstStyle/>
          <a:p>
            <a:r>
              <a:rPr lang="en-US" sz="4000" b="1" u="sng" dirty="0">
                <a:solidFill>
                  <a:srgbClr val="73000A"/>
                </a:solidFill>
                <a:latin typeface="Arial" panose="020B0604020202020204" pitchFamily="34" charset="0"/>
                <a:cs typeface="Arial" panose="020B0604020202020204" pitchFamily="34" charset="0"/>
              </a:rPr>
              <a:t>Acknowledgements</a:t>
            </a:r>
          </a:p>
          <a:p>
            <a:r>
              <a:rPr lang="en-US" sz="2800" dirty="0">
                <a:latin typeface="Arial" panose="020B0604020202020204" pitchFamily="34" charset="0"/>
                <a:cs typeface="Arial" panose="020B0604020202020204" pitchFamily="34" charset="0"/>
              </a:rPr>
              <a:t>I would like to thank the Elon College Fellows program and my research mentor Dr. Chris Richardson.  </a:t>
            </a:r>
          </a:p>
        </p:txBody>
      </p:sp>
      <p:cxnSp>
        <p:nvCxnSpPr>
          <p:cNvPr id="37" name="Straight Connector 36"/>
          <p:cNvCxnSpPr/>
          <p:nvPr/>
        </p:nvCxnSpPr>
        <p:spPr>
          <a:xfrm flipH="1" flipV="1">
            <a:off x="15577700" y="7442573"/>
            <a:ext cx="20053" cy="23582859"/>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flipH="1" flipV="1">
            <a:off x="30155792" y="7430539"/>
            <a:ext cx="85661" cy="23582861"/>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pic>
        <p:nvPicPr>
          <p:cNvPr id="49" name="Picture 4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36558" y="616233"/>
            <a:ext cx="8638536" cy="2275922"/>
          </a:xfrm>
          <a:prstGeom prst="rect">
            <a:avLst/>
          </a:prstGeom>
        </p:spPr>
      </p:pic>
      <p:sp>
        <p:nvSpPr>
          <p:cNvPr id="52" name="Rectangle 51"/>
          <p:cNvSpPr/>
          <p:nvPr/>
        </p:nvSpPr>
        <p:spPr>
          <a:xfrm>
            <a:off x="33770924" y="6329720"/>
            <a:ext cx="7950703" cy="369332"/>
          </a:xfrm>
          <a:prstGeom prst="rect">
            <a:avLst/>
          </a:prstGeom>
        </p:spPr>
        <p:txBody>
          <a:bodyPr wrap="none">
            <a:spAutoFit/>
          </a:bodyPr>
          <a:lstStyle/>
          <a:p>
            <a:r>
              <a:rPr lang="en-US" dirty="0">
                <a:solidFill>
                  <a:schemeClr val="bg1"/>
                </a:solidFill>
              </a:rPr>
              <a:t>http://www.nasa.gov/mission_pages/chandra/multimedia/galaxy-centaurusA.html</a:t>
            </a:r>
          </a:p>
        </p:txBody>
      </p:sp>
    </p:spTree>
    <p:extLst>
      <p:ext uri="{BB962C8B-B14F-4D97-AF65-F5344CB8AC3E}">
        <p14:creationId xmlns:p14="http://schemas.microsoft.com/office/powerpoint/2010/main" val="39205952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331</TotalTime>
  <Words>847</Words>
  <Application>Microsoft Office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Greene</dc:creator>
  <cp:lastModifiedBy>Chris Greene</cp:lastModifiedBy>
  <cp:revision>41</cp:revision>
  <dcterms:created xsi:type="dcterms:W3CDTF">2016-04-18T13:55:02Z</dcterms:created>
  <dcterms:modified xsi:type="dcterms:W3CDTF">2016-04-18T19:45:39Z</dcterms:modified>
</cp:coreProperties>
</file>