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0368" userDrawn="1">
          <p15:clr>
            <a:srgbClr val="A4A3A4"/>
          </p15:clr>
        </p15:guide>
        <p15:guide id="2" pos="1377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 Greene" initials="CG" lastIdx="3" clrIdx="0">
    <p:extLst/>
  </p:cmAuthor>
  <p:cmAuthor id="2" name="Chris Richardson" initials="" lastIdx="9"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300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howGuides="1">
      <p:cViewPr>
        <p:scale>
          <a:sx n="50" d="100"/>
          <a:sy n="50" d="100"/>
        </p:scale>
        <p:origin x="4624" y="-80"/>
      </p:cViewPr>
      <p:guideLst>
        <p:guide orient="horz" pos="10368"/>
        <p:guide pos="137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commentAuthors" Target="commentAuthors.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6-04-19T19:30:49.674" idx="1">
    <p:pos x="9520" y="14256"/>
    <p:text>I think you want emission line ratios instead of SED</p:text>
  </p:cm>
  <p:cm authorId="2" dt="2016-04-19T19:35:53.428" idx="2">
    <p:pos x="15184" y="13696"/>
    <p:text>I think you can leave it in if you can explain the points on the far left and far right on the residual plot. I don't see those points in the top plot.</p:text>
  </p:cm>
  <p:cm authorId="2" dt="2016-04-19T19:37:29.718" idx="5">
    <p:pos x="10" y="10"/>
    <p:text/>
  </p:cm>
  <p:cm authorId="2" dt="2016-04-19T19:40:27.171" idx="8">
    <p:pos x="19293" y="4026"/>
    <p:text>Make sure all the line ratio plots are the same size. Just right click and format the picture so they're identical dimensions.</p:text>
  </p:cm>
  <p:cm authorId="2" dt="2016-04-19T19:42:18.687" idx="9">
    <p:pos x="24400" y="15456"/>
    <p:text>Edit the alignment of the bullet points to align with the plots above.</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F4659F-BCAD-4F49-8558-2B5CFF0DE5F8}" type="datetimeFigureOut">
              <a:rPr lang="en-US" smtClean="0"/>
              <a:t>4/19/16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1479015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4659F-BCAD-4F49-8558-2B5CFF0DE5F8}" type="datetimeFigureOut">
              <a:rPr lang="en-US" smtClean="0"/>
              <a:t>4/19/16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2574413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4659F-BCAD-4F49-8558-2B5CFF0DE5F8}" type="datetimeFigureOut">
              <a:rPr lang="en-US" smtClean="0"/>
              <a:t>4/19/16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3108692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4659F-BCAD-4F49-8558-2B5CFF0DE5F8}" type="datetimeFigureOut">
              <a:rPr lang="en-US" smtClean="0"/>
              <a:t>4/19/16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863222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F4659F-BCAD-4F49-8558-2B5CFF0DE5F8}" type="datetimeFigureOut">
              <a:rPr lang="en-US" smtClean="0"/>
              <a:t>4/19/16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2835470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F4659F-BCAD-4F49-8558-2B5CFF0DE5F8}" type="datetimeFigureOut">
              <a:rPr lang="en-US" smtClean="0"/>
              <a:t>4/19/16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1606930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F4659F-BCAD-4F49-8558-2B5CFF0DE5F8}" type="datetimeFigureOut">
              <a:rPr lang="en-US" smtClean="0"/>
              <a:t>4/19/16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1389520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F4659F-BCAD-4F49-8558-2B5CFF0DE5F8}" type="datetimeFigureOut">
              <a:rPr lang="en-US" smtClean="0"/>
              <a:t>4/19/16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3325700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F4659F-BCAD-4F49-8558-2B5CFF0DE5F8}" type="datetimeFigureOut">
              <a:rPr lang="en-US" smtClean="0"/>
              <a:t>4/19/16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2081848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6F4659F-BCAD-4F49-8558-2B5CFF0DE5F8}" type="datetimeFigureOut">
              <a:rPr lang="en-US" smtClean="0"/>
              <a:t>4/19/16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4216392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6F4659F-BCAD-4F49-8558-2B5CFF0DE5F8}" type="datetimeFigureOut">
              <a:rPr lang="en-US" smtClean="0"/>
              <a:t>4/19/16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27320850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6F4659F-BCAD-4F49-8558-2B5CFF0DE5F8}" type="datetimeFigureOut">
              <a:rPr lang="en-US" smtClean="0"/>
              <a:t>4/19/16</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30823B64-CDEE-4090-9687-97EA24B3574A}" type="slidenum">
              <a:rPr lang="en-US" smtClean="0"/>
              <a:t>‹#›</a:t>
            </a:fld>
            <a:endParaRPr lang="en-US"/>
          </a:p>
        </p:txBody>
      </p:sp>
    </p:spTree>
    <p:extLst>
      <p:ext uri="{BB962C8B-B14F-4D97-AF65-F5344CB8AC3E}">
        <p14:creationId xmlns:p14="http://schemas.microsoft.com/office/powerpoint/2010/main" val="40702071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jpg"/><Relationship Id="rId12" Type="http://schemas.openxmlformats.org/officeDocument/2006/relationships/image" Target="../media/image11.png"/><Relationship Id="rId13" Type="http://schemas.openxmlformats.org/officeDocument/2006/relationships/comments" Target="../comments/comment1.xml"/><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jpg"/><Relationship Id="rId4" Type="http://schemas.openxmlformats.org/officeDocument/2006/relationships/image" Target="../media/image3.gif"/><Relationship Id="rId5" Type="http://schemas.openxmlformats.org/officeDocument/2006/relationships/image" Target="../media/image4.JPG"/><Relationship Id="rId6" Type="http://schemas.openxmlformats.org/officeDocument/2006/relationships/image" Target="../media/image5.JPG"/><Relationship Id="rId7" Type="http://schemas.openxmlformats.org/officeDocument/2006/relationships/image" Target="../media/image6.png"/><Relationship Id="rId8" Type="http://schemas.openxmlformats.org/officeDocument/2006/relationships/image" Target="../media/image7.jpg"/><Relationship Id="rId9" Type="http://schemas.openxmlformats.org/officeDocument/2006/relationships/image" Target="../media/image8.gif"/><Relationship Id="rId10"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62400" y="749630"/>
            <a:ext cx="35786291" cy="2123658"/>
          </a:xfrm>
          <a:prstGeom prst="rect">
            <a:avLst/>
          </a:prstGeom>
          <a:noFill/>
        </p:spPr>
        <p:txBody>
          <a:bodyPr wrap="square" rtlCol="0">
            <a:spAutoFit/>
          </a:bodyPr>
          <a:lstStyle/>
          <a:p>
            <a:pPr algn="ctr"/>
            <a:r>
              <a:rPr lang="en-US" sz="4400" b="1" dirty="0">
                <a:solidFill>
                  <a:srgbClr val="73000A"/>
                </a:solidFill>
                <a:latin typeface="Arial" panose="020B0604020202020204" pitchFamily="34" charset="0"/>
                <a:cs typeface="Arial" panose="020B0604020202020204" pitchFamily="34" charset="0"/>
              </a:rPr>
              <a:t>Simulations of Emission Lines from the Narrow Line Region in </a:t>
            </a:r>
            <a:r>
              <a:rPr lang="en-US" sz="4400" b="1" dirty="0" err="1">
                <a:solidFill>
                  <a:srgbClr val="73000A"/>
                </a:solidFill>
                <a:latin typeface="Arial" panose="020B0604020202020204" pitchFamily="34" charset="0"/>
                <a:cs typeface="Arial" panose="020B0604020202020204" pitchFamily="34" charset="0"/>
              </a:rPr>
              <a:t>Seyfert</a:t>
            </a:r>
            <a:r>
              <a:rPr lang="en-US" sz="4400" b="1" dirty="0">
                <a:solidFill>
                  <a:srgbClr val="73000A"/>
                </a:solidFill>
                <a:latin typeface="Arial" panose="020B0604020202020204" pitchFamily="34" charset="0"/>
                <a:cs typeface="Arial" panose="020B0604020202020204" pitchFamily="34" charset="0"/>
              </a:rPr>
              <a:t> Galaxies</a:t>
            </a:r>
          </a:p>
          <a:p>
            <a:pPr algn="ctr"/>
            <a:r>
              <a:rPr lang="en-US" sz="4400" b="1" dirty="0">
                <a:solidFill>
                  <a:srgbClr val="73000A"/>
                </a:solidFill>
                <a:latin typeface="Arial" panose="020B0604020202020204" pitchFamily="34" charset="0"/>
                <a:cs typeface="Arial" panose="020B0604020202020204" pitchFamily="34" charset="0"/>
              </a:rPr>
              <a:t>Christopher Greene (Faculty Mentor: Dr. Chris Richardson)</a:t>
            </a:r>
          </a:p>
          <a:p>
            <a:pPr algn="ctr"/>
            <a:r>
              <a:rPr lang="en-US" sz="4400" b="1" dirty="0">
                <a:solidFill>
                  <a:srgbClr val="73000A"/>
                </a:solidFill>
                <a:latin typeface="Arial" panose="020B0604020202020204" pitchFamily="34" charset="0"/>
                <a:cs typeface="Arial" panose="020B0604020202020204" pitchFamily="34" charset="0"/>
              </a:rPr>
              <a:t>Department of Physics</a:t>
            </a:r>
          </a:p>
        </p:txBody>
      </p:sp>
      <p:sp>
        <p:nvSpPr>
          <p:cNvPr id="5" name="TextBox 4"/>
          <p:cNvSpPr txBox="1"/>
          <p:nvPr/>
        </p:nvSpPr>
        <p:spPr>
          <a:xfrm>
            <a:off x="1039091" y="3678863"/>
            <a:ext cx="40532579" cy="1938992"/>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One of the biggest questions in astronomy and astrophysics is “How do galaxies form?”  Due to the large time scales involved, the only way to learn about the galactic formation is through studying galaxies outside the Milky Way through observation and simulation. The accretion disk of matter surrounding supermassive black holes in the center of certain galaxies produce more light than all of the stars within the galaxy, called active galactic nuclei (AGN).  When modeling gas clouds in the narrow line region (NLR), researchers produce a spectral energy distribution (SED) representing the spectrum of light generated by the AGN.  The can be empirically parametrized into a double broken power-law model using spectral indices, α</a:t>
            </a:r>
            <a:r>
              <a:rPr lang="en-US" sz="2400" baseline="-25000" dirty="0">
                <a:latin typeface="Arial" panose="020B0604020202020204" pitchFamily="34" charset="0"/>
                <a:cs typeface="Arial" panose="020B0604020202020204" pitchFamily="34" charset="0"/>
              </a:rPr>
              <a:t>x</a:t>
            </a:r>
            <a:r>
              <a:rPr lang="en-US" sz="2400" dirty="0">
                <a:latin typeface="Arial" panose="020B0604020202020204" pitchFamily="34" charset="0"/>
                <a:cs typeface="Arial" panose="020B0604020202020204" pitchFamily="34" charset="0"/>
              </a:rPr>
              <a:t>, α­­</a:t>
            </a:r>
            <a:r>
              <a:rPr lang="en-US" sz="2400" baseline="-25000" dirty="0">
                <a:latin typeface="Arial" panose="020B0604020202020204" pitchFamily="34" charset="0"/>
                <a:cs typeface="Arial" panose="020B0604020202020204" pitchFamily="34" charset="0"/>
              </a:rPr>
              <a:t>ox, </a:t>
            </a:r>
            <a:r>
              <a:rPr lang="en-US" sz="2400" dirty="0">
                <a:latin typeface="Arial" panose="020B0604020202020204" pitchFamily="34" charset="0"/>
                <a:cs typeface="Arial" panose="020B0604020202020204" pitchFamily="34" charset="0"/>
              </a:rPr>
              <a:t>and α</a:t>
            </a:r>
            <a:r>
              <a:rPr lang="en-US" sz="2400" baseline="-25000" dirty="0" err="1">
                <a:latin typeface="Arial" panose="020B0604020202020204" pitchFamily="34" charset="0"/>
                <a:cs typeface="Arial" panose="020B0604020202020204" pitchFamily="34" charset="0"/>
              </a:rPr>
              <a:t>uv</a:t>
            </a:r>
            <a:r>
              <a:rPr lang="en-US" sz="2400" dirty="0">
                <a:latin typeface="Arial" panose="020B0604020202020204" pitchFamily="34" charset="0"/>
                <a:cs typeface="Arial" panose="020B0604020202020204" pitchFamily="34" charset="0"/>
              </a:rPr>
              <a:t>, which determine the slope of the curve at different wavelengths of light.  One aim of our research is to synthesize a regression model with data from previous studies that will compute all the spectral indices based on one index.  We statistically test our model by plotting the residuals of our regression.  Using the mean values of the spectral indices provided by past research, we run an incident spectral energy distributions in the program CLOUDY. CLOUDY produces a set of emission lines that we superimpose onto plots of past data to determine the accuracy of our model. </a:t>
            </a:r>
            <a:endParaRPr lang="en-US" sz="3200" dirty="0">
              <a:latin typeface="Arial" panose="020B0604020202020204" pitchFamily="34" charset="0"/>
              <a:cs typeface="Arial" panose="020B0604020202020204" pitchFamily="34" charset="0"/>
            </a:endParaRPr>
          </a:p>
        </p:txBody>
      </p:sp>
      <p:sp>
        <p:nvSpPr>
          <p:cNvPr id="7" name="TextBox 6"/>
          <p:cNvSpPr txBox="1"/>
          <p:nvPr/>
        </p:nvSpPr>
        <p:spPr>
          <a:xfrm>
            <a:off x="1039091" y="2892155"/>
            <a:ext cx="10370128" cy="707886"/>
          </a:xfrm>
          <a:prstGeom prst="rect">
            <a:avLst/>
          </a:prstGeom>
          <a:noFill/>
        </p:spPr>
        <p:txBody>
          <a:bodyPr wrap="square" rtlCol="0">
            <a:spAutoFit/>
          </a:bodyPr>
          <a:lstStyle/>
          <a:p>
            <a:r>
              <a:rPr lang="en-US" sz="4000" b="1" u="sng" dirty="0">
                <a:solidFill>
                  <a:srgbClr val="73000A"/>
                </a:solidFill>
                <a:latin typeface="Arial" panose="020B0604020202020204" pitchFamily="34" charset="0"/>
                <a:cs typeface="Arial" panose="020B0604020202020204" pitchFamily="34" charset="0"/>
              </a:rPr>
              <a:t>Abstract</a:t>
            </a:r>
          </a:p>
        </p:txBody>
      </p:sp>
      <p:sp>
        <p:nvSpPr>
          <p:cNvPr id="8" name="TextBox 7"/>
          <p:cNvSpPr txBox="1"/>
          <p:nvPr/>
        </p:nvSpPr>
        <p:spPr>
          <a:xfrm>
            <a:off x="1057989" y="6139104"/>
            <a:ext cx="14339454" cy="18805148"/>
          </a:xfrm>
          <a:prstGeom prst="rect">
            <a:avLst/>
          </a:prstGeom>
          <a:noFill/>
        </p:spPr>
        <p:txBody>
          <a:bodyPr wrap="square" rtlCol="0">
            <a:spAutoFit/>
          </a:bodyPr>
          <a:lstStyle/>
          <a:p>
            <a:pPr algn="ctr"/>
            <a:r>
              <a:rPr lang="en-US" sz="4000" b="1" u="sng" dirty="0">
                <a:solidFill>
                  <a:srgbClr val="73000A"/>
                </a:solidFill>
                <a:latin typeface="Arial" panose="020B0604020202020204" pitchFamily="34" charset="0"/>
                <a:cs typeface="Arial" panose="020B0604020202020204" pitchFamily="34" charset="0"/>
              </a:rPr>
              <a:t>Background</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Study of Active Galactic Nuclei (AGN) allows us to understand more fully the processes involved in galactic evolution. </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Many researchers believe that some AGN are formed when two galaxies merge.</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In about 4 billion years the Milky Way galaxy and the Andromeda galaxy will begin merging, studying AGN may tell us what will happen after the merger. </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AGN are generally structured according to the width of the emission lines observed in each region.  </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Lots of research on the Broad Line Region (BLR), where there are broad emission lines, but not as much on the Narrow Line Region (NLR), where there are narrow emission lines. </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Emission lines from the ionization of different elements used to learn about the AGN, through simulations with programs such as CLOUDY and MAPPINGSIII.</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Models of the incident radiation curve from the accretion disk in Cloudy are computed from using the spectral slope indices </a:t>
            </a:r>
            <a:r>
              <a:rPr lang="el-GR" sz="2800" dirty="0">
                <a:latin typeface="Arial" panose="020B0604020202020204" pitchFamily="34" charset="0"/>
                <a:cs typeface="Arial" panose="020B0604020202020204" pitchFamily="34" charset="0"/>
              </a:rPr>
              <a:t>α</a:t>
            </a:r>
            <a:r>
              <a:rPr lang="en-US" sz="2800" baseline="-25000" dirty="0">
                <a:latin typeface="Arial" panose="020B0604020202020204" pitchFamily="34" charset="0"/>
                <a:cs typeface="Arial" panose="020B0604020202020204" pitchFamily="34" charset="0"/>
              </a:rPr>
              <a:t>x</a:t>
            </a:r>
            <a:r>
              <a:rPr lang="en-US" sz="2800" dirty="0">
                <a:latin typeface="Arial" panose="020B0604020202020204" pitchFamily="34" charset="0"/>
                <a:cs typeface="Arial" panose="020B0604020202020204" pitchFamily="34" charset="0"/>
              </a:rPr>
              <a:t>, corresponding to the X-ray spectrum (10</a:t>
            </a:r>
            <a:r>
              <a:rPr lang="en-US" sz="2800" baseline="30000" dirty="0">
                <a:latin typeface="Arial" panose="020B0604020202020204" pitchFamily="34" charset="0"/>
                <a:cs typeface="Arial" panose="020B0604020202020204" pitchFamily="34" charset="0"/>
              </a:rPr>
              <a:t>2</a:t>
            </a:r>
            <a:r>
              <a:rPr lang="en-US" sz="2800" dirty="0">
                <a:latin typeface="Arial" panose="020B0604020202020204" pitchFamily="34" charset="0"/>
                <a:cs typeface="Arial" panose="020B0604020202020204" pitchFamily="34" charset="0"/>
              </a:rPr>
              <a:t> eV- 10</a:t>
            </a:r>
            <a:r>
              <a:rPr lang="en-US" sz="2800" baseline="30000" dirty="0">
                <a:latin typeface="Arial" panose="020B0604020202020204" pitchFamily="34" charset="0"/>
                <a:cs typeface="Arial" panose="020B0604020202020204" pitchFamily="34" charset="0"/>
              </a:rPr>
              <a:t>5</a:t>
            </a:r>
            <a:r>
              <a:rPr lang="en-US" sz="2800" dirty="0">
                <a:latin typeface="Arial" panose="020B0604020202020204" pitchFamily="34" charset="0"/>
                <a:cs typeface="Arial" panose="020B0604020202020204" pitchFamily="34" charset="0"/>
              </a:rPr>
              <a:t> eV), </a:t>
            </a:r>
            <a:r>
              <a:rPr lang="el-GR" sz="2800" dirty="0">
                <a:latin typeface="Arial" panose="020B0604020202020204" pitchFamily="34" charset="0"/>
                <a:cs typeface="Arial" panose="020B0604020202020204" pitchFamily="34" charset="0"/>
              </a:rPr>
              <a:t>α</a:t>
            </a:r>
            <a:r>
              <a:rPr lang="en-US" sz="2800" baseline="-25000" dirty="0" err="1">
                <a:latin typeface="Arial" panose="020B0604020202020204" pitchFamily="34" charset="0"/>
                <a:cs typeface="Arial" panose="020B0604020202020204" pitchFamily="34" charset="0"/>
              </a:rPr>
              <a:t>uv</a:t>
            </a:r>
            <a:r>
              <a:rPr lang="en-US" sz="2800" dirty="0">
                <a:latin typeface="Arial" panose="020B0604020202020204" pitchFamily="34" charset="0"/>
                <a:cs typeface="Arial" panose="020B0604020202020204" pitchFamily="34" charset="0"/>
              </a:rPr>
              <a:t> corresponding to the ultraviolet spectrum (10</a:t>
            </a:r>
            <a:r>
              <a:rPr lang="en-US" sz="2800" baseline="30000" dirty="0">
                <a:latin typeface="Arial" panose="020B0604020202020204" pitchFamily="34" charset="0"/>
                <a:cs typeface="Arial" panose="020B0604020202020204" pitchFamily="34" charset="0"/>
              </a:rPr>
              <a:t>1</a:t>
            </a:r>
            <a:r>
              <a:rPr lang="en-US" sz="2800" dirty="0">
                <a:latin typeface="Arial" panose="020B0604020202020204" pitchFamily="34" charset="0"/>
                <a:cs typeface="Arial" panose="020B0604020202020204" pitchFamily="34" charset="0"/>
              </a:rPr>
              <a:t> eV-10</a:t>
            </a:r>
            <a:r>
              <a:rPr lang="en-US" sz="2800" baseline="30000" dirty="0">
                <a:latin typeface="Arial" panose="020B0604020202020204" pitchFamily="34" charset="0"/>
                <a:cs typeface="Arial" panose="020B0604020202020204" pitchFamily="34" charset="0"/>
              </a:rPr>
              <a:t>2</a:t>
            </a:r>
            <a:r>
              <a:rPr lang="en-US" sz="2800" dirty="0">
                <a:latin typeface="Arial" panose="020B0604020202020204" pitchFamily="34" charset="0"/>
                <a:cs typeface="Arial" panose="020B0604020202020204" pitchFamily="34" charset="0"/>
              </a:rPr>
              <a:t> eV), and </a:t>
            </a:r>
            <a:r>
              <a:rPr lang="el-GR" sz="2800" dirty="0">
                <a:latin typeface="Arial" panose="020B0604020202020204" pitchFamily="34" charset="0"/>
                <a:cs typeface="Arial" panose="020B0604020202020204" pitchFamily="34" charset="0"/>
              </a:rPr>
              <a:t>α</a:t>
            </a:r>
            <a:r>
              <a:rPr lang="en-US" sz="2800" baseline="-25000" dirty="0">
                <a:latin typeface="Arial" panose="020B0604020202020204" pitchFamily="34" charset="0"/>
                <a:cs typeface="Arial" panose="020B0604020202020204" pitchFamily="34" charset="0"/>
              </a:rPr>
              <a:t>ox</a:t>
            </a:r>
            <a:r>
              <a:rPr lang="en-US" sz="2800" dirty="0">
                <a:latin typeface="Arial" panose="020B0604020202020204" pitchFamily="34" charset="0"/>
                <a:cs typeface="Arial" panose="020B0604020202020204" pitchFamily="34" charset="0"/>
              </a:rPr>
              <a:t> is the ratio of x-rays to optical light.</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Research has shown that a correlation exists between </a:t>
            </a:r>
            <a:r>
              <a:rPr lang="el-GR" sz="2800" dirty="0">
                <a:latin typeface="Arial" panose="020B0604020202020204" pitchFamily="34" charset="0"/>
                <a:cs typeface="Arial" panose="020B0604020202020204" pitchFamily="34" charset="0"/>
              </a:rPr>
              <a:t>α</a:t>
            </a:r>
            <a:r>
              <a:rPr lang="en-US" sz="2800" baseline="-25000" dirty="0">
                <a:latin typeface="Arial" panose="020B0604020202020204" pitchFamily="34" charset="0"/>
                <a:cs typeface="Arial" panose="020B0604020202020204" pitchFamily="34" charset="0"/>
              </a:rPr>
              <a:t>x</a:t>
            </a:r>
            <a:r>
              <a:rPr lang="en-US" sz="2800" dirty="0">
                <a:latin typeface="Arial" panose="020B0604020202020204" pitchFamily="34" charset="0"/>
                <a:cs typeface="Arial" panose="020B0604020202020204" pitchFamily="34" charset="0"/>
              </a:rPr>
              <a:t> and </a:t>
            </a:r>
            <a:r>
              <a:rPr lang="el-GR" sz="2800" dirty="0">
                <a:latin typeface="Arial" panose="020B0604020202020204" pitchFamily="34" charset="0"/>
                <a:cs typeface="Arial" panose="020B0604020202020204" pitchFamily="34" charset="0"/>
              </a:rPr>
              <a:t>α</a:t>
            </a:r>
            <a:r>
              <a:rPr lang="en-US" sz="2800" baseline="-25000" dirty="0" err="1">
                <a:latin typeface="Arial" panose="020B0604020202020204" pitchFamily="34" charset="0"/>
                <a:cs typeface="Arial" panose="020B0604020202020204" pitchFamily="34" charset="0"/>
              </a:rPr>
              <a:t>uv</a:t>
            </a:r>
            <a:r>
              <a:rPr lang="en-US" sz="2800" dirty="0">
                <a:latin typeface="Arial" panose="020B0604020202020204" pitchFamily="34" charset="0"/>
                <a:cs typeface="Arial" panose="020B0604020202020204" pitchFamily="34" charset="0"/>
              </a:rPr>
              <a:t> and between </a:t>
            </a:r>
            <a:r>
              <a:rPr lang="el-GR" sz="2800" dirty="0">
                <a:latin typeface="Arial" panose="020B0604020202020204" pitchFamily="34" charset="0"/>
                <a:cs typeface="Arial" panose="020B0604020202020204" pitchFamily="34" charset="0"/>
              </a:rPr>
              <a:t>α</a:t>
            </a:r>
            <a:r>
              <a:rPr lang="en-US" sz="2800" baseline="-25000" dirty="0">
                <a:latin typeface="Arial" panose="020B0604020202020204" pitchFamily="34" charset="0"/>
                <a:cs typeface="Arial" panose="020B0604020202020204" pitchFamily="34" charset="0"/>
              </a:rPr>
              <a:t>x</a:t>
            </a:r>
            <a:r>
              <a:rPr lang="en-US" sz="2800" dirty="0">
                <a:latin typeface="Arial" panose="020B0604020202020204" pitchFamily="34" charset="0"/>
                <a:cs typeface="Arial" panose="020B0604020202020204" pitchFamily="34" charset="0"/>
              </a:rPr>
              <a:t> and </a:t>
            </a:r>
            <a:r>
              <a:rPr lang="el-GR" sz="2800" dirty="0">
                <a:latin typeface="Arial" panose="020B0604020202020204" pitchFamily="34" charset="0"/>
                <a:cs typeface="Arial" panose="020B0604020202020204" pitchFamily="34" charset="0"/>
              </a:rPr>
              <a:t>α</a:t>
            </a:r>
            <a:r>
              <a:rPr lang="en-US" sz="2800" baseline="-25000" dirty="0">
                <a:latin typeface="Arial" panose="020B0604020202020204" pitchFamily="34" charset="0"/>
                <a:cs typeface="Arial" panose="020B0604020202020204" pitchFamily="34" charset="0"/>
              </a:rPr>
              <a:t>ox</a:t>
            </a:r>
            <a:r>
              <a:rPr lang="en-US" sz="2800" baseline="30000" dirty="0">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This leads to the question:</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lvl="1"/>
            <a:r>
              <a:rPr lang="en-US" sz="3200" b="1" dirty="0">
                <a:latin typeface="Arial" panose="020B0604020202020204" pitchFamily="34" charset="0"/>
                <a:cs typeface="Arial" panose="020B0604020202020204" pitchFamily="34" charset="0"/>
              </a:rPr>
              <a:t>How does constraining the spectral indices with regression models of past data affect simulations of the Spectral Energy </a:t>
            </a:r>
            <a:r>
              <a:rPr lang="en-US" sz="3200" b="1" dirty="0" err="1" smtClean="0">
                <a:latin typeface="Arial" panose="020B0604020202020204" pitchFamily="34" charset="0"/>
                <a:cs typeface="Arial" panose="020B0604020202020204" pitchFamily="34" charset="0"/>
              </a:rPr>
              <a:t>Distributin</a:t>
            </a:r>
            <a:r>
              <a:rPr lang="en-US" sz="3200" b="1" dirty="0" smtClean="0">
                <a:latin typeface="Arial" panose="020B0604020202020204" pitchFamily="34" charset="0"/>
                <a:cs typeface="Arial" panose="020B0604020202020204" pitchFamily="34" charset="0"/>
              </a:rPr>
              <a:t> </a:t>
            </a:r>
            <a:r>
              <a:rPr lang="en-US" sz="3200" b="1" dirty="0">
                <a:latin typeface="Arial" panose="020B0604020202020204" pitchFamily="34" charset="0"/>
                <a:cs typeface="Arial" panose="020B0604020202020204" pitchFamily="34" charset="0"/>
              </a:rPr>
              <a:t>(SED) of the Narrow Line Region of an Active Galactic Nuclei?</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60789" y="9061738"/>
            <a:ext cx="12970031" cy="9343904"/>
          </a:xfrm>
          <a:prstGeom prst="rect">
            <a:avLst/>
          </a:prstGeom>
        </p:spPr>
      </p:pic>
      <p:sp>
        <p:nvSpPr>
          <p:cNvPr id="10" name="TextBox 9"/>
          <p:cNvSpPr txBox="1"/>
          <p:nvPr/>
        </p:nvSpPr>
        <p:spPr>
          <a:xfrm>
            <a:off x="16943469" y="7064911"/>
            <a:ext cx="13033818" cy="15296495"/>
          </a:xfrm>
          <a:prstGeom prst="rect">
            <a:avLst/>
          </a:prstGeom>
          <a:noFill/>
        </p:spPr>
        <p:txBody>
          <a:bodyPr wrap="square" rtlCol="0">
            <a:spAutoFit/>
          </a:bodyPr>
          <a:lstStyle/>
          <a:p>
            <a:pPr marL="571500" indent="-571500">
              <a:buFont typeface="Arial" panose="020B0604020202020204" pitchFamily="34" charset="0"/>
              <a:buChar char="•"/>
            </a:pPr>
            <a:r>
              <a:rPr lang="en-US" sz="2800" dirty="0">
                <a:latin typeface="Arial" panose="020B0604020202020204" pitchFamily="34" charset="0"/>
                <a:cs typeface="Arial" panose="020B0604020202020204" pitchFamily="34" charset="0"/>
              </a:rPr>
              <a:t>Temperature of the blackbody </a:t>
            </a:r>
            <a:r>
              <a:rPr lang="en-US" sz="2800" i="1" dirty="0">
                <a:latin typeface="Arial" panose="020B0604020202020204" pitchFamily="34" charset="0"/>
                <a:cs typeface="Arial" panose="020B0604020202020204" pitchFamily="34" charset="0"/>
              </a:rPr>
              <a:t>T</a:t>
            </a:r>
            <a:r>
              <a:rPr lang="en-US" sz="2800" baseline="-25000" dirty="0">
                <a:latin typeface="Arial" panose="020B0604020202020204" pitchFamily="34" charset="0"/>
                <a:cs typeface="Arial" panose="020B0604020202020204" pitchFamily="34" charset="0"/>
              </a:rPr>
              <a:t>BB </a:t>
            </a:r>
            <a:r>
              <a:rPr lang="en-US" sz="2800" dirty="0">
                <a:latin typeface="Arial" panose="020B0604020202020204" pitchFamily="34" charset="0"/>
                <a:cs typeface="Arial" panose="020B0604020202020204" pitchFamily="34" charset="0"/>
              </a:rPr>
              <a:t> is set to 10</a:t>
            </a:r>
            <a:r>
              <a:rPr lang="en-US" sz="2800" baseline="30000" dirty="0">
                <a:latin typeface="Arial" panose="020B0604020202020204" pitchFamily="34" charset="0"/>
                <a:cs typeface="Arial" panose="020B0604020202020204" pitchFamily="34" charset="0"/>
              </a:rPr>
              <a:t>6</a:t>
            </a:r>
            <a:r>
              <a:rPr lang="en-US" sz="2800" dirty="0">
                <a:latin typeface="Arial" panose="020B0604020202020204" pitchFamily="34" charset="0"/>
                <a:cs typeface="Arial" panose="020B0604020202020204" pitchFamily="34" charset="0"/>
              </a:rPr>
              <a:t> K</a:t>
            </a:r>
          </a:p>
          <a:p>
            <a:pPr marL="571500" indent="-571500">
              <a:buFont typeface="Arial" panose="020B0604020202020204" pitchFamily="34" charset="0"/>
              <a:buChar char="•"/>
            </a:pPr>
            <a:r>
              <a:rPr lang="en-US" sz="2800" dirty="0">
                <a:latin typeface="Arial" panose="020B0604020202020204" pitchFamily="34" charset="0"/>
                <a:cs typeface="Arial" panose="020B0604020202020204" pitchFamily="34" charset="0"/>
              </a:rPr>
              <a:t>Incident radiation curve is calculated:</a:t>
            </a: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b="1"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2800" dirty="0">
                <a:latin typeface="Arial" panose="020B0604020202020204" pitchFamily="34" charset="0"/>
                <a:cs typeface="Arial" panose="020B0604020202020204" pitchFamily="34" charset="0"/>
              </a:rPr>
              <a:t>We supply the blackbody temperature </a:t>
            </a:r>
            <a:r>
              <a:rPr lang="en-US" sz="2800" i="1" dirty="0">
                <a:latin typeface="Arial" panose="020B0604020202020204" pitchFamily="34" charset="0"/>
                <a:cs typeface="Arial" panose="020B0604020202020204" pitchFamily="34" charset="0"/>
              </a:rPr>
              <a:t>T</a:t>
            </a:r>
            <a:r>
              <a:rPr lang="en-US" sz="2800" baseline="-25000" dirty="0">
                <a:latin typeface="Arial" panose="020B0604020202020204" pitchFamily="34" charset="0"/>
                <a:cs typeface="Arial" panose="020B0604020202020204" pitchFamily="34" charset="0"/>
              </a:rPr>
              <a:t>BB</a:t>
            </a:r>
            <a:r>
              <a:rPr lang="en-US" sz="2800" dirty="0">
                <a:latin typeface="Arial" panose="020B0604020202020204" pitchFamily="34" charset="0"/>
                <a:cs typeface="Arial" panose="020B0604020202020204" pitchFamily="34" charset="0"/>
              </a:rPr>
              <a:t>, initial hydrogen number density </a:t>
            </a:r>
            <a:r>
              <a:rPr lang="en-US" sz="2800" dirty="0" err="1">
                <a:latin typeface="Arial" panose="020B0604020202020204" pitchFamily="34" charset="0"/>
                <a:cs typeface="Arial" panose="020B0604020202020204" pitchFamily="34" charset="0"/>
              </a:rPr>
              <a:t>n</a:t>
            </a:r>
            <a:r>
              <a:rPr lang="en-US" sz="2800" baseline="-25000" dirty="0" err="1">
                <a:latin typeface="Arial" panose="020B0604020202020204" pitchFamily="34" charset="0"/>
                <a:cs typeface="Arial" panose="020B0604020202020204" pitchFamily="34" charset="0"/>
              </a:rPr>
              <a:t>H</a:t>
            </a:r>
            <a:r>
              <a:rPr lang="en-US" sz="2800" baseline="-25000"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(10</a:t>
            </a:r>
            <a:r>
              <a:rPr lang="en-US" sz="2800" baseline="30000" dirty="0">
                <a:latin typeface="Arial" panose="020B0604020202020204" pitchFamily="34" charset="0"/>
                <a:cs typeface="Arial" panose="020B0604020202020204" pitchFamily="34" charset="0"/>
              </a:rPr>
              <a:t>3</a:t>
            </a:r>
            <a:r>
              <a:rPr lang="en-US" sz="2800" dirty="0">
                <a:latin typeface="Arial" panose="020B0604020202020204" pitchFamily="34" charset="0"/>
                <a:cs typeface="Arial" panose="020B0604020202020204" pitchFamily="34" charset="0"/>
              </a:rPr>
              <a:t> cm</a:t>
            </a:r>
            <a:r>
              <a:rPr lang="en-US" sz="2800" baseline="30000" dirty="0">
                <a:latin typeface="Arial" panose="020B0604020202020204" pitchFamily="34" charset="0"/>
                <a:cs typeface="Arial" panose="020B0604020202020204" pitchFamily="34" charset="0"/>
              </a:rPr>
              <a:t>-3</a:t>
            </a:r>
            <a:r>
              <a:rPr lang="en-US" sz="2800" dirty="0">
                <a:latin typeface="Arial" panose="020B0604020202020204" pitchFamily="34" charset="0"/>
                <a:cs typeface="Arial" panose="020B0604020202020204" pitchFamily="34" charset="0"/>
              </a:rPr>
              <a:t>), log of photon flux per unit area </a:t>
            </a:r>
            <a:r>
              <a:rPr lang="el-GR" sz="2800" dirty="0">
                <a:latin typeface="Arial" panose="020B0604020202020204" pitchFamily="34" charset="0"/>
                <a:cs typeface="Arial" panose="020B0604020202020204" pitchFamily="34" charset="0"/>
              </a:rPr>
              <a:t>φ</a:t>
            </a:r>
            <a:r>
              <a:rPr lang="en-US" sz="2800" dirty="0">
                <a:latin typeface="Arial" panose="020B0604020202020204" pitchFamily="34" charset="0"/>
                <a:cs typeface="Arial" panose="020B0604020202020204" pitchFamily="34" charset="0"/>
              </a:rPr>
              <a:t>(H) </a:t>
            </a:r>
            <a:r>
              <a:rPr lang="en-US" sz="2800" dirty="0" smtClean="0">
                <a:latin typeface="Arial" panose="020B0604020202020204" pitchFamily="34" charset="0"/>
                <a:cs typeface="Arial" panose="020B0604020202020204" pitchFamily="34" charset="0"/>
              </a:rPr>
              <a:t>= 13.5, </a:t>
            </a:r>
            <a:r>
              <a:rPr lang="en-US" sz="2800" dirty="0">
                <a:latin typeface="Arial" panose="020B0604020202020204" pitchFamily="34" charset="0"/>
                <a:cs typeface="Arial" panose="020B0604020202020204" pitchFamily="34" charset="0"/>
              </a:rPr>
              <a:t>element abundances, metal depletion, dust grains, and cosmic background radiation to CLOUDY.</a:t>
            </a:r>
          </a:p>
          <a:p>
            <a:pPr marL="571500" indent="-571500">
              <a:buFont typeface="Arial" panose="020B0604020202020204" pitchFamily="34" charset="0"/>
              <a:buChar char="•"/>
            </a:pPr>
            <a:r>
              <a:rPr lang="en-US" sz="2800" dirty="0">
                <a:latin typeface="Arial" panose="020B0604020202020204" pitchFamily="34" charset="0"/>
                <a:cs typeface="Arial" panose="020B0604020202020204" pitchFamily="34" charset="0"/>
              </a:rPr>
              <a:t>CLOUDY produces a list of emission lines that we plot over data provided by Groves et al. 2004 to determine if the simulations are a good predictor of emission. </a:t>
            </a: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endParaRPr lang="en-US" sz="3600" dirty="0">
              <a:latin typeface="Arial" panose="020B0604020202020204" pitchFamily="34" charset="0"/>
              <a:cs typeface="Arial" panose="020B0604020202020204" pitchFamily="34" charset="0"/>
            </a:endParaRPr>
          </a:p>
        </p:txBody>
      </p:sp>
      <p:sp>
        <p:nvSpPr>
          <p:cNvPr id="11" name="TextBox 10"/>
          <p:cNvSpPr txBox="1"/>
          <p:nvPr/>
        </p:nvSpPr>
        <p:spPr>
          <a:xfrm>
            <a:off x="16973202" y="21726414"/>
            <a:ext cx="12438222" cy="3724096"/>
          </a:xfrm>
          <a:prstGeom prst="rect">
            <a:avLst/>
          </a:prstGeom>
          <a:noFill/>
        </p:spPr>
        <p:txBody>
          <a:bodyPr wrap="square" rtlCol="0">
            <a:spAutoFit/>
          </a:bodyPr>
          <a:lstStyle/>
          <a:p>
            <a:pPr algn="ctr"/>
            <a:r>
              <a:rPr lang="en-US" sz="4000" b="1" u="sng" dirty="0">
                <a:solidFill>
                  <a:srgbClr val="73000A"/>
                </a:solidFill>
                <a:latin typeface="Arial" panose="020B0604020202020204" pitchFamily="34" charset="0"/>
                <a:cs typeface="Arial" panose="020B0604020202020204" pitchFamily="34" charset="0"/>
              </a:rPr>
              <a:t>Results</a:t>
            </a:r>
          </a:p>
          <a:p>
            <a:pPr marL="571500" indent="-571500">
              <a:buFont typeface="Arial" panose="020B0604020202020204" pitchFamily="34" charset="0"/>
              <a:buChar char="•"/>
            </a:pPr>
            <a:r>
              <a:rPr lang="en-US" sz="2800" dirty="0">
                <a:latin typeface="Arial" panose="020B0604020202020204" pitchFamily="34" charset="0"/>
                <a:cs typeface="Arial" panose="020B0604020202020204" pitchFamily="34" charset="0"/>
              </a:rPr>
              <a:t>We perform a linear regression on the data from </a:t>
            </a:r>
            <a:r>
              <a:rPr lang="en-US" sz="2800" dirty="0" err="1">
                <a:latin typeface="Arial" panose="020B0604020202020204" pitchFamily="34" charset="0"/>
                <a:cs typeface="Arial" panose="020B0604020202020204" pitchFamily="34" charset="0"/>
              </a:rPr>
              <a:t>Grupe</a:t>
            </a:r>
            <a:r>
              <a:rPr lang="en-US" sz="2800" dirty="0">
                <a:latin typeface="Arial" panose="020B0604020202020204" pitchFamily="34" charset="0"/>
                <a:cs typeface="Arial" panose="020B0604020202020204" pitchFamily="34" charset="0"/>
              </a:rPr>
              <a:t> et al. 2010 and plot it over the observed values of </a:t>
            </a:r>
            <a:r>
              <a:rPr lang="el-GR" sz="2800" dirty="0">
                <a:latin typeface="Arial" panose="020B0604020202020204" pitchFamily="34" charset="0"/>
                <a:cs typeface="Arial" panose="020B0604020202020204" pitchFamily="34" charset="0"/>
              </a:rPr>
              <a:t>α</a:t>
            </a:r>
            <a:r>
              <a:rPr lang="en-US" sz="2800" baseline="-25000" dirty="0">
                <a:latin typeface="Arial" panose="020B0604020202020204" pitchFamily="34" charset="0"/>
                <a:cs typeface="Arial" panose="020B0604020202020204" pitchFamily="34" charset="0"/>
              </a:rPr>
              <a:t>x</a:t>
            </a:r>
            <a:r>
              <a:rPr lang="en-US" sz="2800" dirty="0">
                <a:latin typeface="Arial" panose="020B0604020202020204" pitchFamily="34" charset="0"/>
                <a:cs typeface="Arial" panose="020B0604020202020204" pitchFamily="34" charset="0"/>
              </a:rPr>
              <a:t> and </a:t>
            </a:r>
            <a:r>
              <a:rPr lang="el-GR" sz="2800" dirty="0">
                <a:latin typeface="Arial" panose="020B0604020202020204" pitchFamily="34" charset="0"/>
                <a:cs typeface="Arial" panose="020B0604020202020204" pitchFamily="34" charset="0"/>
              </a:rPr>
              <a:t>α</a:t>
            </a:r>
            <a:r>
              <a:rPr lang="en-US" sz="2800" baseline="-25000" dirty="0" err="1">
                <a:latin typeface="Arial" panose="020B0604020202020204" pitchFamily="34" charset="0"/>
                <a:cs typeface="Arial" panose="020B0604020202020204" pitchFamily="34" charset="0"/>
              </a:rPr>
              <a:t>uv</a:t>
            </a:r>
            <a:r>
              <a:rPr lang="en-US" sz="2800" dirty="0">
                <a:latin typeface="Arial" panose="020B0604020202020204" pitchFamily="34" charset="0"/>
                <a:cs typeface="Arial" panose="020B0604020202020204" pitchFamily="34" charset="0"/>
              </a:rPr>
              <a:t>, as well as plot the residuals of </a:t>
            </a:r>
            <a:r>
              <a:rPr lang="el-GR" sz="2800" dirty="0">
                <a:latin typeface="Arial" panose="020B0604020202020204" pitchFamily="34" charset="0"/>
                <a:cs typeface="Arial" panose="020B0604020202020204" pitchFamily="34" charset="0"/>
              </a:rPr>
              <a:t>α</a:t>
            </a:r>
            <a:r>
              <a:rPr lang="en-US" sz="2800" baseline="-25000" dirty="0" err="1">
                <a:latin typeface="Arial" panose="020B0604020202020204" pitchFamily="34" charset="0"/>
                <a:cs typeface="Arial" panose="020B0604020202020204" pitchFamily="34" charset="0"/>
              </a:rPr>
              <a:t>uv</a:t>
            </a:r>
            <a:r>
              <a:rPr lang="en-US" sz="2800" dirty="0">
                <a:latin typeface="Arial" panose="020B0604020202020204" pitchFamily="34" charset="0"/>
                <a:cs typeface="Arial" panose="020B0604020202020204" pitchFamily="34" charset="0"/>
              </a:rPr>
              <a:t>.</a:t>
            </a: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6530" y="9901073"/>
            <a:ext cx="8881324" cy="5627360"/>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99503" y="8140352"/>
            <a:ext cx="8834955" cy="697979"/>
          </a:xfrm>
          <a:prstGeom prst="rect">
            <a:avLst/>
          </a:prstGeom>
        </p:spPr>
      </p:pic>
      <p:pic>
        <p:nvPicPr>
          <p:cNvPr id="19" name="Picture 18"/>
          <p:cNvPicPr>
            <a:picLocks noChangeAspect="1"/>
          </p:cNvPicPr>
          <p:nvPr/>
        </p:nvPicPr>
        <p:blipFill rotWithShape="1">
          <a:blip r:embed="rId5">
            <a:extLst>
              <a:ext uri="{28A0092B-C50C-407E-A947-70E740481C1C}">
                <a14:useLocalDpi xmlns:a14="http://schemas.microsoft.com/office/drawing/2010/main" val="0"/>
              </a:ext>
            </a:extLst>
          </a:blip>
          <a:srcRect l="4952" t="7127" r="3639" b="5582"/>
          <a:stretch/>
        </p:blipFill>
        <p:spPr>
          <a:xfrm>
            <a:off x="31733251" y="18208224"/>
            <a:ext cx="8676619" cy="6214232"/>
          </a:xfrm>
          <a:prstGeom prst="rect">
            <a:avLst/>
          </a:prstGeom>
        </p:spPr>
      </p:pic>
      <p:pic>
        <p:nvPicPr>
          <p:cNvPr id="20" name="Picture 19"/>
          <p:cNvPicPr>
            <a:picLocks noChangeAspect="1"/>
          </p:cNvPicPr>
          <p:nvPr/>
        </p:nvPicPr>
        <p:blipFill rotWithShape="1">
          <a:blip r:embed="rId6">
            <a:extLst>
              <a:ext uri="{28A0092B-C50C-407E-A947-70E740481C1C}">
                <a14:useLocalDpi xmlns:a14="http://schemas.microsoft.com/office/drawing/2010/main" val="0"/>
              </a:ext>
            </a:extLst>
          </a:blip>
          <a:srcRect l="4060" t="8608" r="9553" b="5523"/>
          <a:stretch/>
        </p:blipFill>
        <p:spPr>
          <a:xfrm>
            <a:off x="32202791" y="12210786"/>
            <a:ext cx="7976044" cy="5946153"/>
          </a:xfrm>
          <a:prstGeom prst="rect">
            <a:avLst/>
          </a:prstGeom>
        </p:spPr>
      </p:pic>
      <p:sp>
        <p:nvSpPr>
          <p:cNvPr id="21" name="TextBox 20"/>
          <p:cNvSpPr txBox="1"/>
          <p:nvPr/>
        </p:nvSpPr>
        <p:spPr>
          <a:xfrm>
            <a:off x="1736558" y="27475728"/>
            <a:ext cx="11963400" cy="4154984"/>
          </a:xfrm>
          <a:prstGeom prst="rect">
            <a:avLst/>
          </a:prstGeom>
          <a:noFill/>
        </p:spPr>
        <p:txBody>
          <a:bodyPr wrap="square" rtlCol="0">
            <a:spAutoFit/>
          </a:bodyPr>
          <a:lstStyle/>
          <a:p>
            <a:pPr algn="ctr"/>
            <a:r>
              <a:rPr lang="en-US" sz="4000" b="1" u="sng" dirty="0">
                <a:solidFill>
                  <a:srgbClr val="73000A"/>
                </a:solidFill>
                <a:latin typeface="Arial" panose="020B0604020202020204" pitchFamily="34" charset="0"/>
                <a:cs typeface="Arial" panose="020B0604020202020204" pitchFamily="34" charset="0"/>
              </a:rPr>
              <a:t>References</a:t>
            </a:r>
          </a:p>
          <a:p>
            <a:r>
              <a:rPr lang="en-US" sz="2800" dirty="0" err="1">
                <a:latin typeface="Arial" panose="020B0604020202020204" pitchFamily="34" charset="0"/>
                <a:cs typeface="Arial" panose="020B0604020202020204" pitchFamily="34" charset="0"/>
              </a:rPr>
              <a:t>Grupe</a:t>
            </a:r>
            <a:r>
              <a:rPr lang="en-US" sz="2800" dirty="0">
                <a:latin typeface="Arial" panose="020B0604020202020204" pitchFamily="34" charset="0"/>
                <a:cs typeface="Arial" panose="020B0604020202020204" pitchFamily="34" charset="0"/>
              </a:rPr>
              <a:t>, D., </a:t>
            </a:r>
            <a:r>
              <a:rPr lang="en-US" sz="2800" dirty="0" err="1">
                <a:latin typeface="Arial" panose="020B0604020202020204" pitchFamily="34" charset="0"/>
                <a:cs typeface="Arial" panose="020B0604020202020204" pitchFamily="34" charset="0"/>
              </a:rPr>
              <a:t>Komassa</a:t>
            </a:r>
            <a:r>
              <a:rPr lang="en-US" sz="2800" dirty="0">
                <a:latin typeface="Arial" panose="020B0604020202020204" pitchFamily="34" charset="0"/>
                <a:cs typeface="Arial" panose="020B0604020202020204" pitchFamily="34" charset="0"/>
              </a:rPr>
              <a:t>, S., </a:t>
            </a:r>
            <a:r>
              <a:rPr lang="en-US" sz="2800" dirty="0" err="1">
                <a:latin typeface="Arial" panose="020B0604020202020204" pitchFamily="34" charset="0"/>
                <a:cs typeface="Arial" panose="020B0604020202020204" pitchFamily="34" charset="0"/>
              </a:rPr>
              <a:t>Leighly</a:t>
            </a:r>
            <a:r>
              <a:rPr lang="en-US" sz="2800" dirty="0">
                <a:latin typeface="Arial" panose="020B0604020202020204" pitchFamily="34" charset="0"/>
                <a:cs typeface="Arial" panose="020B0604020202020204" pitchFamily="34" charset="0"/>
              </a:rPr>
              <a:t>, K., Page, K., 2010, </a:t>
            </a:r>
            <a:r>
              <a:rPr lang="en-US" sz="2800" dirty="0" err="1">
                <a:latin typeface="Arial" panose="020B0604020202020204" pitchFamily="34" charset="0"/>
                <a:cs typeface="Arial" panose="020B0604020202020204" pitchFamily="34" charset="0"/>
              </a:rPr>
              <a:t>ApJS</a:t>
            </a:r>
            <a:r>
              <a:rPr lang="en-US" sz="2800" dirty="0">
                <a:latin typeface="Arial" panose="020B0604020202020204" pitchFamily="34" charset="0"/>
                <a:cs typeface="Arial" panose="020B0604020202020204" pitchFamily="34" charset="0"/>
              </a:rPr>
              <a:t>, 187, 64</a:t>
            </a:r>
          </a:p>
          <a:p>
            <a:r>
              <a:rPr lang="en-US" sz="2800" dirty="0">
                <a:latin typeface="Arial" panose="020B0604020202020204" pitchFamily="34" charset="0"/>
                <a:cs typeface="Arial" panose="020B0604020202020204" pitchFamily="34" charset="0"/>
              </a:rPr>
              <a:t>Groves, B., </a:t>
            </a:r>
            <a:r>
              <a:rPr lang="en-US" sz="2800" dirty="0" err="1">
                <a:latin typeface="Arial" panose="020B0604020202020204" pitchFamily="34" charset="0"/>
                <a:cs typeface="Arial" panose="020B0604020202020204" pitchFamily="34" charset="0"/>
              </a:rPr>
              <a:t>Dopita</a:t>
            </a:r>
            <a:r>
              <a:rPr lang="en-US" sz="2800" dirty="0">
                <a:latin typeface="Arial" panose="020B0604020202020204" pitchFamily="34" charset="0"/>
                <a:cs typeface="Arial" panose="020B0604020202020204" pitchFamily="34" charset="0"/>
              </a:rPr>
              <a:t>, Michael., Sutherland, R. 2004, </a:t>
            </a:r>
            <a:r>
              <a:rPr lang="en-US" sz="2800" dirty="0" err="1">
                <a:latin typeface="Arial" panose="020B0604020202020204" pitchFamily="34" charset="0"/>
                <a:cs typeface="Arial" panose="020B0604020202020204" pitchFamily="34" charset="0"/>
              </a:rPr>
              <a:t>ApJS</a:t>
            </a:r>
            <a:r>
              <a:rPr lang="en-US" sz="2800" dirty="0">
                <a:latin typeface="Arial" panose="020B0604020202020204" pitchFamily="34" charset="0"/>
                <a:cs typeface="Arial" panose="020B0604020202020204" pitchFamily="34" charset="0"/>
              </a:rPr>
              <a:t>, 153, 75</a:t>
            </a:r>
          </a:p>
          <a:p>
            <a:r>
              <a:rPr lang="en-US" sz="2800" dirty="0" err="1">
                <a:latin typeface="Arial" panose="020B0604020202020204" pitchFamily="34" charset="0"/>
                <a:cs typeface="Arial" panose="020B0604020202020204" pitchFamily="34" charset="0"/>
              </a:rPr>
              <a:t>Ryden</a:t>
            </a:r>
            <a:r>
              <a:rPr lang="en-US" sz="2800" dirty="0">
                <a:latin typeface="Arial" panose="020B0604020202020204" pitchFamily="34" charset="0"/>
                <a:cs typeface="Arial" panose="020B0604020202020204" pitchFamily="34" charset="0"/>
              </a:rPr>
              <a:t>, B., Peterson, B., 2010, Foundations of Astrophysics, (Addison-Wesley)</a:t>
            </a:r>
          </a:p>
          <a:p>
            <a:r>
              <a:rPr lang="en-US" sz="2800" dirty="0" err="1">
                <a:latin typeface="Arial" panose="020B0604020202020204" pitchFamily="34" charset="0"/>
                <a:cs typeface="Arial" panose="020B0604020202020204" pitchFamily="34" charset="0"/>
              </a:rPr>
              <a:t>Ferland</a:t>
            </a:r>
            <a:r>
              <a:rPr lang="en-US" sz="2800" dirty="0">
                <a:latin typeface="Arial" panose="020B0604020202020204" pitchFamily="34" charset="0"/>
                <a:cs typeface="Arial" panose="020B0604020202020204" pitchFamily="34" charset="0"/>
              </a:rPr>
              <a:t>, G. J.; Porter, R. L.; van Hoof, P. A. M.; Williams, R. J. R.; Abel, N. P.; </a:t>
            </a:r>
            <a:r>
              <a:rPr lang="en-US" sz="2800" dirty="0" err="1">
                <a:latin typeface="Arial" panose="020B0604020202020204" pitchFamily="34" charset="0"/>
                <a:cs typeface="Arial" panose="020B0604020202020204" pitchFamily="34" charset="0"/>
              </a:rPr>
              <a:t>Lykins</a:t>
            </a:r>
            <a:r>
              <a:rPr lang="en-US" sz="2800" dirty="0">
                <a:latin typeface="Arial" panose="020B0604020202020204" pitchFamily="34" charset="0"/>
                <a:cs typeface="Arial" panose="020B0604020202020204" pitchFamily="34" charset="0"/>
              </a:rPr>
              <a:t>, M. L.; Shaw, G.; </a:t>
            </a:r>
            <a:r>
              <a:rPr lang="en-US" sz="2800" dirty="0" err="1">
                <a:latin typeface="Arial" panose="020B0604020202020204" pitchFamily="34" charset="0"/>
                <a:cs typeface="Arial" panose="020B0604020202020204" pitchFamily="34" charset="0"/>
              </a:rPr>
              <a:t>Henney</a:t>
            </a:r>
            <a:r>
              <a:rPr lang="en-US" sz="2800" dirty="0">
                <a:latin typeface="Arial" panose="020B0604020202020204" pitchFamily="34" charset="0"/>
                <a:cs typeface="Arial" panose="020B0604020202020204" pitchFamily="34" charset="0"/>
              </a:rPr>
              <a:t>, W. J.; Stancil, P. C., 2013, </a:t>
            </a:r>
            <a:r>
              <a:rPr lang="en-US" sz="2800" dirty="0" err="1">
                <a:latin typeface="Arial" panose="020B0604020202020204" pitchFamily="34" charset="0"/>
                <a:cs typeface="Arial" panose="020B0604020202020204" pitchFamily="34" charset="0"/>
              </a:rPr>
              <a:t>RevMexAA</a:t>
            </a:r>
            <a:r>
              <a:rPr lang="en-US" sz="2800" dirty="0">
                <a:latin typeface="Arial" panose="020B0604020202020204" pitchFamily="34" charset="0"/>
                <a:cs typeface="Arial" panose="020B0604020202020204" pitchFamily="34" charset="0"/>
              </a:rPr>
              <a:t>, 49, 137 </a:t>
            </a:r>
          </a:p>
          <a:p>
            <a:r>
              <a:rPr lang="en-US" sz="2800" dirty="0">
                <a:latin typeface="Arial" panose="020B0604020202020204" pitchFamily="34" charset="0"/>
                <a:cs typeface="Arial" panose="020B0604020202020204" pitchFamily="34" charset="0"/>
              </a:rPr>
              <a:t> </a:t>
            </a:r>
          </a:p>
        </p:txBody>
      </p:sp>
      <p:sp>
        <p:nvSpPr>
          <p:cNvPr id="22" name="TextBox 21"/>
          <p:cNvSpPr txBox="1"/>
          <p:nvPr/>
        </p:nvSpPr>
        <p:spPr>
          <a:xfrm>
            <a:off x="32202791" y="24500990"/>
            <a:ext cx="10025847" cy="7048083"/>
          </a:xfrm>
          <a:prstGeom prst="rect">
            <a:avLst/>
          </a:prstGeom>
          <a:noFill/>
        </p:spPr>
        <p:txBody>
          <a:bodyPr wrap="square" rtlCol="0">
            <a:spAutoFit/>
          </a:bodyPr>
          <a:lstStyle/>
          <a:p>
            <a:pPr algn="ctr"/>
            <a:r>
              <a:rPr lang="en-US" sz="4000" b="1" u="sng" dirty="0">
                <a:solidFill>
                  <a:srgbClr val="73000A"/>
                </a:solidFill>
                <a:latin typeface="Arial" panose="020B0604020202020204" pitchFamily="34" charset="0"/>
                <a:cs typeface="Arial" panose="020B0604020202020204" pitchFamily="34" charset="0"/>
              </a:rPr>
              <a:t>Conclusions</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residual plots appear to be random, indicating that our model is a good fit. </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Our line ratios do not fall along the data as strongly as we would like, especially [O III]/H</a:t>
            </a:r>
            <a:r>
              <a:rPr lang="el-GR" sz="2800" dirty="0">
                <a:latin typeface="Arial" panose="020B0604020202020204" pitchFamily="34" charset="0"/>
                <a:cs typeface="Arial" panose="020B0604020202020204" pitchFamily="34" charset="0"/>
              </a:rPr>
              <a:t>β</a:t>
            </a:r>
            <a:r>
              <a:rPr lang="en-US" sz="2800" dirty="0">
                <a:latin typeface="Arial" panose="020B0604020202020204" pitchFamily="34" charset="0"/>
                <a:cs typeface="Arial" panose="020B0604020202020204" pitchFamily="34" charset="0"/>
              </a:rPr>
              <a:t> vs [O I]/H</a:t>
            </a:r>
            <a:r>
              <a:rPr lang="el-GR" sz="2800" dirty="0">
                <a:latin typeface="Arial" panose="020B0604020202020204" pitchFamily="34" charset="0"/>
                <a:cs typeface="Arial" panose="020B0604020202020204" pitchFamily="34" charset="0"/>
              </a:rPr>
              <a:t>α</a:t>
            </a:r>
            <a:r>
              <a:rPr lang="en-US" sz="2800" dirty="0">
                <a:latin typeface="Arial" panose="020B0604020202020204" pitchFamily="34" charset="0"/>
                <a:cs typeface="Arial" panose="020B0604020202020204" pitchFamily="34" charset="0"/>
              </a:rPr>
              <a:t>, indicating that we need to adjust the model.   </a:t>
            </a:r>
            <a:endParaRPr lang="en-US" sz="3200" dirty="0">
              <a:latin typeface="Arial" panose="020B0604020202020204" pitchFamily="34" charset="0"/>
              <a:cs typeface="Arial" panose="020B0604020202020204" pitchFamily="34" charset="0"/>
            </a:endParaRPr>
          </a:p>
          <a:p>
            <a:pPr algn="ctr"/>
            <a:r>
              <a:rPr lang="en-US" sz="4000" b="1" u="sng" dirty="0">
                <a:solidFill>
                  <a:srgbClr val="73000A"/>
                </a:solidFill>
                <a:latin typeface="Arial" panose="020B0604020202020204" pitchFamily="34" charset="0"/>
                <a:cs typeface="Arial" panose="020B0604020202020204" pitchFamily="34" charset="0"/>
              </a:rPr>
              <a:t>Future</a:t>
            </a:r>
            <a:r>
              <a:rPr lang="en-US" sz="4000" b="1" u="sng" dirty="0">
                <a:solidFill>
                  <a:srgbClr val="C00000"/>
                </a:solidFill>
                <a:latin typeface="Arial" panose="020B0604020202020204" pitchFamily="34" charset="0"/>
                <a:cs typeface="Arial" panose="020B0604020202020204" pitchFamily="34" charset="0"/>
              </a:rPr>
              <a:t> </a:t>
            </a:r>
            <a:r>
              <a:rPr lang="en-US" sz="4000" b="1" u="sng" dirty="0">
                <a:solidFill>
                  <a:srgbClr val="73000A"/>
                </a:solidFill>
                <a:latin typeface="Arial" panose="020B0604020202020204" pitchFamily="34" charset="0"/>
                <a:cs typeface="Arial" panose="020B0604020202020204" pitchFamily="34" charset="0"/>
              </a:rPr>
              <a:t>Work</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Complete statistical analysis of our model, namely our chi square test. </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Consider using an isobaric (constant pressure) model as opposed to an isochoric (constant density) model to help match our produced line ratios to the data. </a:t>
            </a:r>
          </a:p>
          <a:p>
            <a:pPr marL="457200" indent="-457200">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p:txBody>
      </p:sp>
      <p:sp>
        <p:nvSpPr>
          <p:cNvPr id="24" name="TextBox 23"/>
          <p:cNvSpPr txBox="1"/>
          <p:nvPr/>
        </p:nvSpPr>
        <p:spPr>
          <a:xfrm>
            <a:off x="30524082" y="8015606"/>
            <a:ext cx="10370126" cy="892552"/>
          </a:xfrm>
          <a:prstGeom prst="rect">
            <a:avLst/>
          </a:prstGeom>
          <a:noFill/>
        </p:spPr>
        <p:txBody>
          <a:bodyPr wrap="square" rtlCol="0">
            <a:spAutoFit/>
          </a:bodyPr>
          <a:lstStyle/>
          <a:p>
            <a:endParaRPr lang="en-US"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25" name="Rectangle 24"/>
          <p:cNvSpPr/>
          <p:nvPr/>
        </p:nvSpPr>
        <p:spPr>
          <a:xfrm>
            <a:off x="3962400" y="15894450"/>
            <a:ext cx="6734664" cy="369332"/>
          </a:xfrm>
          <a:prstGeom prst="rect">
            <a:avLst/>
          </a:prstGeom>
        </p:spPr>
        <p:txBody>
          <a:bodyPr wrap="none">
            <a:spAutoFit/>
          </a:bodyPr>
          <a:lstStyle/>
          <a:p>
            <a:r>
              <a:rPr lang="en-US" dirty="0"/>
              <a:t>http://www.isdc.unige.ch/~ricci/Website/Active_Galactic_Nuclei.html</a:t>
            </a:r>
          </a:p>
        </p:txBody>
      </p:sp>
      <p:sp>
        <p:nvSpPr>
          <p:cNvPr id="28" name="Rectangle 27"/>
          <p:cNvSpPr/>
          <p:nvPr/>
        </p:nvSpPr>
        <p:spPr>
          <a:xfrm>
            <a:off x="33734829" y="7430538"/>
            <a:ext cx="7950703" cy="369332"/>
          </a:xfrm>
          <a:prstGeom prst="rect">
            <a:avLst/>
          </a:prstGeom>
        </p:spPr>
        <p:txBody>
          <a:bodyPr wrap="none">
            <a:spAutoFit/>
          </a:bodyPr>
          <a:lstStyle/>
          <a:p>
            <a:r>
              <a:rPr lang="en-US" dirty="0">
                <a:solidFill>
                  <a:schemeClr val="bg1"/>
                </a:solidFill>
              </a:rPr>
              <a:t>http://www.nasa.gov/mission_pages/chandra/multimedia/galaxy-centaurusA.html</a:t>
            </a:r>
          </a:p>
        </p:txBody>
      </p:sp>
      <p:sp>
        <p:nvSpPr>
          <p:cNvPr id="30" name="TextBox 29"/>
          <p:cNvSpPr txBox="1"/>
          <p:nvPr/>
        </p:nvSpPr>
        <p:spPr>
          <a:xfrm>
            <a:off x="1039091" y="23970390"/>
            <a:ext cx="14339452" cy="3139321"/>
          </a:xfrm>
          <a:prstGeom prst="rect">
            <a:avLst/>
          </a:prstGeom>
          <a:noFill/>
        </p:spPr>
        <p:txBody>
          <a:bodyPr wrap="square" rtlCol="0">
            <a:spAutoFit/>
          </a:bodyPr>
          <a:lstStyle/>
          <a:p>
            <a:pPr lvl="0" algn="ctr"/>
            <a:r>
              <a:rPr lang="en-US" sz="4000" b="1" u="sng" dirty="0">
                <a:solidFill>
                  <a:srgbClr val="73000A"/>
                </a:solidFill>
                <a:latin typeface="Arial" panose="020B0604020202020204" pitchFamily="34" charset="0"/>
                <a:cs typeface="Arial" panose="020B0604020202020204" pitchFamily="34" charset="0"/>
              </a:rPr>
              <a:t>Methods</a:t>
            </a:r>
          </a:p>
          <a:p>
            <a:pPr marL="571500" lvl="0" indent="-571500">
              <a:buFont typeface="Arial" panose="020B0604020202020204" pitchFamily="34" charset="0"/>
              <a:buChar char="•"/>
            </a:pPr>
            <a:r>
              <a:rPr lang="en-US" sz="2800" dirty="0">
                <a:solidFill>
                  <a:prstClr val="black"/>
                </a:solidFill>
                <a:latin typeface="Arial" panose="020B0604020202020204" pitchFamily="34" charset="0"/>
                <a:cs typeface="Arial" panose="020B0604020202020204" pitchFamily="34" charset="0"/>
              </a:rPr>
              <a:t>Data from </a:t>
            </a:r>
            <a:r>
              <a:rPr lang="en-US" sz="2800" dirty="0" err="1">
                <a:solidFill>
                  <a:prstClr val="black"/>
                </a:solidFill>
                <a:latin typeface="Arial" panose="020B0604020202020204" pitchFamily="34" charset="0"/>
                <a:cs typeface="Arial" panose="020B0604020202020204" pitchFamily="34" charset="0"/>
              </a:rPr>
              <a:t>Grupe</a:t>
            </a:r>
            <a:r>
              <a:rPr lang="en-US" sz="2800" dirty="0">
                <a:solidFill>
                  <a:prstClr val="black"/>
                </a:solidFill>
                <a:latin typeface="Arial" panose="020B0604020202020204" pitchFamily="34" charset="0"/>
                <a:cs typeface="Arial" panose="020B0604020202020204" pitchFamily="34" charset="0"/>
              </a:rPr>
              <a:t> et al. 2010 is fit to a linear regression model scripted in Python.</a:t>
            </a:r>
          </a:p>
          <a:p>
            <a:pPr marL="571500" lvl="0" indent="-571500">
              <a:buFont typeface="Arial" panose="020B0604020202020204" pitchFamily="34" charset="0"/>
              <a:buChar char="•"/>
            </a:pPr>
            <a:r>
              <a:rPr lang="en-US" sz="2800" dirty="0">
                <a:solidFill>
                  <a:prstClr val="black"/>
                </a:solidFill>
                <a:latin typeface="Arial" panose="020B0604020202020204" pitchFamily="34" charset="0"/>
                <a:cs typeface="Arial" panose="020B0604020202020204" pitchFamily="34" charset="0"/>
              </a:rPr>
              <a:t>Use Chi-Square test to determine goodness of fit for a 2-D model using the equation:</a:t>
            </a:r>
          </a:p>
          <a:p>
            <a:pPr marL="571500" lvl="0" indent="-571500">
              <a:buFont typeface="Arial" panose="020B0604020202020204" pitchFamily="34" charset="0"/>
              <a:buChar char="•"/>
            </a:pPr>
            <a:endParaRPr lang="en-US" sz="2800" dirty="0">
              <a:solidFill>
                <a:prstClr val="black"/>
              </a:solidFill>
              <a:latin typeface="Arial" panose="020B0604020202020204" pitchFamily="34" charset="0"/>
              <a:cs typeface="Arial" panose="020B0604020202020204" pitchFamily="34" charset="0"/>
            </a:endParaRPr>
          </a:p>
          <a:p>
            <a:pPr marL="571500" lvl="0" indent="-571500">
              <a:buFont typeface="Arial" panose="020B0604020202020204" pitchFamily="34" charset="0"/>
              <a:buChar char="•"/>
            </a:pPr>
            <a:endParaRPr lang="en-US" sz="2800" dirty="0">
              <a:solidFill>
                <a:prstClr val="black"/>
              </a:solidFill>
              <a:latin typeface="Arial" panose="020B0604020202020204" pitchFamily="34" charset="0"/>
              <a:cs typeface="Arial" panose="020B0604020202020204" pitchFamily="34" charset="0"/>
            </a:endParaRPr>
          </a:p>
          <a:p>
            <a:pPr lvl="0"/>
            <a:endParaRPr lang="en-US" sz="2800" dirty="0">
              <a:solidFill>
                <a:prstClr val="black"/>
              </a:solidFill>
              <a:latin typeface="Arial" panose="020B0604020202020204" pitchFamily="34" charset="0"/>
              <a:cs typeface="Arial" panose="020B0604020202020204" pitchFamily="34" charset="0"/>
            </a:endParaRPr>
          </a:p>
          <a:p>
            <a:pPr lvl="0"/>
            <a:endParaRPr lang="en-US" dirty="0"/>
          </a:p>
        </p:txBody>
      </p:sp>
      <p:sp>
        <p:nvSpPr>
          <p:cNvPr id="31" name="TextBox 30"/>
          <p:cNvSpPr txBox="1"/>
          <p:nvPr/>
        </p:nvSpPr>
        <p:spPr>
          <a:xfrm>
            <a:off x="32202790" y="30184162"/>
            <a:ext cx="10290434" cy="1446550"/>
          </a:xfrm>
          <a:prstGeom prst="rect">
            <a:avLst/>
          </a:prstGeom>
          <a:noFill/>
        </p:spPr>
        <p:txBody>
          <a:bodyPr wrap="square" rtlCol="0">
            <a:spAutoFit/>
          </a:bodyPr>
          <a:lstStyle/>
          <a:p>
            <a:pPr algn="ctr"/>
            <a:r>
              <a:rPr lang="en-US" sz="4000" b="1" u="sng" dirty="0">
                <a:solidFill>
                  <a:srgbClr val="73000A"/>
                </a:solidFill>
                <a:latin typeface="Arial" panose="020B0604020202020204" pitchFamily="34" charset="0"/>
                <a:cs typeface="Arial" panose="020B0604020202020204" pitchFamily="34" charset="0"/>
              </a:rPr>
              <a:t>Acknowledgements</a:t>
            </a:r>
          </a:p>
          <a:p>
            <a:r>
              <a:rPr lang="en-US" sz="2400" dirty="0">
                <a:latin typeface="Arial" panose="020B0604020202020204" pitchFamily="34" charset="0"/>
                <a:cs typeface="Arial" panose="020B0604020202020204" pitchFamily="34" charset="0"/>
              </a:rPr>
              <a:t>I would like to thank the Elon College Fellows program and my research mentor Dr. Chris Richardson</a:t>
            </a:r>
            <a:r>
              <a:rPr lang="en-US" sz="2000" dirty="0">
                <a:latin typeface="Arial" panose="020B0604020202020204" pitchFamily="34" charset="0"/>
                <a:cs typeface="Arial" panose="020B0604020202020204" pitchFamily="34" charset="0"/>
              </a:rPr>
              <a:t>.  </a:t>
            </a:r>
          </a:p>
        </p:txBody>
      </p:sp>
      <p:cxnSp>
        <p:nvCxnSpPr>
          <p:cNvPr id="37" name="Straight Connector 36"/>
          <p:cNvCxnSpPr/>
          <p:nvPr/>
        </p:nvCxnSpPr>
        <p:spPr>
          <a:xfrm flipH="1" flipV="1">
            <a:off x="15960341" y="6298532"/>
            <a:ext cx="18288" cy="24688800"/>
          </a:xfrm>
          <a:prstGeom prst="line">
            <a:avLst/>
          </a:prstGeom>
          <a:ln>
            <a:solidFill>
              <a:srgbClr val="73000A"/>
            </a:solidFill>
          </a:ln>
        </p:spPr>
        <p:style>
          <a:lnRef idx="1">
            <a:schemeClr val="accent2"/>
          </a:lnRef>
          <a:fillRef idx="0">
            <a:schemeClr val="accent2"/>
          </a:fillRef>
          <a:effectRef idx="0">
            <a:schemeClr val="accent2"/>
          </a:effectRef>
          <a:fontRef idx="minor">
            <a:schemeClr val="tx1"/>
          </a:fontRef>
        </p:style>
      </p:cxnSp>
      <p:cxnSp>
        <p:nvCxnSpPr>
          <p:cNvPr id="41" name="Straight Connector 40"/>
          <p:cNvCxnSpPr/>
          <p:nvPr/>
        </p:nvCxnSpPr>
        <p:spPr>
          <a:xfrm flipH="1" flipV="1">
            <a:off x="30608745" y="6390787"/>
            <a:ext cx="18288" cy="24688800"/>
          </a:xfrm>
          <a:prstGeom prst="line">
            <a:avLst/>
          </a:prstGeom>
          <a:ln>
            <a:solidFill>
              <a:srgbClr val="73000A"/>
            </a:solidFill>
          </a:ln>
        </p:spPr>
        <p:style>
          <a:lnRef idx="1">
            <a:schemeClr val="accent2"/>
          </a:lnRef>
          <a:fillRef idx="0">
            <a:schemeClr val="accent2"/>
          </a:fillRef>
          <a:effectRef idx="0">
            <a:schemeClr val="accent2"/>
          </a:effectRef>
          <a:fontRef idx="minor">
            <a:schemeClr val="tx1"/>
          </a:fontRef>
        </p:style>
      </p:cxnSp>
      <p:pic>
        <p:nvPicPr>
          <p:cNvPr id="49" name="Picture 4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36558" y="616233"/>
            <a:ext cx="8638536" cy="2275922"/>
          </a:xfrm>
          <a:prstGeom prst="rect">
            <a:avLst/>
          </a:prstGeom>
        </p:spPr>
      </p:pic>
      <p:pic>
        <p:nvPicPr>
          <p:cNvPr id="13" name="Picture 12"/>
          <p:cNvPicPr>
            <a:picLocks noChangeAspect="1"/>
          </p:cNvPicPr>
          <p:nvPr/>
        </p:nvPicPr>
        <p:blipFill rotWithShape="1">
          <a:blip r:embed="rId8">
            <a:extLst>
              <a:ext uri="{28A0092B-C50C-407E-A947-70E740481C1C}">
                <a14:useLocalDpi xmlns:a14="http://schemas.microsoft.com/office/drawing/2010/main" val="0"/>
              </a:ext>
            </a:extLst>
          </a:blip>
          <a:srcRect l="8927" t="6986" r="4634" b="5371"/>
          <a:stretch/>
        </p:blipFill>
        <p:spPr>
          <a:xfrm>
            <a:off x="31824354" y="5764828"/>
            <a:ext cx="8476480" cy="6445958"/>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62400" y="25930737"/>
            <a:ext cx="6611923" cy="1109383"/>
          </a:xfrm>
          <a:prstGeom prst="rect">
            <a:avLst/>
          </a:prstGeom>
        </p:spPr>
      </p:pic>
      <p:pic>
        <p:nvPicPr>
          <p:cNvPr id="16" name="Picture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523989" y="1130951"/>
            <a:ext cx="4047744" cy="2276856"/>
          </a:xfrm>
          <a:prstGeom prst="rect">
            <a:avLst/>
          </a:prstGeom>
        </p:spPr>
      </p:pic>
      <p:pic>
        <p:nvPicPr>
          <p:cNvPr id="23" name="Picture 2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527929" y="1120127"/>
            <a:ext cx="4062791" cy="2276856"/>
          </a:xfrm>
          <a:prstGeom prst="rect">
            <a:avLst/>
          </a:prstGeom>
        </p:spPr>
      </p:pic>
      <p:pic>
        <p:nvPicPr>
          <p:cNvPr id="29" name="Picture 2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004916" y="23704401"/>
            <a:ext cx="10325158" cy="7705149"/>
          </a:xfrm>
          <a:prstGeom prst="rect">
            <a:avLst/>
          </a:prstGeom>
        </p:spPr>
      </p:pic>
    </p:spTree>
    <p:extLst>
      <p:ext uri="{BB962C8B-B14F-4D97-AF65-F5344CB8AC3E}">
        <p14:creationId xmlns:p14="http://schemas.microsoft.com/office/powerpoint/2010/main" val="39205952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1449</TotalTime>
  <Words>997</Words>
  <Application>Microsoft Macintosh PowerPoint</Application>
  <PresentationFormat>Custom</PresentationFormat>
  <Paragraphs>89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Greene</dc:creator>
  <cp:lastModifiedBy>Chris Richardson</cp:lastModifiedBy>
  <cp:revision>78</cp:revision>
  <dcterms:created xsi:type="dcterms:W3CDTF">2016-04-18T13:55:02Z</dcterms:created>
  <dcterms:modified xsi:type="dcterms:W3CDTF">2016-04-19T23:42:21Z</dcterms:modified>
</cp:coreProperties>
</file>