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4" clrIdx="0">
    <p:extLst/>
  </p:cmAuthor>
  <p:cmAuthor id="2" name="Chris Richardson"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100" d="100"/>
          <a:sy n="100" d="100"/>
        </p:scale>
        <p:origin x="-18336" y="-504"/>
      </p:cViewPr>
      <p:guideLst>
        <p:guide orient="horz" pos="10368"/>
        <p:guide pos="137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12T14:20:19.336" idx="4">
    <p:pos x="4478" y="3883"/>
    <p:text>How much of this do you think I should keep?</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7/12/2016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7/12/2016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7/12/2016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7/12/2016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7/12/2016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comments" Target="../comments/comment1.xml"/><Relationship Id="rId10" Type="http://schemas.openxmlformats.org/officeDocument/2006/relationships/image" Target="../media/image9.gif"/><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Simulations of Emission Lines from the Narrow Line Region in </a:t>
            </a:r>
            <a:r>
              <a:rPr lang="en-US" sz="4400" b="1" dirty="0" err="1">
                <a:solidFill>
                  <a:srgbClr val="73000A"/>
                </a:solidFill>
                <a:latin typeface="Arial" panose="020B0604020202020204" pitchFamily="34" charset="0"/>
                <a:cs typeface="Arial" panose="020B0604020202020204" pitchFamily="34" charset="0"/>
              </a:rPr>
              <a:t>Seyfert</a:t>
            </a:r>
            <a:r>
              <a:rPr lang="en-US" sz="4400" b="1" dirty="0">
                <a:solidFill>
                  <a:srgbClr val="73000A"/>
                </a:solidFill>
                <a:latin typeface="Arial" panose="020B0604020202020204" pitchFamily="34" charset="0"/>
                <a:cs typeface="Arial" panose="020B0604020202020204" pitchFamily="34" charset="0"/>
              </a:rPr>
              <a:t> Galaxies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7" name="TextBox 6"/>
          <p:cNvSpPr txBox="1"/>
          <p:nvPr/>
        </p:nvSpPr>
        <p:spPr>
          <a:xfrm>
            <a:off x="1039091" y="2892155"/>
            <a:ext cx="10370128" cy="707886"/>
          </a:xfrm>
          <a:prstGeom prst="rect">
            <a:avLst/>
          </a:prstGeom>
          <a:noFill/>
        </p:spPr>
        <p:txBody>
          <a:bodyPr wrap="square" rtlCol="0">
            <a:spAutoFit/>
          </a:bodyPr>
          <a:lstStyle/>
          <a:p>
            <a:r>
              <a:rPr lang="en-US" sz="4000" b="1" u="sng" dirty="0">
                <a:solidFill>
                  <a:srgbClr val="73000A"/>
                </a:solidFill>
                <a:latin typeface="Arial" panose="020B0604020202020204" pitchFamily="34" charset="0"/>
                <a:cs typeface="Arial" panose="020B0604020202020204" pitchFamily="34" charset="0"/>
              </a:rPr>
              <a:t>Abstract</a:t>
            </a:r>
          </a:p>
        </p:txBody>
      </p:sp>
      <p:sp>
        <p:nvSpPr>
          <p:cNvPr id="8" name="TextBox 7"/>
          <p:cNvSpPr txBox="1"/>
          <p:nvPr/>
        </p:nvSpPr>
        <p:spPr>
          <a:xfrm>
            <a:off x="1057989" y="6139104"/>
            <a:ext cx="14339454" cy="17943374"/>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Study of Active Galactic Nuclei (AGN) allows us to understand more fully the processes involved in galactic evolution.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Many researchers believe that some AGN are formed when two galaxies merge.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 about 4 billion years the Milky Way galaxy and the Andromeda galaxy will begin merging, studying AGN may tell us what will happen after the merger.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AGN are generally structured according to the width of the emission lines observed in each region.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Lots of research on the Broad Line Region (BLR), where there are broad emission lines, but not as much on the Narrow Line Region (NLR), where there are narrow emission lines.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Emission lines from the ionization of different elements used to learn about the AGN, through simulations with programs such as CLOUDY and MAPPINGSIII.</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Models of the incident radiation curve from the accretion disk in Cloudy are computed from using the spectral slope indices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corresponding to the X-ray spectrum (10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eV- 10</a:t>
            </a:r>
            <a:r>
              <a:rPr lang="en-US" sz="2800" baseline="30000" dirty="0">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eV),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corresponding to the ultraviolet spectrum (10</a:t>
            </a:r>
            <a:r>
              <a:rPr lang="en-US" sz="2800" baseline="30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eV-10</a:t>
            </a:r>
            <a:r>
              <a:rPr lang="en-US" sz="2800" baseline="30000" dirty="0">
                <a:latin typeface="Arial" panose="020B0604020202020204" pitchFamily="34" charset="0"/>
                <a:cs typeface="Arial" panose="020B0604020202020204" pitchFamily="34" charset="0"/>
              </a:rPr>
              <a:t>2</a:t>
            </a:r>
            <a:r>
              <a:rPr lang="en-US" sz="2800" dirty="0">
                <a:latin typeface="Arial" panose="020B0604020202020204" pitchFamily="34" charset="0"/>
                <a:cs typeface="Arial" panose="020B0604020202020204" pitchFamily="34" charset="0"/>
              </a:rPr>
              <a:t> eV),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dirty="0">
                <a:latin typeface="Arial" panose="020B0604020202020204" pitchFamily="34" charset="0"/>
                <a:cs typeface="Arial" panose="020B0604020202020204" pitchFamily="34" charset="0"/>
              </a:rPr>
              <a:t> is the ratio of x-rays to optical light.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Research has shown that a correlation exists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and between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baseline="30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leads to the question: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the Spectral Energy Distribution (SED) of the Narrow Line Region of an Active Galactic Nuclei?</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0" name="TextBox 9"/>
          <p:cNvSpPr txBox="1"/>
          <p:nvPr/>
        </p:nvSpPr>
        <p:spPr>
          <a:xfrm>
            <a:off x="16914697" y="6560999"/>
            <a:ext cx="13033818" cy="16896933"/>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The value of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is varied according to the standard deviation of the mean, which is 0.51, and the value of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is changed accordingly. </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The lines determining the boundaries between each region are</a:t>
            </a:r>
          </a:p>
          <a:p>
            <a:pPr marL="1028700" lvl="1"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For [N II] vs [O III]:</a:t>
            </a:r>
          </a:p>
          <a:p>
            <a:pPr lvl="2"/>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For [O I] vs [O III]:</a:t>
            </a:r>
          </a:p>
          <a:p>
            <a:pPr marL="1485900" lvl="2"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For [S II] vs [O III]</a:t>
            </a: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For [O II] vs [O III]</a:t>
            </a: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1" name="TextBox 10"/>
          <p:cNvSpPr txBox="1"/>
          <p:nvPr/>
        </p:nvSpPr>
        <p:spPr>
          <a:xfrm>
            <a:off x="17144924" y="8908158"/>
            <a:ext cx="12438222" cy="3724096"/>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Top three plots are Baldwin-Phillip-</a:t>
            </a:r>
            <a:r>
              <a:rPr lang="en-US" sz="2800" dirty="0" err="1">
                <a:latin typeface="Arial" panose="020B0604020202020204" pitchFamily="34" charset="0"/>
                <a:cs typeface="Arial" panose="020B0604020202020204" pitchFamily="34" charset="0"/>
              </a:rPr>
              <a:t>Terlevich</a:t>
            </a:r>
            <a:r>
              <a:rPr lang="en-US" sz="2800" dirty="0">
                <a:latin typeface="Arial" panose="020B0604020202020204" pitchFamily="34" charset="0"/>
                <a:cs typeface="Arial" panose="020B0604020202020204" pitchFamily="34" charset="0"/>
              </a:rPr>
              <a:t> (BPT) diagrams that are used to determine the excitation mechanism of the cloud. </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Bottom three plots come from </a:t>
            </a:r>
            <a:r>
              <a:rPr lang="en-US" sz="2800" dirty="0" err="1">
                <a:latin typeface="Arial" panose="020B0604020202020204" pitchFamily="34" charset="0"/>
                <a:cs typeface="Arial" panose="020B0604020202020204" pitchFamily="34" charset="0"/>
              </a:rPr>
              <a:t>Lamareille</a:t>
            </a:r>
            <a:r>
              <a:rPr lang="en-US" sz="2800" dirty="0">
                <a:latin typeface="Arial" panose="020B0604020202020204" pitchFamily="34" charset="0"/>
                <a:cs typeface="Arial" panose="020B0604020202020204" pitchFamily="34" charset="0"/>
              </a:rPr>
              <a:t> 2010, </a:t>
            </a:r>
            <a:r>
              <a:rPr lang="en-US" sz="2800" dirty="0" err="1">
                <a:latin typeface="Arial" panose="020B0604020202020204" pitchFamily="34" charset="0"/>
                <a:cs typeface="Arial" panose="020B0604020202020204" pitchFamily="34" charset="0"/>
              </a:rPr>
              <a:t>Shirazi</a:t>
            </a:r>
            <a:r>
              <a:rPr lang="en-US" sz="2800" dirty="0">
                <a:latin typeface="Arial" panose="020B0604020202020204" pitchFamily="34" charset="0"/>
                <a:cs typeface="Arial" panose="020B0604020202020204" pitchFamily="34" charset="0"/>
              </a:rPr>
              <a:t> et al. 2012, and </a:t>
            </a:r>
            <a:r>
              <a:rPr lang="en-US" sz="2800" dirty="0" err="1">
                <a:latin typeface="Arial" panose="020B0604020202020204" pitchFamily="34" charset="0"/>
                <a:cs typeface="Arial" panose="020B0604020202020204" pitchFamily="34" charset="0"/>
              </a:rPr>
              <a:t>Kewley</a:t>
            </a:r>
            <a:r>
              <a:rPr lang="en-US" sz="2800" dirty="0">
                <a:latin typeface="Arial" panose="020B0604020202020204" pitchFamily="34" charset="0"/>
                <a:cs typeface="Arial" panose="020B0604020202020204" pitchFamily="34" charset="0"/>
              </a:rPr>
              <a:t> et al. 2006 respectively. </a:t>
            </a: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530" y="9901073"/>
            <a:ext cx="6748564" cy="4276006"/>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671" y="23860582"/>
            <a:ext cx="8834955" cy="697979"/>
          </a:xfrm>
          <a:prstGeom prst="rect">
            <a:avLst/>
          </a:prstGeom>
        </p:spPr>
      </p:pic>
      <p:sp>
        <p:nvSpPr>
          <p:cNvPr id="21" name="TextBox 20"/>
          <p:cNvSpPr txBox="1"/>
          <p:nvPr/>
        </p:nvSpPr>
        <p:spPr>
          <a:xfrm>
            <a:off x="1736558" y="27475728"/>
            <a:ext cx="11963400" cy="4770537"/>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References</a:t>
            </a:r>
          </a:p>
          <a:p>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D., </a:t>
            </a:r>
            <a:r>
              <a:rPr lang="en-US" sz="2800" dirty="0" err="1">
                <a:latin typeface="Arial" panose="020B0604020202020204" pitchFamily="34" charset="0"/>
                <a:cs typeface="Arial" panose="020B0604020202020204" pitchFamily="34" charset="0"/>
              </a:rPr>
              <a:t>Komassa</a:t>
            </a:r>
            <a:r>
              <a:rPr lang="en-US" sz="2800" dirty="0">
                <a:latin typeface="Arial" panose="020B0604020202020204" pitchFamily="34" charset="0"/>
                <a:cs typeface="Arial" panose="020B0604020202020204" pitchFamily="34" charset="0"/>
              </a:rPr>
              <a:t>, S., </a:t>
            </a:r>
            <a:r>
              <a:rPr lang="en-US" sz="2800" dirty="0" err="1">
                <a:latin typeface="Arial" panose="020B0604020202020204" pitchFamily="34" charset="0"/>
                <a:cs typeface="Arial" panose="020B0604020202020204" pitchFamily="34" charset="0"/>
              </a:rPr>
              <a:t>Leighly</a:t>
            </a:r>
            <a:r>
              <a:rPr lang="en-US" sz="2800" dirty="0">
                <a:latin typeface="Arial" panose="020B0604020202020204" pitchFamily="34" charset="0"/>
                <a:cs typeface="Arial" panose="020B0604020202020204" pitchFamily="34" charset="0"/>
              </a:rPr>
              <a:t>, K., Page, K., 2010,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187, 64</a:t>
            </a:r>
          </a:p>
          <a:p>
            <a:r>
              <a:rPr lang="en-US" sz="2800" dirty="0">
                <a:latin typeface="Arial" panose="020B0604020202020204" pitchFamily="34" charset="0"/>
                <a:cs typeface="Arial" panose="020B0604020202020204" pitchFamily="34" charset="0"/>
              </a:rPr>
              <a:t>Groves, B., </a:t>
            </a:r>
            <a:r>
              <a:rPr lang="en-US" sz="2800" dirty="0" err="1">
                <a:latin typeface="Arial" panose="020B0604020202020204" pitchFamily="34" charset="0"/>
                <a:cs typeface="Arial" panose="020B0604020202020204" pitchFamily="34" charset="0"/>
              </a:rPr>
              <a:t>Dopita</a:t>
            </a:r>
            <a:r>
              <a:rPr lang="en-US" sz="2800" dirty="0">
                <a:latin typeface="Arial" panose="020B0604020202020204" pitchFamily="34" charset="0"/>
                <a:cs typeface="Arial" panose="020B0604020202020204" pitchFamily="34" charset="0"/>
              </a:rPr>
              <a:t>, Michael., Sutherland, R. 2004, </a:t>
            </a:r>
            <a:r>
              <a:rPr lang="en-US" sz="2800" dirty="0" err="1">
                <a:latin typeface="Arial" panose="020B0604020202020204" pitchFamily="34" charset="0"/>
                <a:cs typeface="Arial" panose="020B0604020202020204" pitchFamily="34" charset="0"/>
              </a:rPr>
              <a:t>ApJS</a:t>
            </a:r>
            <a:r>
              <a:rPr lang="en-US" sz="2800" dirty="0">
                <a:latin typeface="Arial" panose="020B0604020202020204" pitchFamily="34" charset="0"/>
                <a:cs typeface="Arial" panose="020B0604020202020204" pitchFamily="34" charset="0"/>
              </a:rPr>
              <a:t>, 153, 75</a:t>
            </a:r>
          </a:p>
          <a:p>
            <a:r>
              <a:rPr lang="en-US" sz="2800" dirty="0" err="1">
                <a:latin typeface="Arial" panose="020B0604020202020204" pitchFamily="34" charset="0"/>
                <a:cs typeface="Arial" panose="020B0604020202020204" pitchFamily="34" charset="0"/>
              </a:rPr>
              <a:t>Ryden</a:t>
            </a:r>
            <a:r>
              <a:rPr lang="en-US" sz="2800" dirty="0">
                <a:latin typeface="Arial" panose="020B0604020202020204" pitchFamily="34" charset="0"/>
                <a:cs typeface="Arial" panose="020B0604020202020204" pitchFamily="34" charset="0"/>
              </a:rPr>
              <a:t>, B., Peterson, B., 2010, Foundations of Astrophysics, (Addison-Wesley)</a:t>
            </a:r>
          </a:p>
          <a:p>
            <a:r>
              <a:rPr lang="en-US" sz="2800" dirty="0" err="1">
                <a:latin typeface="Arial" panose="020B0604020202020204" pitchFamily="34" charset="0"/>
                <a:cs typeface="Arial" panose="020B0604020202020204" pitchFamily="34" charset="0"/>
              </a:rPr>
              <a:t>Ferland</a:t>
            </a:r>
            <a:r>
              <a:rPr lang="en-US" sz="2800" dirty="0">
                <a:latin typeface="Arial" panose="020B0604020202020204" pitchFamily="34" charset="0"/>
                <a:cs typeface="Arial" panose="020B0604020202020204" pitchFamily="34" charset="0"/>
              </a:rPr>
              <a:t>, G. J.; Porter, R. L.; van Hoof, P. A. M.; Williams, R. J. R.; Abel, N. P.; </a:t>
            </a:r>
            <a:r>
              <a:rPr lang="en-US" sz="2800" dirty="0" err="1">
                <a:latin typeface="Arial" panose="020B0604020202020204" pitchFamily="34" charset="0"/>
                <a:cs typeface="Arial" panose="020B0604020202020204" pitchFamily="34" charset="0"/>
              </a:rPr>
              <a:t>Lykins</a:t>
            </a:r>
            <a:r>
              <a:rPr lang="en-US" sz="2800" dirty="0">
                <a:latin typeface="Arial" panose="020B0604020202020204" pitchFamily="34" charset="0"/>
                <a:cs typeface="Arial" panose="020B0604020202020204" pitchFamily="34" charset="0"/>
              </a:rPr>
              <a:t>, M. L.; Shaw, G.; </a:t>
            </a:r>
            <a:r>
              <a:rPr lang="en-US" sz="2800" dirty="0" err="1">
                <a:latin typeface="Arial" panose="020B0604020202020204" pitchFamily="34" charset="0"/>
                <a:cs typeface="Arial" panose="020B0604020202020204" pitchFamily="34" charset="0"/>
              </a:rPr>
              <a:t>Henney</a:t>
            </a:r>
            <a:r>
              <a:rPr lang="en-US" sz="2800" dirty="0">
                <a:latin typeface="Arial" panose="020B0604020202020204" pitchFamily="34" charset="0"/>
                <a:cs typeface="Arial" panose="020B0604020202020204" pitchFamily="34" charset="0"/>
              </a:rPr>
              <a:t>, W. J.; Stancil, P. C., 2013, </a:t>
            </a:r>
            <a:r>
              <a:rPr lang="en-US" sz="2800" dirty="0" err="1">
                <a:latin typeface="Arial" panose="020B0604020202020204" pitchFamily="34" charset="0"/>
                <a:cs typeface="Arial" panose="020B0604020202020204" pitchFamily="34" charset="0"/>
              </a:rPr>
              <a:t>RevMexAA</a:t>
            </a:r>
            <a:r>
              <a:rPr lang="en-US" sz="2800" dirty="0">
                <a:latin typeface="Arial" panose="020B0604020202020204" pitchFamily="34" charset="0"/>
                <a:cs typeface="Arial" panose="020B0604020202020204" pitchFamily="34" charset="0"/>
              </a:rPr>
              <a:t>, 49, 137 </a:t>
            </a:r>
          </a:p>
          <a:p>
            <a:r>
              <a:rPr lang="en-US" sz="2800" dirty="0">
                <a:latin typeface="Arial" panose="020B0604020202020204" pitchFamily="34" charset="0"/>
                <a:cs typeface="Arial" panose="020B0604020202020204" pitchFamily="34" charset="0"/>
              </a:rPr>
              <a:t> </a:t>
            </a:r>
          </a:p>
        </p:txBody>
      </p:sp>
      <p:sp>
        <p:nvSpPr>
          <p:cNvPr id="22" name="TextBox 21"/>
          <p:cNvSpPr txBox="1"/>
          <p:nvPr/>
        </p:nvSpPr>
        <p:spPr>
          <a:xfrm>
            <a:off x="32202791" y="24500990"/>
            <a:ext cx="10025847" cy="7048083"/>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residual plots appear to be random, indicating that our model is a good fit.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Our line ratios do not fall along the data as strongly as we would like, especially [O III]/H</a:t>
            </a:r>
            <a:r>
              <a:rPr lang="el-GR" sz="2800" dirty="0">
                <a:latin typeface="Arial" panose="020B0604020202020204" pitchFamily="34" charset="0"/>
                <a:cs typeface="Arial" panose="020B0604020202020204" pitchFamily="34" charset="0"/>
              </a:rPr>
              <a:t>β</a:t>
            </a:r>
            <a:r>
              <a:rPr lang="en-US" sz="2800" dirty="0">
                <a:latin typeface="Arial" panose="020B0604020202020204" pitchFamily="34" charset="0"/>
                <a:cs typeface="Arial" panose="020B0604020202020204" pitchFamily="34" charset="0"/>
              </a:rPr>
              <a:t> vs [O I]/H</a:t>
            </a:r>
            <a:r>
              <a:rPr lang="el-GR" sz="2800" dirty="0">
                <a:latin typeface="Arial" panose="020B0604020202020204" pitchFamily="34" charset="0"/>
                <a:cs typeface="Arial" panose="020B0604020202020204" pitchFamily="34" charset="0"/>
              </a:rPr>
              <a:t>α</a:t>
            </a:r>
            <a:r>
              <a:rPr lang="en-US" sz="2800" dirty="0">
                <a:latin typeface="Arial" panose="020B0604020202020204" pitchFamily="34" charset="0"/>
                <a:cs typeface="Arial" panose="020B0604020202020204" pitchFamily="34" charset="0"/>
              </a:rPr>
              <a:t>, indicating that we need to adjust the model.   </a:t>
            </a:r>
            <a:endParaRPr lang="en-US" sz="32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Complete statistical analysis of our model, namely our chi square test.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Consider using an isobaric (constant pressure) model as opposed to an isochoric (constant density) model to help match our produced line ratios to the data.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524082" y="8015606"/>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3660095" y="14304173"/>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982430" y="22572095"/>
            <a:ext cx="14339452" cy="5447645"/>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457200" lvl="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We set up the incident radiation curve from: </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prstClr val="black"/>
                </a:solidFill>
                <a:latin typeface="Arial" panose="020B0604020202020204" pitchFamily="34" charset="0"/>
                <a:cs typeface="Arial" panose="020B0604020202020204" pitchFamily="34" charset="0"/>
              </a:rPr>
              <a:t>For baseline curve, the blackbody temperature </a:t>
            </a:r>
            <a:r>
              <a:rPr lang="en-US" sz="2800" i="1" dirty="0">
                <a:latin typeface="Arial" panose="020B0604020202020204" pitchFamily="34" charset="0"/>
                <a:cs typeface="Arial" panose="020B0604020202020204" pitchFamily="34" charset="0"/>
              </a:rPr>
              <a:t>T</a:t>
            </a:r>
            <a:r>
              <a:rPr lang="en-US" sz="2800" baseline="-25000" dirty="0">
                <a:latin typeface="Arial" panose="020B0604020202020204" pitchFamily="34" charset="0"/>
                <a:cs typeface="Arial" panose="020B0604020202020204" pitchFamily="34" charset="0"/>
              </a:rPr>
              <a:t>BB </a:t>
            </a:r>
            <a:r>
              <a:rPr lang="en-US" sz="2800" dirty="0">
                <a:latin typeface="Arial" panose="020B0604020202020204" pitchFamily="34" charset="0"/>
                <a:cs typeface="Arial" panose="020B0604020202020204" pitchFamily="34" charset="0"/>
              </a:rPr>
              <a:t> is set to 10</a:t>
            </a:r>
            <a:r>
              <a:rPr lang="en-US" sz="2800" baseline="30000" dirty="0">
                <a:latin typeface="Arial" panose="020B0604020202020204" pitchFamily="34" charset="0"/>
                <a:cs typeface="Arial" panose="020B0604020202020204" pitchFamily="34" charset="0"/>
              </a:rPr>
              <a:t>6</a:t>
            </a:r>
            <a:r>
              <a:rPr lang="en-US" sz="2800" dirty="0">
                <a:latin typeface="Arial" panose="020B0604020202020204" pitchFamily="34" charset="0"/>
                <a:cs typeface="Arial" panose="020B0604020202020204" pitchFamily="34" charset="0"/>
              </a:rPr>
              <a:t> K,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 -1.59,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 -0.6,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ox</a:t>
            </a:r>
            <a:r>
              <a:rPr lang="en-US" sz="2800" dirty="0">
                <a:latin typeface="Arial" panose="020B0604020202020204" pitchFamily="34" charset="0"/>
                <a:cs typeface="Arial" panose="020B0604020202020204" pitchFamily="34" charset="0"/>
              </a:rPr>
              <a:t> = -1.42.  </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We fit the values of </a:t>
            </a:r>
            <a:r>
              <a:rPr lang="el-GR" sz="2800" dirty="0">
                <a:latin typeface="Arial" panose="020B0604020202020204" pitchFamily="34" charset="0"/>
                <a:cs typeface="Arial" panose="020B0604020202020204" pitchFamily="34" charset="0"/>
              </a:rPr>
              <a:t>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and </a:t>
            </a:r>
            <a:r>
              <a:rPr lang="el-GR" sz="2800" dirty="0">
                <a:latin typeface="Arial" panose="020B0604020202020204" pitchFamily="34" charset="0"/>
                <a:cs typeface="Arial" panose="020B0604020202020204" pitchFamily="34" charset="0"/>
              </a:rPr>
              <a:t>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using Ordinary Least Squares regression, producing the line:</a:t>
            </a:r>
          </a:p>
          <a:p>
            <a:r>
              <a:rPr lang="en-US" sz="2800" dirty="0">
                <a:latin typeface="Arial" panose="020B0604020202020204" pitchFamily="34" charset="0"/>
                <a:cs typeface="Arial" panose="020B0604020202020204" pitchFamily="34" charset="0"/>
              </a:rPr>
              <a:t> </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p:txBody>
      </p:sp>
      <p:sp>
        <p:nvSpPr>
          <p:cNvPr id="31" name="TextBox 30"/>
          <p:cNvSpPr txBox="1"/>
          <p:nvPr/>
        </p:nvSpPr>
        <p:spPr>
          <a:xfrm>
            <a:off x="32202790" y="30184162"/>
            <a:ext cx="10290434" cy="1446550"/>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and my research mentor Dr. Chris Richardson</a:t>
            </a:r>
            <a:r>
              <a:rPr lang="en-US" sz="2000" dirty="0">
                <a:latin typeface="Arial" panose="020B0604020202020204" pitchFamily="34" charset="0"/>
                <a:cs typeface="Arial" panose="020B0604020202020204" pitchFamily="34" charset="0"/>
              </a:rPr>
              <a:t>.  </a:t>
            </a:r>
          </a:p>
        </p:txBody>
      </p:sp>
      <p:cxnSp>
        <p:nvCxnSpPr>
          <p:cNvPr id="37" name="Straight Connector 36"/>
          <p:cNvCxnSpPr/>
          <p:nvPr/>
        </p:nvCxnSpPr>
        <p:spPr>
          <a:xfrm flipH="1" flipV="1">
            <a:off x="15960341" y="6298532"/>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608745" y="6390787"/>
            <a:ext cx="18288" cy="2468880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3989" y="1130951"/>
            <a:ext cx="4047744" cy="2276856"/>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71733" y="1130951"/>
            <a:ext cx="4021861" cy="2276857"/>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31779" y="11559895"/>
            <a:ext cx="11655877" cy="5857887"/>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02790" y="6469519"/>
            <a:ext cx="10245316" cy="5148982"/>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70238" y="13004701"/>
            <a:ext cx="10058400" cy="5055044"/>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0051" y="27226276"/>
            <a:ext cx="6685294" cy="498903"/>
          </a:xfrm>
          <a:prstGeom prst="rect">
            <a:avLst/>
          </a:prstGeom>
        </p:spPr>
      </p:pic>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09087" y="18642932"/>
            <a:ext cx="6329120" cy="730283"/>
          </a:xfrm>
          <a:prstGeom prst="rect">
            <a:avLst/>
          </a:prstGeom>
        </p:spPr>
      </p:pic>
      <p:pic>
        <p:nvPicPr>
          <p:cNvPr id="27" name="Picture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609087" y="19770855"/>
            <a:ext cx="5471116" cy="828957"/>
          </a:xfrm>
          <a:prstGeom prst="rect">
            <a:avLst/>
          </a:prstGeom>
        </p:spPr>
      </p:pic>
      <p:pic>
        <p:nvPicPr>
          <p:cNvPr id="32" name="Picture 3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09087" y="21105493"/>
            <a:ext cx="5461678" cy="821305"/>
          </a:xfrm>
          <a:prstGeom prst="rect">
            <a:avLst/>
          </a:prstGeom>
        </p:spPr>
      </p:pic>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609087" y="22800230"/>
            <a:ext cx="4774913" cy="657702"/>
          </a:xfrm>
          <a:prstGeom prst="rect">
            <a:avLst/>
          </a:prstGeom>
        </p:spPr>
      </p:pic>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2619</TotalTime>
  <Words>730</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88</cp:revision>
  <dcterms:created xsi:type="dcterms:W3CDTF">2016-04-18T13:55:02Z</dcterms:created>
  <dcterms:modified xsi:type="dcterms:W3CDTF">2016-07-13T13:09:41Z</dcterms:modified>
</cp:coreProperties>
</file>