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7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23" d="100"/>
          <a:sy n="23" d="100"/>
        </p:scale>
        <p:origin x="810" y="108"/>
      </p:cViewPr>
      <p:guideLst>
        <p:guide orient="horz" pos="10368"/>
        <p:guide pos="137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4790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57441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10869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86322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4659F-BCAD-4F49-8558-2B5CFF0DE5F8}"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83547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4659F-BCAD-4F49-8558-2B5CFF0DE5F8}"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60693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4659F-BCAD-4F49-8558-2B5CFF0DE5F8}" type="datetimeFigureOut">
              <a:rPr lang="en-US" smtClean="0"/>
              <a:t>4/18/2016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38952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4659F-BCAD-4F49-8558-2B5CFF0DE5F8}" type="datetimeFigureOut">
              <a:rPr lang="en-US" smtClean="0"/>
              <a:t>4/18/2016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32570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4659F-BCAD-4F49-8558-2B5CFF0DE5F8}" type="datetimeFigureOut">
              <a:rPr lang="en-US" smtClean="0"/>
              <a:t>4/18/2016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081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421639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73208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6F4659F-BCAD-4F49-8558-2B5CFF0DE5F8}" type="datetimeFigureOut">
              <a:rPr lang="en-US" smtClean="0"/>
              <a:t>4/18/2016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0823B64-CDEE-4090-9687-97EA24B3574A}" type="slidenum">
              <a:rPr lang="en-US" smtClean="0"/>
              <a:t>‹#›</a:t>
            </a:fld>
            <a:endParaRPr lang="en-US"/>
          </a:p>
        </p:txBody>
      </p:sp>
    </p:spTree>
    <p:extLst>
      <p:ext uri="{BB962C8B-B14F-4D97-AF65-F5344CB8AC3E}">
        <p14:creationId xmlns:p14="http://schemas.microsoft.com/office/powerpoint/2010/main" val="4070207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55127" y="748145"/>
            <a:ext cx="35786291" cy="1446550"/>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Simulations of Emission Lines from the Narrow Line Region in </a:t>
            </a:r>
            <a:r>
              <a:rPr lang="en-US" sz="4400" b="1" dirty="0" err="1">
                <a:latin typeface="Arial" panose="020B0604020202020204" pitchFamily="34" charset="0"/>
                <a:cs typeface="Arial" panose="020B0604020202020204" pitchFamily="34" charset="0"/>
              </a:rPr>
              <a:t>Seyfert</a:t>
            </a:r>
            <a:r>
              <a:rPr lang="en-US" sz="4400" b="1" dirty="0">
                <a:latin typeface="Arial" panose="020B0604020202020204" pitchFamily="34" charset="0"/>
                <a:cs typeface="Arial" panose="020B0604020202020204" pitchFamily="34" charset="0"/>
              </a:rPr>
              <a:t> Galaxies</a:t>
            </a:r>
          </a:p>
          <a:p>
            <a:pPr algn="ctr"/>
            <a:r>
              <a:rPr lang="en-US" sz="4400" b="1" dirty="0">
                <a:latin typeface="Arial" panose="020B0604020202020204" pitchFamily="34" charset="0"/>
                <a:cs typeface="Arial" panose="020B0604020202020204" pitchFamily="34" charset="0"/>
              </a:rPr>
              <a:t>Christopher Greene (Faculty Mentor: Dr. Chris Richardson)-Department of PHY</a:t>
            </a:r>
          </a:p>
        </p:txBody>
      </p:sp>
      <p:sp>
        <p:nvSpPr>
          <p:cNvPr id="5" name="TextBox 4"/>
          <p:cNvSpPr txBox="1"/>
          <p:nvPr/>
        </p:nvSpPr>
        <p:spPr>
          <a:xfrm>
            <a:off x="1170709" y="4323483"/>
            <a:ext cx="15046037" cy="1197250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One of the biggest questions in astronomy and astrophysics is “How do galaxies form?”  Due to the large time scales involved, the only way to learn about the galactic formation is through studying galaxies outside the Milky Way through observation and simulation. The accretion disk of matter surrounding supermassive black holes in the center of certain galaxies produce more light than all of the stars within the galaxy, called active galactic nuclei (AGN).  When modeling gas clouds in the narrow line region (NLR), researchers produce a spectral energy distribution (SED) representing the spectrum of light generated by the AGN.  The can be empirically parametrized into a double broken power-law model using spectral indices, α</a:t>
            </a:r>
            <a:r>
              <a:rPr lang="en-US" sz="3200" baseline="-25000" dirty="0">
                <a:latin typeface="Arial" panose="020B0604020202020204" pitchFamily="34" charset="0"/>
                <a:cs typeface="Arial" panose="020B0604020202020204" pitchFamily="34" charset="0"/>
              </a:rPr>
              <a:t>x</a:t>
            </a:r>
            <a:r>
              <a:rPr lang="en-US" sz="3200" dirty="0">
                <a:latin typeface="Arial" panose="020B0604020202020204" pitchFamily="34" charset="0"/>
                <a:cs typeface="Arial" panose="020B0604020202020204" pitchFamily="34" charset="0"/>
              </a:rPr>
              <a:t>, α­­</a:t>
            </a:r>
            <a:r>
              <a:rPr lang="en-US" sz="3200" baseline="-25000" dirty="0">
                <a:latin typeface="Arial" panose="020B0604020202020204" pitchFamily="34" charset="0"/>
                <a:cs typeface="Arial" panose="020B0604020202020204" pitchFamily="34" charset="0"/>
              </a:rPr>
              <a:t>ox, </a:t>
            </a:r>
            <a:r>
              <a:rPr lang="en-US" sz="3200" dirty="0">
                <a:latin typeface="Arial" panose="020B0604020202020204" pitchFamily="34" charset="0"/>
                <a:cs typeface="Arial" panose="020B0604020202020204" pitchFamily="34" charset="0"/>
              </a:rPr>
              <a:t>and α</a:t>
            </a:r>
            <a:r>
              <a:rPr lang="en-US" sz="3200" baseline="-25000" dirty="0" err="1">
                <a:latin typeface="Arial" panose="020B0604020202020204" pitchFamily="34" charset="0"/>
                <a:cs typeface="Arial" panose="020B0604020202020204" pitchFamily="34" charset="0"/>
              </a:rPr>
              <a:t>uv</a:t>
            </a:r>
            <a:r>
              <a:rPr lang="en-US" sz="3200" dirty="0">
                <a:latin typeface="Arial" panose="020B0604020202020204" pitchFamily="34" charset="0"/>
                <a:cs typeface="Arial" panose="020B0604020202020204" pitchFamily="34" charset="0"/>
              </a:rPr>
              <a:t>, which determine the slope of the curve at different wavelengths of light.  One aim of our research is to synthesize a regression model with data from previous studies that will compute all the spectral indices based on one index.  We statistically confirm our regression analysis with a chi square test.  Using the mean values of the spectral indices provided by past research, we craft an SED in the program Cloudy.  Preliminary results so far have shown that our regression model is statistically significant, and thus we have constrained the incident SED. The spectral indices are varied based on the regression model and the SEDs are supplied to Cloudy to simulate gas clouds in the narrow line region. We fit our model to emission line ratios produced by the simulated gas cloud as a consistency check for understanding the SED and elaborate on future work that can elucidate whether or not a more complex NLR model provide a more accurate prediction of emission line ratio observations than models using a single power law. </a:t>
            </a:r>
          </a:p>
          <a:p>
            <a:r>
              <a:rPr lang="en-US" dirty="0"/>
              <a:t> </a:t>
            </a:r>
          </a:p>
          <a:p>
            <a:endParaRPr lang="en-US" dirty="0"/>
          </a:p>
        </p:txBody>
      </p:sp>
      <p:sp>
        <p:nvSpPr>
          <p:cNvPr id="7" name="TextBox 6"/>
          <p:cNvSpPr txBox="1"/>
          <p:nvPr/>
        </p:nvSpPr>
        <p:spPr>
          <a:xfrm>
            <a:off x="1039091" y="3532909"/>
            <a:ext cx="15170728" cy="707886"/>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Abstract</a:t>
            </a:r>
          </a:p>
        </p:txBody>
      </p:sp>
      <p:sp>
        <p:nvSpPr>
          <p:cNvPr id="8" name="TextBox 7"/>
          <p:cNvSpPr txBox="1"/>
          <p:nvPr/>
        </p:nvSpPr>
        <p:spPr>
          <a:xfrm>
            <a:off x="1039091" y="16459200"/>
            <a:ext cx="14339454" cy="1261884"/>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Background</a:t>
            </a:r>
          </a:p>
          <a:p>
            <a:r>
              <a:rPr lang="en-US" sz="3600" dirty="0">
                <a:latin typeface="Arial" panose="020B0604020202020204" pitchFamily="34" charset="0"/>
                <a:cs typeface="Arial" panose="020B0604020202020204" pitchFamily="34" charset="0"/>
              </a:rPr>
              <a:t>Insert Background here.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9819" y="13962238"/>
            <a:ext cx="12970031" cy="9343904"/>
          </a:xfrm>
          <a:prstGeom prst="rect">
            <a:avLst/>
          </a:prstGeom>
        </p:spPr>
      </p:pic>
      <p:sp>
        <p:nvSpPr>
          <p:cNvPr id="10" name="TextBox 9"/>
          <p:cNvSpPr txBox="1"/>
          <p:nvPr/>
        </p:nvSpPr>
        <p:spPr>
          <a:xfrm>
            <a:off x="17373600" y="3532909"/>
            <a:ext cx="9753600" cy="1200329"/>
          </a:xfrm>
          <a:prstGeom prst="rect">
            <a:avLst/>
          </a:prstGeom>
          <a:noFill/>
        </p:spPr>
        <p:txBody>
          <a:bodyPr wrap="square" rtlCol="0">
            <a:spAutoFit/>
          </a:bodyPr>
          <a:lstStyle/>
          <a:p>
            <a:pPr algn="ctr"/>
            <a:r>
              <a:rPr lang="en-US" sz="3600" b="1" dirty="0">
                <a:latin typeface="Arial" panose="020B0604020202020204" pitchFamily="34" charset="0"/>
                <a:cs typeface="Arial" panose="020B0604020202020204" pitchFamily="34" charset="0"/>
              </a:rPr>
              <a:t>Methods</a:t>
            </a:r>
          </a:p>
          <a:p>
            <a:r>
              <a:rPr lang="en-US" sz="3600" dirty="0">
                <a:latin typeface="Arial" panose="020B0604020202020204" pitchFamily="34" charset="0"/>
                <a:cs typeface="Arial" panose="020B0604020202020204" pitchFamily="34" charset="0"/>
              </a:rPr>
              <a:t>Methods go here</a:t>
            </a:r>
          </a:p>
        </p:txBody>
      </p:sp>
      <p:sp>
        <p:nvSpPr>
          <p:cNvPr id="11" name="TextBox 10"/>
          <p:cNvSpPr txBox="1"/>
          <p:nvPr/>
        </p:nvSpPr>
        <p:spPr>
          <a:xfrm>
            <a:off x="17754600" y="26670000"/>
            <a:ext cx="11811000" cy="2369880"/>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Results</a:t>
            </a:r>
          </a:p>
          <a:p>
            <a:r>
              <a:rPr lang="en-US" sz="3600" dirty="0">
                <a:latin typeface="Arial" panose="020B0604020202020204" pitchFamily="34" charset="0"/>
                <a:cs typeface="Arial" panose="020B0604020202020204" pitchFamily="34" charset="0"/>
              </a:rPr>
              <a:t>Discuss Chi-Square Value</a:t>
            </a:r>
          </a:p>
          <a:p>
            <a:r>
              <a:rPr lang="en-US" sz="3600" dirty="0">
                <a:latin typeface="Arial" panose="020B0604020202020204" pitchFamily="34" charset="0"/>
                <a:cs typeface="Arial" panose="020B0604020202020204" pitchFamily="34" charset="0"/>
              </a:rPr>
              <a:t>Include Residual plots?</a:t>
            </a:r>
          </a:p>
          <a:p>
            <a:r>
              <a:rPr lang="en-US" sz="3600" dirty="0">
                <a:latin typeface="Arial" panose="020B0604020202020204" pitchFamily="34" charset="0"/>
                <a:cs typeface="Arial" panose="020B0604020202020204" pitchFamily="34" charset="0"/>
              </a:rPr>
              <a:t>Groves images</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9201" y="13239471"/>
            <a:ext cx="13712410" cy="771323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89200" y="4563375"/>
            <a:ext cx="13712410" cy="7713230"/>
          </a:xfrm>
          <a:prstGeom prst="rect">
            <a:avLst/>
          </a:prstGeom>
        </p:spPr>
      </p:pic>
    </p:spTree>
    <p:extLst>
      <p:ext uri="{BB962C8B-B14F-4D97-AF65-F5344CB8AC3E}">
        <p14:creationId xmlns:p14="http://schemas.microsoft.com/office/powerpoint/2010/main" val="392059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961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TotalTime>
  <Words>362</Words>
  <Application>Microsoft Office PowerPoint</Application>
  <PresentationFormat>Custom</PresentationFormat>
  <Paragraphs>13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Greene</dc:creator>
  <cp:lastModifiedBy>Chris Greene</cp:lastModifiedBy>
  <cp:revision>6</cp:revision>
  <dcterms:created xsi:type="dcterms:W3CDTF">2016-04-18T13:55:02Z</dcterms:created>
  <dcterms:modified xsi:type="dcterms:W3CDTF">2016-04-18T14:49:45Z</dcterms:modified>
</cp:coreProperties>
</file>