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77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 Greene" initials="CG" lastIdx="4" clrIdx="0">
    <p:extLst/>
  </p:cmAuthor>
  <p:cmAuthor id="2" name="Chris Richardson" initials="" lastIdx="36"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300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howGuides="1">
      <p:cViewPr varScale="1">
        <p:scale>
          <a:sx n="24" d="100"/>
          <a:sy n="24" d="100"/>
        </p:scale>
        <p:origin x="1350" y="78"/>
      </p:cViewPr>
      <p:guideLst>
        <p:guide orient="horz" pos="10368"/>
        <p:guide pos="13776"/>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6-12-21T13:12:42.163" idx="11">
    <p:pos x="5621" y="2144"/>
    <p:text>I would scratch the abstract entirely becuase 
1. it's already published 
2. hardly anyone stops to read text 
3. it gives you more room to make your case
Possibly consider a few bullets of background info instead</p:text>
  </p:cm>
  <p:cm authorId="2" dt="2016-12-21T13:15:22.911" idx="12">
    <p:pos x="9685" y="11199"/>
    <p:text>More specifically, T_bb is based off of previous photoionization modelin,  and the power laws are determined through averaging values from observations</p:text>
  </p:cm>
  <p:cm authorId="2" dt="2016-12-21T13:27:49.470" idx="14">
    <p:pos x="9632" y="13035"/>
    <p:text>The boundary condition can be written mathematically</p:text>
  </p:cm>
  <p:cm authorId="2" dt="2016-12-21T13:28:07.678" idx="15">
    <p:pos x="7435" y="13653"/>
    <p:text>Which emissions?</p:text>
  </p:cm>
  <p:cm authorId="2" dt="2016-12-21T13:34:01.041" idx="16">
    <p:pos x="18507" y="3488"/>
    <p:text>Citation</p:text>
  </p:cm>
  <p:cm authorId="2" dt="2016-12-21T13:40:01.948" idx="13">
    <p:pos x="9472" y="12117"/>
    <p:text>How do the abundances, hden, and flux help constrain the SED? Or are these just parameters provided for each simulation? Did you really adopt the Z from Groves or did you set it using N II / O II?</p:text>
  </p:cm>
  <p:cm authorId="2" dt="2016-12-21T13:45:55.574" idx="17">
    <p:pos x="15093" y="1792"/>
    <p:text>Need to show a Seyfert plots if they're mentioned in the abstract and title, not just LINERs</p:text>
  </p:cm>
  <p:cm authorId="2" dt="2016-12-21T13:57:49.944" idx="18">
    <p:pos x="18720" y="3104"/>
    <p:text>You can probably combine bullets 2-4 into something more concise which leaves room for analysis</p:text>
  </p:cm>
  <p:cm authorId="2" dt="2016-12-21T13:59:24.827" idx="19">
    <p:pos x="18581" y="4939"/>
    <p:text>Except certain plots don't have all of these colors because there's a mixture of data sets. I would leave off the Shirazi plot unless you want to take the space to explain it.</p:text>
  </p:cm>
  <p:cm authorId="2" dt="2016-12-21T14:01:50.179" idx="20">
    <p:pos x="18957" y="6096"/>
    <p:text>What was the ionization paramter, metalliicity, and density used to run these sims?</p:text>
  </p:cm>
  <p:cm authorId="2" dt="2016-12-21T14:03:55.108" idx="21">
    <p:pos x="9387" y="15499"/>
    <p:text>What about alpha ox?</p:text>
  </p:cm>
  <p:cm authorId="2" dt="2016-12-21T14:06:47.553" idx="22">
    <p:pos x="15904" y="11797"/>
    <p:text>And S II...why?</p:text>
  </p:cm>
  <p:cm authorId="2" dt="2016-12-21T14:08:03.851" idx="23">
    <p:pos x="18272" y="17440"/>
    <p:text>This is actually a strong line</p:text>
  </p:cm>
  <p:cm authorId="2" dt="2016-12-21T14:10:57.391" idx="24">
    <p:pos x="18763" y="16821"/>
    <p:text>Same as above, not all of the plots have the same colors.
Since you really only used O III / Hb vs. O II / N II and S II vs. O II / N II for contraints, perhaps it's best to only show those. And maybe before you even those the excitation mechanism plots since these set up your models.</p:text>
  </p:cm>
  <p:cm authorId="2" dt="2016-12-21T14:17:05.614" idx="25">
    <p:pos x="26898" y="2075"/>
    <p:text>This plot needs a setup..why are you showing it?
Also, it still contains errors that we've chatted about</p:text>
  </p:cm>
  <p:cm authorId="2" dt="2016-12-21T14:45:03.303" idx="26">
    <p:pos x="26229" y="6677"/>
    <p:text>What emission?</p:text>
  </p:cm>
  <p:cm authorId="2" dt="2016-12-21T14:45:51.095" idx="27">
    <p:pos x="22592" y="7296"/>
    <p:text>Here and throughout, what temperature? Is this T_bb? Cloud temperature?</p:text>
  </p:cm>
  <p:cm authorId="2" dt="2016-12-21T14:47:14.509" idx="28">
    <p:pos x="26816" y="7605"/>
    <p:text>But not alpha_x?</p:text>
  </p:cm>
  <p:cm authorId="2" dt="2016-12-21T14:49:35.067" idx="29">
    <p:pos x="26144" y="12981"/>
    <p:text>Which is what?</p:text>
  </p:cm>
  <p:cm authorId="2" dt="2016-12-21T14:59:26.064" idx="30">
    <p:pos x="26261" y="13600"/>
    <p:text>Ultimately, the emissivity and ionization structure plots should be related back to the excitation diagrams</p:text>
  </p:cm>
  <p:cm authorId="2" dt="2016-12-21T15:00:16.384" idx="31">
    <p:pos x="26560" y="14997"/>
    <p:text>I'm not sure what this means.</p:text>
  </p:cm>
  <p:cm authorId="2" dt="2016-12-21T15:01:25.726" idx="32">
    <p:pos x="26560" y="15616"/>
    <p:text>it's over predictiing some of them, you must acknowledge this.</p:text>
  </p:cm>
  <p:cm authorId="2" dt="2016-12-21T15:02:10.807" idx="33">
    <p:pos x="26763" y="16224"/>
    <p:text>Relate back to BPT etc.</p:text>
  </p:cm>
  <p:cm authorId="2" dt="2016-12-21T15:02:34.488" idx="34">
    <p:pos x="25259" y="17493"/>
    <p:text>Why?</p:text>
  </p:cm>
  <p:cm authorId="2" dt="2016-12-21T15:02:58.607" idx="35">
    <p:pos x="23744" y="17803"/>
    <p:text>You've already done this though...</p:text>
  </p:cm>
  <p:cm authorId="2" dt="2016-12-21T15:05:42.511" idx="36">
    <p:pos x="26784" y="18112"/>
    <p:text>What about comparisons to the kewley work that I sent you?</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F4659F-BCAD-4F49-8558-2B5CFF0DE5F8}" type="datetimeFigureOut">
              <a:rPr lang="en-US" smtClean="0"/>
              <a:t>12/28/2016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1479015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4659F-BCAD-4F49-8558-2B5CFF0DE5F8}" type="datetimeFigureOut">
              <a:rPr lang="en-US" smtClean="0"/>
              <a:t>12/28/2016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2574413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4659F-BCAD-4F49-8558-2B5CFF0DE5F8}" type="datetimeFigureOut">
              <a:rPr lang="en-US" smtClean="0"/>
              <a:t>12/28/2016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3108692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4659F-BCAD-4F49-8558-2B5CFF0DE5F8}" type="datetimeFigureOut">
              <a:rPr lang="en-US" smtClean="0"/>
              <a:t>12/28/2016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863222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F4659F-BCAD-4F49-8558-2B5CFF0DE5F8}" type="datetimeFigureOut">
              <a:rPr lang="en-US" smtClean="0"/>
              <a:t>12/28/2016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2835470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F4659F-BCAD-4F49-8558-2B5CFF0DE5F8}" type="datetimeFigureOut">
              <a:rPr lang="en-US" smtClean="0"/>
              <a:t>12/28/2016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1606930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F4659F-BCAD-4F49-8558-2B5CFF0DE5F8}" type="datetimeFigureOut">
              <a:rPr lang="en-US" smtClean="0"/>
              <a:t>12/28/2016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1389520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F4659F-BCAD-4F49-8558-2B5CFF0DE5F8}" type="datetimeFigureOut">
              <a:rPr lang="en-US" smtClean="0"/>
              <a:t>12/28/2016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3325700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F4659F-BCAD-4F49-8558-2B5CFF0DE5F8}" type="datetimeFigureOut">
              <a:rPr lang="en-US" smtClean="0"/>
              <a:t>12/28/2016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2081848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6F4659F-BCAD-4F49-8558-2B5CFF0DE5F8}" type="datetimeFigureOut">
              <a:rPr lang="en-US" smtClean="0"/>
              <a:t>12/28/2016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4216392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6F4659F-BCAD-4F49-8558-2B5CFF0DE5F8}" type="datetimeFigureOut">
              <a:rPr lang="en-US" smtClean="0"/>
              <a:t>12/28/2016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2732085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6F4659F-BCAD-4F49-8558-2B5CFF0DE5F8}" type="datetimeFigureOut">
              <a:rPr lang="en-US" smtClean="0"/>
              <a:t>12/28/2016</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30823B64-CDEE-4090-9687-97EA24B3574A}" type="slidenum">
              <a:rPr lang="en-US" smtClean="0"/>
              <a:t>‹#›</a:t>
            </a:fld>
            <a:endParaRPr lang="en-US"/>
          </a:p>
        </p:txBody>
      </p:sp>
    </p:spTree>
    <p:extLst>
      <p:ext uri="{BB962C8B-B14F-4D97-AF65-F5344CB8AC3E}">
        <p14:creationId xmlns:p14="http://schemas.microsoft.com/office/powerpoint/2010/main" val="40702071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comments" Target="../comments/comment1.xml"/><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62400" y="749630"/>
            <a:ext cx="35786291" cy="2123658"/>
          </a:xfrm>
          <a:prstGeom prst="rect">
            <a:avLst/>
          </a:prstGeom>
          <a:noFill/>
        </p:spPr>
        <p:txBody>
          <a:bodyPr wrap="square" rtlCol="0">
            <a:spAutoFit/>
          </a:bodyPr>
          <a:lstStyle/>
          <a:p>
            <a:pPr algn="ctr"/>
            <a:r>
              <a:rPr lang="en-US" sz="4400" b="1" dirty="0">
                <a:solidFill>
                  <a:srgbClr val="73000A"/>
                </a:solidFill>
                <a:latin typeface="Arial" panose="020B0604020202020204" pitchFamily="34" charset="0"/>
                <a:cs typeface="Arial" panose="020B0604020202020204" pitchFamily="34" charset="0"/>
              </a:rPr>
              <a:t>Investigating Simulations of Emission Lines from the Narrow Line Region of </a:t>
            </a:r>
            <a:r>
              <a:rPr lang="en-US" sz="4400" b="1" dirty="0" err="1">
                <a:solidFill>
                  <a:srgbClr val="73000A"/>
                </a:solidFill>
                <a:latin typeface="Arial" panose="020B0604020202020204" pitchFamily="34" charset="0"/>
                <a:cs typeface="Arial" panose="020B0604020202020204" pitchFamily="34" charset="0"/>
              </a:rPr>
              <a:t>Seyferts</a:t>
            </a:r>
            <a:r>
              <a:rPr lang="en-US" sz="4400" b="1" dirty="0">
                <a:solidFill>
                  <a:srgbClr val="73000A"/>
                </a:solidFill>
                <a:latin typeface="Arial" panose="020B0604020202020204" pitchFamily="34" charset="0"/>
                <a:cs typeface="Arial" panose="020B0604020202020204" pitchFamily="34" charset="0"/>
              </a:rPr>
              <a:t> and LINERS</a:t>
            </a:r>
          </a:p>
          <a:p>
            <a:pPr algn="ctr"/>
            <a:r>
              <a:rPr lang="en-US" sz="4400" b="1" dirty="0">
                <a:solidFill>
                  <a:srgbClr val="73000A"/>
                </a:solidFill>
                <a:latin typeface="Arial" panose="020B0604020202020204" pitchFamily="34" charset="0"/>
                <a:cs typeface="Arial" panose="020B0604020202020204" pitchFamily="34" charset="0"/>
              </a:rPr>
              <a:t>Christopher Greene, Chris Richardson</a:t>
            </a:r>
          </a:p>
          <a:p>
            <a:pPr algn="ctr"/>
            <a:r>
              <a:rPr lang="en-US" sz="4400" b="1" dirty="0">
                <a:solidFill>
                  <a:srgbClr val="73000A"/>
                </a:solidFill>
                <a:latin typeface="Arial" panose="020B0604020202020204" pitchFamily="34" charset="0"/>
                <a:cs typeface="Arial" panose="020B0604020202020204" pitchFamily="34" charset="0"/>
              </a:rPr>
              <a:t>Elon University</a:t>
            </a:r>
          </a:p>
        </p:txBody>
      </p:sp>
      <p:sp>
        <p:nvSpPr>
          <p:cNvPr id="10" name="TextBox 9"/>
          <p:cNvSpPr txBox="1"/>
          <p:nvPr/>
        </p:nvSpPr>
        <p:spPr>
          <a:xfrm>
            <a:off x="16914697" y="6560999"/>
            <a:ext cx="13033818" cy="10002738"/>
          </a:xfrm>
          <a:prstGeom prst="rect">
            <a:avLst/>
          </a:prstGeom>
          <a:noFill/>
        </p:spPr>
        <p:txBody>
          <a:bodyPr wrap="square" rtlCol="0">
            <a:spAutoFit/>
          </a:bodyPr>
          <a:lstStyle/>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b="1"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pPr marL="1028700" lvl="1"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1028700" lvl="1"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
        <p:nvSpPr>
          <p:cNvPr id="11" name="TextBox 10"/>
          <p:cNvSpPr txBox="1"/>
          <p:nvPr/>
        </p:nvSpPr>
        <p:spPr>
          <a:xfrm>
            <a:off x="16295068" y="2383679"/>
            <a:ext cx="14091807" cy="16804600"/>
          </a:xfrm>
          <a:prstGeom prst="rect">
            <a:avLst/>
          </a:prstGeom>
          <a:noFill/>
        </p:spPr>
        <p:txBody>
          <a:bodyPr wrap="square" rtlCol="0">
            <a:spAutoFit/>
          </a:bodyPr>
          <a:lstStyle/>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endParaRPr lang="en-US" sz="2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
        <p:nvSpPr>
          <p:cNvPr id="21" name="TextBox 20"/>
          <p:cNvSpPr txBox="1"/>
          <p:nvPr/>
        </p:nvSpPr>
        <p:spPr>
          <a:xfrm>
            <a:off x="1092443" y="25182959"/>
            <a:ext cx="13605813" cy="7171194"/>
          </a:xfrm>
          <a:prstGeom prst="rect">
            <a:avLst/>
          </a:prstGeom>
          <a:noFill/>
        </p:spPr>
        <p:txBody>
          <a:bodyPr wrap="square" rtlCol="0">
            <a:spAutoFit/>
          </a:bodyPr>
          <a:lstStyle/>
          <a:p>
            <a:pPr algn="ctr"/>
            <a:endParaRPr lang="en-US" sz="4000" b="1" u="sng" dirty="0">
              <a:solidFill>
                <a:srgbClr val="73000A"/>
              </a:solidFill>
              <a:latin typeface="Arial" panose="020B0604020202020204" pitchFamily="34" charset="0"/>
              <a:cs typeface="Arial" panose="020B0604020202020204" pitchFamily="34" charset="0"/>
            </a:endParaRPr>
          </a:p>
          <a:p>
            <a:pPr algn="ctr"/>
            <a:endParaRPr lang="en-US" sz="4000" b="1" u="sng" dirty="0">
              <a:solidFill>
                <a:srgbClr val="73000A"/>
              </a:solidFill>
              <a:latin typeface="Arial" panose="020B0604020202020204" pitchFamily="34" charset="0"/>
              <a:cs typeface="Arial" panose="020B0604020202020204" pitchFamily="34" charset="0"/>
            </a:endParaRPr>
          </a:p>
          <a:p>
            <a:pPr algn="ctr"/>
            <a:r>
              <a:rPr lang="en-US" sz="4000" b="1" u="sng" dirty="0">
                <a:solidFill>
                  <a:srgbClr val="73000A"/>
                </a:solidFill>
                <a:latin typeface="Arial" panose="020B0604020202020204" pitchFamily="34" charset="0"/>
                <a:cs typeface="Arial" panose="020B0604020202020204" pitchFamily="34" charset="0"/>
              </a:rPr>
              <a:t>References</a:t>
            </a: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Baldwin J. A., </a:t>
            </a:r>
            <a:r>
              <a:rPr lang="en-US" sz="2000" dirty="0" err="1">
                <a:latin typeface="Arial" panose="020B0604020202020204" pitchFamily="34" charset="0"/>
                <a:cs typeface="Arial" panose="020B0604020202020204" pitchFamily="34" charset="0"/>
              </a:rPr>
              <a:t>PhillipsM.M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Telervich</a:t>
            </a:r>
            <a:r>
              <a:rPr lang="en-US" sz="2000" dirty="0">
                <a:latin typeface="Arial" panose="020B0604020202020204" pitchFamily="34" charset="0"/>
                <a:cs typeface="Arial" panose="020B0604020202020204" pitchFamily="34" charset="0"/>
              </a:rPr>
              <a:t> R., 1981, PASP, 93, 5 </a:t>
            </a:r>
          </a:p>
          <a:p>
            <a:r>
              <a:rPr lang="en-US" sz="2000" dirty="0" err="1">
                <a:latin typeface="Arial" panose="020B0604020202020204" pitchFamily="34" charset="0"/>
                <a:cs typeface="Arial" panose="020B0604020202020204" pitchFamily="34" charset="0"/>
              </a:rPr>
              <a:t>Grupe</a:t>
            </a:r>
            <a:r>
              <a:rPr lang="en-US" sz="2000" dirty="0">
                <a:latin typeface="Arial" panose="020B0604020202020204" pitchFamily="34" charset="0"/>
                <a:cs typeface="Arial" panose="020B0604020202020204" pitchFamily="34" charset="0"/>
              </a:rPr>
              <a:t>, D., </a:t>
            </a:r>
            <a:r>
              <a:rPr lang="en-US" sz="2000" dirty="0" err="1">
                <a:latin typeface="Arial" panose="020B0604020202020204" pitchFamily="34" charset="0"/>
                <a:cs typeface="Arial" panose="020B0604020202020204" pitchFamily="34" charset="0"/>
              </a:rPr>
              <a:t>Komassa</a:t>
            </a:r>
            <a:r>
              <a:rPr lang="en-US" sz="2000" dirty="0">
                <a:latin typeface="Arial" panose="020B0604020202020204" pitchFamily="34" charset="0"/>
                <a:cs typeface="Arial" panose="020B0604020202020204" pitchFamily="34" charset="0"/>
              </a:rPr>
              <a:t>, S., </a:t>
            </a:r>
            <a:r>
              <a:rPr lang="en-US" sz="2000" dirty="0" err="1">
                <a:latin typeface="Arial" panose="020B0604020202020204" pitchFamily="34" charset="0"/>
                <a:cs typeface="Arial" panose="020B0604020202020204" pitchFamily="34" charset="0"/>
              </a:rPr>
              <a:t>Leighly</a:t>
            </a:r>
            <a:r>
              <a:rPr lang="en-US" sz="2000" dirty="0">
                <a:latin typeface="Arial" panose="020B0604020202020204" pitchFamily="34" charset="0"/>
                <a:cs typeface="Arial" panose="020B0604020202020204" pitchFamily="34" charset="0"/>
              </a:rPr>
              <a:t>, K., Page, K., 2010, </a:t>
            </a:r>
            <a:r>
              <a:rPr lang="en-US" sz="2000" dirty="0" err="1">
                <a:latin typeface="Arial" panose="020B0604020202020204" pitchFamily="34" charset="0"/>
                <a:cs typeface="Arial" panose="020B0604020202020204" pitchFamily="34" charset="0"/>
              </a:rPr>
              <a:t>ApJS</a:t>
            </a:r>
            <a:r>
              <a:rPr lang="en-US" sz="2000" dirty="0">
                <a:latin typeface="Arial" panose="020B0604020202020204" pitchFamily="34" charset="0"/>
                <a:cs typeface="Arial" panose="020B0604020202020204" pitchFamily="34" charset="0"/>
              </a:rPr>
              <a:t>, 187, 64</a:t>
            </a:r>
          </a:p>
          <a:p>
            <a:r>
              <a:rPr lang="en-US" sz="2000" dirty="0">
                <a:latin typeface="Arial" panose="020B0604020202020204" pitchFamily="34" charset="0"/>
                <a:cs typeface="Arial" panose="020B0604020202020204" pitchFamily="34" charset="0"/>
              </a:rPr>
              <a:t>Groves, B., </a:t>
            </a:r>
            <a:r>
              <a:rPr lang="en-US" sz="2000" dirty="0" err="1">
                <a:latin typeface="Arial" panose="020B0604020202020204" pitchFamily="34" charset="0"/>
                <a:cs typeface="Arial" panose="020B0604020202020204" pitchFamily="34" charset="0"/>
              </a:rPr>
              <a:t>Dopita</a:t>
            </a:r>
            <a:r>
              <a:rPr lang="en-US" sz="2000" dirty="0">
                <a:latin typeface="Arial" panose="020B0604020202020204" pitchFamily="34" charset="0"/>
                <a:cs typeface="Arial" panose="020B0604020202020204" pitchFamily="34" charset="0"/>
              </a:rPr>
              <a:t>, Michael., Sutherland, R. 2004, </a:t>
            </a:r>
            <a:r>
              <a:rPr lang="en-US" sz="2000" dirty="0" err="1">
                <a:latin typeface="Arial" panose="020B0604020202020204" pitchFamily="34" charset="0"/>
                <a:cs typeface="Arial" panose="020B0604020202020204" pitchFamily="34" charset="0"/>
              </a:rPr>
              <a:t>ApJS</a:t>
            </a:r>
            <a:r>
              <a:rPr lang="en-US" sz="2000" dirty="0">
                <a:latin typeface="Arial" panose="020B0604020202020204" pitchFamily="34" charset="0"/>
                <a:cs typeface="Arial" panose="020B0604020202020204" pitchFamily="34" charset="0"/>
              </a:rPr>
              <a:t>, 153, 75</a:t>
            </a:r>
          </a:p>
          <a:p>
            <a:r>
              <a:rPr lang="en-US" sz="2000" dirty="0">
                <a:latin typeface="Arial" panose="020B0604020202020204" pitchFamily="34" charset="0"/>
                <a:cs typeface="Arial" panose="020B0604020202020204" pitchFamily="34" charset="0"/>
              </a:rPr>
              <a:t>Groves B. A., Heckman T.M., Kauffmann G., 2006, MNRAS, 371, 1559</a:t>
            </a:r>
          </a:p>
          <a:p>
            <a:r>
              <a:rPr lang="es-ES" sz="2000" dirty="0" err="1">
                <a:latin typeface="Arial" panose="020B0604020202020204" pitchFamily="34" charset="0"/>
                <a:cs typeface="Arial" panose="020B0604020202020204" pitchFamily="34" charset="0"/>
              </a:rPr>
              <a:t>Kewley</a:t>
            </a:r>
            <a:r>
              <a:rPr lang="es-ES" sz="2000" dirty="0">
                <a:latin typeface="Arial" panose="020B0604020202020204" pitchFamily="34" charset="0"/>
                <a:cs typeface="Arial" panose="020B0604020202020204" pitchFamily="34" charset="0"/>
              </a:rPr>
              <a:t>, L. J., &amp; </a:t>
            </a:r>
            <a:r>
              <a:rPr lang="es-ES" sz="2000" dirty="0" err="1">
                <a:latin typeface="Arial" panose="020B0604020202020204" pitchFamily="34" charset="0"/>
                <a:cs typeface="Arial" panose="020B0604020202020204" pitchFamily="34" charset="0"/>
              </a:rPr>
              <a:t>Dopita</a:t>
            </a:r>
            <a:r>
              <a:rPr lang="es-ES" sz="2000" dirty="0">
                <a:latin typeface="Arial" panose="020B0604020202020204" pitchFamily="34" charset="0"/>
                <a:cs typeface="Arial" panose="020B0604020202020204" pitchFamily="34" charset="0"/>
              </a:rPr>
              <a:t>, M. A. 2002, </a:t>
            </a:r>
            <a:r>
              <a:rPr lang="es-ES" sz="2000" dirty="0" err="1">
                <a:latin typeface="Arial" panose="020B0604020202020204" pitchFamily="34" charset="0"/>
                <a:cs typeface="Arial" panose="020B0604020202020204" pitchFamily="34" charset="0"/>
              </a:rPr>
              <a:t>ApJS</a:t>
            </a:r>
            <a:r>
              <a:rPr lang="es-ES" sz="2000" dirty="0">
                <a:latin typeface="Arial" panose="020B0604020202020204" pitchFamily="34" charset="0"/>
                <a:cs typeface="Arial" panose="020B0604020202020204" pitchFamily="34" charset="0"/>
              </a:rPr>
              <a:t>, 142, 35</a:t>
            </a:r>
            <a:endParaRPr lang="en-US" sz="2000" dirty="0">
              <a:latin typeface="Arial" panose="020B0604020202020204" pitchFamily="34" charset="0"/>
              <a:cs typeface="Arial" panose="020B0604020202020204" pitchFamily="34" charset="0"/>
            </a:endParaRPr>
          </a:p>
          <a:p>
            <a:r>
              <a:rPr lang="en-US" sz="2000" dirty="0" err="1">
                <a:latin typeface="Arial" panose="020B0604020202020204" pitchFamily="34" charset="0"/>
                <a:cs typeface="Arial" panose="020B0604020202020204" pitchFamily="34" charset="0"/>
              </a:rPr>
              <a:t>Ryden</a:t>
            </a:r>
            <a:r>
              <a:rPr lang="en-US" sz="2000" dirty="0">
                <a:latin typeface="Arial" panose="020B0604020202020204" pitchFamily="34" charset="0"/>
                <a:cs typeface="Arial" panose="020B0604020202020204" pitchFamily="34" charset="0"/>
              </a:rPr>
              <a:t>, B., Peterson, B., 2010, Foundations of Astrophysics, (Addison-Wesley)</a:t>
            </a:r>
          </a:p>
          <a:p>
            <a:r>
              <a:rPr lang="en-US" sz="2000" dirty="0" err="1">
                <a:latin typeface="Arial" panose="020B0604020202020204" pitchFamily="34" charset="0"/>
                <a:cs typeface="Arial" panose="020B0604020202020204" pitchFamily="34" charset="0"/>
              </a:rPr>
              <a:t>Ferland</a:t>
            </a:r>
            <a:r>
              <a:rPr lang="en-US" sz="2000" dirty="0">
                <a:latin typeface="Arial" panose="020B0604020202020204" pitchFamily="34" charset="0"/>
                <a:cs typeface="Arial" panose="020B0604020202020204" pitchFamily="34" charset="0"/>
              </a:rPr>
              <a:t>, G. J.; Porter, R. L.; van Hoof, P. A. M.; Williams, R. J. R.; Abel, N. P.; </a:t>
            </a:r>
            <a:r>
              <a:rPr lang="en-US" sz="2000" dirty="0" err="1">
                <a:latin typeface="Arial" panose="020B0604020202020204" pitchFamily="34" charset="0"/>
                <a:cs typeface="Arial" panose="020B0604020202020204" pitchFamily="34" charset="0"/>
              </a:rPr>
              <a:t>Lykins</a:t>
            </a:r>
            <a:r>
              <a:rPr lang="en-US" sz="2000" dirty="0">
                <a:latin typeface="Arial" panose="020B0604020202020204" pitchFamily="34" charset="0"/>
                <a:cs typeface="Arial" panose="020B0604020202020204" pitchFamily="34" charset="0"/>
              </a:rPr>
              <a:t>, M. L.; Shaw, G.; </a:t>
            </a:r>
            <a:r>
              <a:rPr lang="en-US" sz="2000" dirty="0" err="1">
                <a:latin typeface="Arial" panose="020B0604020202020204" pitchFamily="34" charset="0"/>
                <a:cs typeface="Arial" panose="020B0604020202020204" pitchFamily="34" charset="0"/>
              </a:rPr>
              <a:t>Henney</a:t>
            </a:r>
            <a:r>
              <a:rPr lang="en-US" sz="2000" dirty="0">
                <a:latin typeface="Arial" panose="020B0604020202020204" pitchFamily="34" charset="0"/>
                <a:cs typeface="Arial" panose="020B0604020202020204" pitchFamily="34" charset="0"/>
              </a:rPr>
              <a:t>, W. J.; Stancil, P. C., 2013, </a:t>
            </a:r>
            <a:r>
              <a:rPr lang="en-US" sz="2000" dirty="0" err="1">
                <a:latin typeface="Arial" panose="020B0604020202020204" pitchFamily="34" charset="0"/>
                <a:cs typeface="Arial" panose="020B0604020202020204" pitchFamily="34" charset="0"/>
              </a:rPr>
              <a:t>RevMexAA</a:t>
            </a:r>
            <a:r>
              <a:rPr lang="en-US" sz="2000" dirty="0">
                <a:latin typeface="Arial" panose="020B0604020202020204" pitchFamily="34" charset="0"/>
                <a:cs typeface="Arial" panose="020B0604020202020204" pitchFamily="34" charset="0"/>
              </a:rPr>
              <a:t>, 49, 137 </a:t>
            </a:r>
          </a:p>
          <a:p>
            <a:r>
              <a:rPr lang="en-US" sz="2000" dirty="0" err="1">
                <a:latin typeface="Arial" panose="020B0604020202020204" pitchFamily="34" charset="0"/>
                <a:cs typeface="Arial" panose="020B0604020202020204" pitchFamily="34" charset="0"/>
              </a:rPr>
              <a:t>OsterbrockD</a:t>
            </a:r>
            <a:r>
              <a:rPr lang="en-US" sz="2000" dirty="0">
                <a:latin typeface="Arial" panose="020B0604020202020204" pitchFamily="34" charset="0"/>
                <a:cs typeface="Arial" panose="020B0604020202020204" pitchFamily="34" charset="0"/>
              </a:rPr>
              <a:t>. E., </a:t>
            </a:r>
            <a:r>
              <a:rPr lang="en-US" sz="2000" dirty="0" err="1">
                <a:latin typeface="Arial" panose="020B0604020202020204" pitchFamily="34" charset="0"/>
                <a:cs typeface="Arial" panose="020B0604020202020204" pitchFamily="34" charset="0"/>
              </a:rPr>
              <a:t>FerlandG</a:t>
            </a:r>
            <a:r>
              <a:rPr lang="en-US" sz="2000" dirty="0">
                <a:latin typeface="Arial" panose="020B0604020202020204" pitchFamily="34" charset="0"/>
                <a:cs typeface="Arial" panose="020B0604020202020204" pitchFamily="34" charset="0"/>
              </a:rPr>
              <a:t>. J., 2006, Astrophysics of Gaseous Nebulae and Active Galactic Nuclei. University Science Books, California </a:t>
            </a:r>
          </a:p>
          <a:p>
            <a:r>
              <a:rPr lang="en-US" sz="2000" dirty="0" err="1">
                <a:latin typeface="Arial" panose="020B0604020202020204" pitchFamily="34" charset="0"/>
                <a:cs typeface="Arial" panose="020B0604020202020204" pitchFamily="34" charset="0"/>
              </a:rPr>
              <a:t>Lamareille</a:t>
            </a:r>
            <a:r>
              <a:rPr lang="en-US" sz="2000" dirty="0">
                <a:latin typeface="Arial" panose="020B0604020202020204" pitchFamily="34" charset="0"/>
                <a:cs typeface="Arial" panose="020B0604020202020204" pitchFamily="34" charset="0"/>
              </a:rPr>
              <a:t>, F. 2010, A&amp;A, 509, A53</a:t>
            </a:r>
          </a:p>
          <a:p>
            <a:r>
              <a:rPr lang="en-US" sz="2000" dirty="0">
                <a:latin typeface="Arial" panose="020B0604020202020204" pitchFamily="34" charset="0"/>
                <a:cs typeface="Arial" panose="020B0604020202020204" pitchFamily="34" charset="0"/>
              </a:rPr>
              <a:t>Peterson, B. M. 1993, PASP, 105, 247</a:t>
            </a:r>
          </a:p>
          <a:p>
            <a:r>
              <a:rPr lang="de-DE" sz="2000" dirty="0">
                <a:latin typeface="Arial" panose="020B0604020202020204" pitchFamily="34" charset="0"/>
                <a:cs typeface="Arial" panose="020B0604020202020204" pitchFamily="34" charset="0"/>
              </a:rPr>
              <a:t>Richardson C. T., Allen J. T., Baldwin J. A., Hewett P. C., Ferland G. J., 2014, MNRAS, 437, 2376</a:t>
            </a:r>
          </a:p>
          <a:p>
            <a:r>
              <a:rPr lang="en-US" sz="2000" dirty="0" err="1">
                <a:latin typeface="Arial" panose="020B0604020202020204" pitchFamily="34" charset="0"/>
                <a:cs typeface="Arial" panose="020B0604020202020204" pitchFamily="34" charset="0"/>
              </a:rPr>
              <a:t>Shirazi</a:t>
            </a:r>
            <a:r>
              <a:rPr lang="en-US" sz="2000" dirty="0">
                <a:latin typeface="Arial" panose="020B0604020202020204" pitchFamily="34" charset="0"/>
                <a:cs typeface="Arial" panose="020B0604020202020204" pitchFamily="34" charset="0"/>
              </a:rPr>
              <a:t>, M., &amp; </a:t>
            </a:r>
            <a:r>
              <a:rPr lang="en-US" sz="2000" dirty="0" err="1">
                <a:latin typeface="Arial" panose="020B0604020202020204" pitchFamily="34" charset="0"/>
                <a:cs typeface="Arial" panose="020B0604020202020204" pitchFamily="34" charset="0"/>
              </a:rPr>
              <a:t>Brinchmann</a:t>
            </a:r>
            <a:r>
              <a:rPr lang="en-US" sz="2000" dirty="0">
                <a:latin typeface="Arial" panose="020B0604020202020204" pitchFamily="34" charset="0"/>
                <a:cs typeface="Arial" panose="020B0604020202020204" pitchFamily="34" charset="0"/>
              </a:rPr>
              <a:t>, J. 2012, MNRAS, 421, 1043</a:t>
            </a:r>
          </a:p>
          <a:p>
            <a:r>
              <a:rPr lang="en-US" sz="2000" dirty="0" err="1">
                <a:latin typeface="Arial" panose="020B0604020202020204" pitchFamily="34" charset="0"/>
                <a:cs typeface="Arial" panose="020B0604020202020204" pitchFamily="34" charset="0"/>
              </a:rPr>
              <a:t>Veilleux</a:t>
            </a:r>
            <a:r>
              <a:rPr lang="en-US" sz="2000" dirty="0">
                <a:latin typeface="Arial" panose="020B0604020202020204" pitchFamily="34" charset="0"/>
                <a:cs typeface="Arial" panose="020B0604020202020204" pitchFamily="34" charset="0"/>
              </a:rPr>
              <a:t> S., </a:t>
            </a:r>
            <a:r>
              <a:rPr lang="en-US" sz="2000" dirty="0" err="1">
                <a:latin typeface="Arial" panose="020B0604020202020204" pitchFamily="34" charset="0"/>
                <a:cs typeface="Arial" panose="020B0604020202020204" pitchFamily="34" charset="0"/>
              </a:rPr>
              <a:t>Osterbrock</a:t>
            </a:r>
            <a:r>
              <a:rPr lang="en-US" sz="2000" dirty="0">
                <a:latin typeface="Arial" panose="020B0604020202020204" pitchFamily="34" charset="0"/>
                <a:cs typeface="Arial" panose="020B0604020202020204" pitchFamily="34" charset="0"/>
              </a:rPr>
              <a:t> D. E., 1987, </a:t>
            </a:r>
            <a:r>
              <a:rPr lang="en-US" sz="2000" dirty="0" err="1">
                <a:latin typeface="Arial" panose="020B0604020202020204" pitchFamily="34" charset="0"/>
                <a:cs typeface="Arial" panose="020B0604020202020204" pitchFamily="34" charset="0"/>
              </a:rPr>
              <a:t>ApJS</a:t>
            </a:r>
            <a:r>
              <a:rPr lang="en-US" sz="2000" dirty="0">
                <a:latin typeface="Arial" panose="020B0604020202020204" pitchFamily="34" charset="0"/>
                <a:cs typeface="Arial" panose="020B0604020202020204" pitchFamily="34" charset="0"/>
              </a:rPr>
              <a:t>, 63, 295 (VO87)</a:t>
            </a:r>
          </a:p>
          <a:p>
            <a:r>
              <a:rPr lang="en-US" sz="2000" dirty="0">
                <a:latin typeface="Arial" panose="020B0604020202020204" pitchFamily="34" charset="0"/>
                <a:cs typeface="Arial" panose="020B0604020202020204" pitchFamily="34" charset="0"/>
              </a:rPr>
              <a:t> </a:t>
            </a:r>
          </a:p>
        </p:txBody>
      </p:sp>
      <p:sp>
        <p:nvSpPr>
          <p:cNvPr id="22" name="TextBox 21"/>
          <p:cNvSpPr txBox="1"/>
          <p:nvPr/>
        </p:nvSpPr>
        <p:spPr>
          <a:xfrm>
            <a:off x="31146161" y="23164800"/>
            <a:ext cx="11709083" cy="7602081"/>
          </a:xfrm>
          <a:prstGeom prst="rect">
            <a:avLst/>
          </a:prstGeom>
          <a:noFill/>
        </p:spPr>
        <p:txBody>
          <a:bodyPr wrap="square" rtlCol="0">
            <a:spAutoFit/>
          </a:bodyPr>
          <a:lstStyle/>
          <a:p>
            <a:pPr algn="ctr"/>
            <a:r>
              <a:rPr lang="en-US" sz="4000" b="1" u="sng" dirty="0">
                <a:solidFill>
                  <a:srgbClr val="73000A"/>
                </a:solidFill>
                <a:latin typeface="Arial" panose="020B0604020202020204" pitchFamily="34" charset="0"/>
                <a:cs typeface="Arial" panose="020B0604020202020204" pitchFamily="34" charset="0"/>
              </a:rPr>
              <a:t>Conclusions</a:t>
            </a:r>
          </a:p>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The lack of significant variation between our three models indicates that our regression is a good fit. </a:t>
            </a:r>
          </a:p>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This model acts as an accurate predictor of LINER galaxy emission ratios</a:t>
            </a:r>
          </a:p>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Emissivity and Ionization Fraction profiles are most affected by temperature </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algn="ctr"/>
            <a:r>
              <a:rPr lang="en-US" sz="4000" b="1" u="sng" dirty="0">
                <a:solidFill>
                  <a:srgbClr val="73000A"/>
                </a:solidFill>
                <a:latin typeface="Arial" panose="020B0604020202020204" pitchFamily="34" charset="0"/>
                <a:cs typeface="Arial" panose="020B0604020202020204" pitchFamily="34" charset="0"/>
              </a:rPr>
              <a:t>Future</a:t>
            </a:r>
            <a:r>
              <a:rPr lang="en-US" sz="4000" b="1" u="sng" dirty="0">
                <a:solidFill>
                  <a:srgbClr val="C00000"/>
                </a:solidFill>
                <a:latin typeface="Arial" panose="020B0604020202020204" pitchFamily="34" charset="0"/>
                <a:cs typeface="Arial" panose="020B0604020202020204" pitchFamily="34" charset="0"/>
              </a:rPr>
              <a:t> </a:t>
            </a:r>
            <a:r>
              <a:rPr lang="en-US" sz="4000" b="1" u="sng" dirty="0">
                <a:solidFill>
                  <a:srgbClr val="73000A"/>
                </a:solidFill>
                <a:latin typeface="Arial" panose="020B0604020202020204" pitchFamily="34" charset="0"/>
                <a:cs typeface="Arial" panose="020B0604020202020204" pitchFamily="34" charset="0"/>
              </a:rPr>
              <a:t>Work</a:t>
            </a:r>
          </a:p>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Investigate metallicity variation in simulations. </a:t>
            </a:r>
          </a:p>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Examine weaker emission lines  </a:t>
            </a:r>
          </a:p>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Determine physical cause of the S II/S III bump in ionization fraction and emissivity profiles.</a:t>
            </a:r>
          </a:p>
          <a:p>
            <a:pPr marL="457200" indent="-457200">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p:txBody>
      </p:sp>
      <p:sp>
        <p:nvSpPr>
          <p:cNvPr id="24" name="TextBox 23"/>
          <p:cNvSpPr txBox="1"/>
          <p:nvPr/>
        </p:nvSpPr>
        <p:spPr>
          <a:xfrm>
            <a:off x="30988197" y="8042944"/>
            <a:ext cx="10370126" cy="892552"/>
          </a:xfrm>
          <a:prstGeom prst="rect">
            <a:avLst/>
          </a:prstGeom>
          <a:noFill/>
        </p:spPr>
        <p:txBody>
          <a:bodyPr wrap="square" rtlCol="0">
            <a:spAutoFit/>
          </a:bodyPr>
          <a:lstStyle/>
          <a:p>
            <a:endParaRPr lang="en-US" sz="2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28" name="Rectangle 27"/>
          <p:cNvSpPr/>
          <p:nvPr/>
        </p:nvSpPr>
        <p:spPr>
          <a:xfrm>
            <a:off x="33734829" y="7430538"/>
            <a:ext cx="7950703" cy="369332"/>
          </a:xfrm>
          <a:prstGeom prst="rect">
            <a:avLst/>
          </a:prstGeom>
        </p:spPr>
        <p:txBody>
          <a:bodyPr wrap="none">
            <a:spAutoFit/>
          </a:bodyPr>
          <a:lstStyle/>
          <a:p>
            <a:r>
              <a:rPr lang="en-US" dirty="0">
                <a:solidFill>
                  <a:schemeClr val="bg1"/>
                </a:solidFill>
              </a:rPr>
              <a:t>http://www.nasa.gov/mission_pages/chandra/multimedia/galaxy-centaurusA.html</a:t>
            </a:r>
          </a:p>
        </p:txBody>
      </p:sp>
      <p:sp>
        <p:nvSpPr>
          <p:cNvPr id="30" name="TextBox 29"/>
          <p:cNvSpPr txBox="1"/>
          <p:nvPr/>
        </p:nvSpPr>
        <p:spPr>
          <a:xfrm>
            <a:off x="1137781" y="15174129"/>
            <a:ext cx="14334536" cy="11480066"/>
          </a:xfrm>
          <a:prstGeom prst="rect">
            <a:avLst/>
          </a:prstGeom>
          <a:noFill/>
        </p:spPr>
        <p:txBody>
          <a:bodyPr wrap="square" rtlCol="0">
            <a:spAutoFit/>
          </a:bodyPr>
          <a:lstStyle/>
          <a:p>
            <a:pPr lvl="0" algn="ctr"/>
            <a:r>
              <a:rPr lang="en-US" sz="4000" b="1" u="sng" dirty="0">
                <a:solidFill>
                  <a:srgbClr val="73000A"/>
                </a:solidFill>
                <a:latin typeface="Arial" panose="020B0604020202020204" pitchFamily="34" charset="0"/>
                <a:cs typeface="Arial" panose="020B0604020202020204" pitchFamily="34" charset="0"/>
              </a:rPr>
              <a:t>Methods</a:t>
            </a:r>
          </a:p>
          <a:p>
            <a:pPr marL="457200" lvl="0" indent="-457200">
              <a:buFont typeface="Arial" panose="020B0604020202020204" pitchFamily="34" charset="0"/>
              <a:buChar char="•"/>
            </a:pPr>
            <a:r>
              <a:rPr lang="en-US" sz="3200" dirty="0">
                <a:solidFill>
                  <a:prstClr val="black"/>
                </a:solidFill>
                <a:latin typeface="Arial" panose="020B0604020202020204" pitchFamily="34" charset="0"/>
                <a:cs typeface="Arial" panose="020B0604020202020204" pitchFamily="34" charset="0"/>
              </a:rPr>
              <a:t>We set up the incident radiation curve from: </a:t>
            </a:r>
          </a:p>
          <a:p>
            <a:pPr marL="457200" lvl="0" indent="-457200">
              <a:buFont typeface="Arial" panose="020B0604020202020204" pitchFamily="34" charset="0"/>
              <a:buChar char="•"/>
            </a:pPr>
            <a:endParaRPr lang="en-US" sz="3200" dirty="0">
              <a:solidFill>
                <a:prstClr val="black"/>
              </a:solidFill>
              <a:latin typeface="Arial" panose="020B0604020202020204" pitchFamily="34" charset="0"/>
              <a:cs typeface="Arial" panose="020B0604020202020204" pitchFamily="34" charset="0"/>
            </a:endParaRPr>
          </a:p>
          <a:p>
            <a:pPr marL="457200" lvl="0" indent="-457200">
              <a:buFont typeface="Arial" panose="020B0604020202020204" pitchFamily="34" charset="0"/>
              <a:buChar char="•"/>
            </a:pPr>
            <a:endParaRPr lang="en-US" sz="3200" dirty="0">
              <a:solidFill>
                <a:prstClr val="black"/>
              </a:solidFill>
              <a:latin typeface="Arial" panose="020B0604020202020204" pitchFamily="34" charset="0"/>
              <a:cs typeface="Arial" panose="020B0604020202020204" pitchFamily="34" charset="0"/>
            </a:endParaRPr>
          </a:p>
          <a:p>
            <a:pPr marL="457200" lvl="0" indent="-457200">
              <a:buFont typeface="Arial" panose="020B0604020202020204" pitchFamily="34" charset="0"/>
              <a:buChar char="•"/>
            </a:pPr>
            <a:endParaRPr lang="en-US" sz="3200" dirty="0">
              <a:solidFill>
                <a:prstClr val="black"/>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3200" dirty="0">
                <a:solidFill>
                  <a:prstClr val="black"/>
                </a:solidFill>
                <a:latin typeface="Arial" panose="020B0604020202020204" pitchFamily="34" charset="0"/>
                <a:cs typeface="Arial" panose="020B0604020202020204" pitchFamily="34" charset="0"/>
              </a:rPr>
              <a:t>For baseline curve, the blackbody temperature </a:t>
            </a:r>
            <a:r>
              <a:rPr lang="en-US" sz="3200" i="1" dirty="0">
                <a:latin typeface="Arial" panose="020B0604020202020204" pitchFamily="34" charset="0"/>
                <a:cs typeface="Arial" panose="020B0604020202020204" pitchFamily="34" charset="0"/>
              </a:rPr>
              <a:t>T</a:t>
            </a:r>
            <a:r>
              <a:rPr lang="en-US" sz="3200" baseline="-25000" dirty="0">
                <a:latin typeface="Arial" panose="020B0604020202020204" pitchFamily="34" charset="0"/>
                <a:cs typeface="Arial" panose="020B0604020202020204" pitchFamily="34" charset="0"/>
              </a:rPr>
              <a:t>BB </a:t>
            </a:r>
            <a:r>
              <a:rPr lang="en-US" sz="3200" dirty="0">
                <a:latin typeface="Arial" panose="020B0604020202020204" pitchFamily="34" charset="0"/>
                <a:cs typeface="Arial" panose="020B0604020202020204" pitchFamily="34" charset="0"/>
              </a:rPr>
              <a:t> is set to 10</a:t>
            </a:r>
            <a:r>
              <a:rPr lang="en-US" sz="3200" baseline="30000" dirty="0">
                <a:latin typeface="Arial" panose="020B0604020202020204" pitchFamily="34" charset="0"/>
                <a:cs typeface="Arial" panose="020B0604020202020204" pitchFamily="34" charset="0"/>
              </a:rPr>
              <a:t>6</a:t>
            </a:r>
            <a:r>
              <a:rPr lang="en-US" sz="3200" dirty="0">
                <a:latin typeface="Arial" panose="020B0604020202020204" pitchFamily="34" charset="0"/>
                <a:cs typeface="Arial" panose="020B0604020202020204" pitchFamily="34" charset="0"/>
              </a:rPr>
              <a:t> K based on the mean value of past research, </a:t>
            </a:r>
            <a:r>
              <a:rPr lang="el-GR" sz="3200" dirty="0">
                <a:latin typeface="Arial" panose="020B0604020202020204" pitchFamily="34" charset="0"/>
                <a:cs typeface="Arial" panose="020B0604020202020204" pitchFamily="34" charset="0"/>
              </a:rPr>
              <a:t>α</a:t>
            </a:r>
            <a:r>
              <a:rPr lang="en-US" sz="3200" baseline="-25000" dirty="0">
                <a:latin typeface="Arial" panose="020B0604020202020204" pitchFamily="34" charset="0"/>
                <a:cs typeface="Arial" panose="020B0604020202020204" pitchFamily="34" charset="0"/>
              </a:rPr>
              <a:t>x</a:t>
            </a:r>
            <a:r>
              <a:rPr lang="en-US" sz="3200" dirty="0">
                <a:latin typeface="Arial" panose="020B0604020202020204" pitchFamily="34" charset="0"/>
                <a:cs typeface="Arial" panose="020B0604020202020204" pitchFamily="34" charset="0"/>
              </a:rPr>
              <a:t> = -1.59, </a:t>
            </a:r>
            <a:r>
              <a:rPr lang="el-GR" sz="3200" dirty="0">
                <a:latin typeface="Arial" panose="020B0604020202020204" pitchFamily="34" charset="0"/>
                <a:cs typeface="Arial" panose="020B0604020202020204" pitchFamily="34" charset="0"/>
              </a:rPr>
              <a:t>α</a:t>
            </a:r>
            <a:r>
              <a:rPr lang="en-US" sz="3200" baseline="-25000" dirty="0" err="1">
                <a:latin typeface="Arial" panose="020B0604020202020204" pitchFamily="34" charset="0"/>
                <a:cs typeface="Arial" panose="020B0604020202020204" pitchFamily="34" charset="0"/>
              </a:rPr>
              <a:t>uv</a:t>
            </a:r>
            <a:r>
              <a:rPr lang="en-US" sz="3200" dirty="0">
                <a:latin typeface="Arial" panose="020B0604020202020204" pitchFamily="34" charset="0"/>
                <a:cs typeface="Arial" panose="020B0604020202020204" pitchFamily="34" charset="0"/>
              </a:rPr>
              <a:t> = -0.6, </a:t>
            </a:r>
            <a:r>
              <a:rPr lang="el-GR" sz="3200" dirty="0">
                <a:latin typeface="Arial" panose="020B0604020202020204" pitchFamily="34" charset="0"/>
                <a:cs typeface="Arial" panose="020B0604020202020204" pitchFamily="34" charset="0"/>
              </a:rPr>
              <a:t>α</a:t>
            </a:r>
            <a:r>
              <a:rPr lang="en-US" sz="3200" baseline="-25000" dirty="0">
                <a:latin typeface="Arial" panose="020B0604020202020204" pitchFamily="34" charset="0"/>
                <a:cs typeface="Arial" panose="020B0604020202020204" pitchFamily="34" charset="0"/>
              </a:rPr>
              <a:t>ox</a:t>
            </a:r>
            <a:r>
              <a:rPr lang="en-US" sz="3200" dirty="0">
                <a:latin typeface="Arial" panose="020B0604020202020204" pitchFamily="34" charset="0"/>
                <a:cs typeface="Arial" panose="020B0604020202020204" pitchFamily="34" charset="0"/>
              </a:rPr>
              <a:t> = -1.42 (</a:t>
            </a:r>
            <a:r>
              <a:rPr lang="en-US" sz="3200" dirty="0" err="1">
                <a:latin typeface="Arial" panose="020B0604020202020204" pitchFamily="34" charset="0"/>
                <a:cs typeface="Arial" panose="020B0604020202020204" pitchFamily="34" charset="0"/>
              </a:rPr>
              <a:t>Grupe</a:t>
            </a:r>
            <a:r>
              <a:rPr lang="en-US" sz="3200" dirty="0">
                <a:latin typeface="Arial" panose="020B0604020202020204" pitchFamily="34" charset="0"/>
                <a:cs typeface="Arial" panose="020B0604020202020204" pitchFamily="34" charset="0"/>
              </a:rPr>
              <a:t> et al. 2010).  </a:t>
            </a:r>
          </a:p>
          <a:p>
            <a:pPr marL="457200" lvl="0" indent="-457200">
              <a:buFont typeface="Arial" panose="020B0604020202020204" pitchFamily="34" charset="0"/>
              <a:buChar char="•"/>
            </a:pPr>
            <a:r>
              <a:rPr lang="en-US" sz="3200" dirty="0">
                <a:solidFill>
                  <a:prstClr val="black"/>
                </a:solidFill>
                <a:latin typeface="Arial" panose="020B0604020202020204" pitchFamily="34" charset="0"/>
                <a:cs typeface="Arial" panose="020B0604020202020204" pitchFamily="34" charset="0"/>
              </a:rPr>
              <a:t>We also constrain the incident radiation curve by describing the elemental abundances, hydrogen density, and photon flux of the cloud, derived from Groves et al 2004.</a:t>
            </a:r>
          </a:p>
          <a:p>
            <a:pPr marL="457200" lvl="0" indent="-457200">
              <a:buFont typeface="Arial" panose="020B0604020202020204" pitchFamily="34" charset="0"/>
              <a:buChar char="•"/>
            </a:pPr>
            <a:r>
              <a:rPr lang="en-US" sz="3200" dirty="0">
                <a:solidFill>
                  <a:prstClr val="black"/>
                </a:solidFill>
                <a:latin typeface="Arial" panose="020B0604020202020204" pitchFamily="34" charset="0"/>
                <a:cs typeface="Arial" panose="020B0604020202020204" pitchFamily="34" charset="0"/>
              </a:rPr>
              <a:t>Stopping boundary condition for simulations is when the fraction of electron to total hydrogen densities falls below 0.01 which allows us to simulate deep enough into the cloud to produce the required emissions. </a:t>
            </a:r>
          </a:p>
          <a:p>
            <a:pPr marL="457200" lvl="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We fit the values of </a:t>
            </a:r>
            <a:r>
              <a:rPr lang="el-GR" sz="3200" dirty="0">
                <a:latin typeface="Arial" panose="020B0604020202020204" pitchFamily="34" charset="0"/>
                <a:cs typeface="Arial" panose="020B0604020202020204" pitchFamily="34" charset="0"/>
              </a:rPr>
              <a:t>α</a:t>
            </a:r>
            <a:r>
              <a:rPr lang="en-US" sz="3200" baseline="-25000" dirty="0">
                <a:latin typeface="Arial" panose="020B0604020202020204" pitchFamily="34" charset="0"/>
                <a:cs typeface="Arial" panose="020B0604020202020204" pitchFamily="34" charset="0"/>
              </a:rPr>
              <a:t>x  </a:t>
            </a:r>
            <a:r>
              <a:rPr lang="en-US" sz="3200" dirty="0">
                <a:latin typeface="Arial" panose="020B0604020202020204" pitchFamily="34" charset="0"/>
                <a:cs typeface="Arial" panose="020B0604020202020204" pitchFamily="34" charset="0"/>
              </a:rPr>
              <a:t>and </a:t>
            </a:r>
            <a:r>
              <a:rPr lang="el-GR" sz="3200" dirty="0">
                <a:latin typeface="Arial" panose="020B0604020202020204" pitchFamily="34" charset="0"/>
                <a:cs typeface="Arial" panose="020B0604020202020204" pitchFamily="34" charset="0"/>
              </a:rPr>
              <a:t>α</a:t>
            </a:r>
            <a:r>
              <a:rPr lang="en-US" sz="3200" baseline="-25000" dirty="0" err="1">
                <a:latin typeface="Arial" panose="020B0604020202020204" pitchFamily="34" charset="0"/>
                <a:cs typeface="Arial" panose="020B0604020202020204" pitchFamily="34" charset="0"/>
              </a:rPr>
              <a:t>uv</a:t>
            </a:r>
            <a:r>
              <a:rPr lang="en-US" sz="3200" baseline="-25000" dirty="0">
                <a:latin typeface="Arial" panose="020B0604020202020204" pitchFamily="34" charset="0"/>
                <a:cs typeface="Arial" panose="020B0604020202020204" pitchFamily="34" charset="0"/>
              </a:rPr>
              <a:t> </a:t>
            </a:r>
            <a:r>
              <a:rPr lang="en-US" sz="3200" dirty="0">
                <a:latin typeface="Arial" panose="020B0604020202020204" pitchFamily="34" charset="0"/>
                <a:cs typeface="Arial" panose="020B0604020202020204" pitchFamily="34" charset="0"/>
              </a:rPr>
              <a:t>using Ordinary Least Squares regression, producing the line:</a:t>
            </a:r>
          </a:p>
          <a:p>
            <a:r>
              <a:rPr lang="en-US" sz="3200" dirty="0">
                <a:latin typeface="Arial" panose="020B0604020202020204" pitchFamily="34" charset="0"/>
                <a:cs typeface="Arial" panose="020B0604020202020204" pitchFamily="34" charset="0"/>
              </a:rPr>
              <a:t> </a:t>
            </a:r>
          </a:p>
          <a:p>
            <a:endParaRPr lang="en-US" sz="32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We run simulations varying </a:t>
            </a:r>
            <a:r>
              <a:rPr lang="en-US" sz="3200" i="1" dirty="0">
                <a:latin typeface="Arial" panose="020B0604020202020204" pitchFamily="34" charset="0"/>
                <a:cs typeface="Arial" panose="020B0604020202020204" pitchFamily="34" charset="0"/>
              </a:rPr>
              <a:t>T</a:t>
            </a:r>
            <a:r>
              <a:rPr lang="en-US" sz="3200" baseline="-25000" dirty="0">
                <a:latin typeface="Arial" panose="020B0604020202020204" pitchFamily="34" charset="0"/>
                <a:cs typeface="Arial" panose="020B0604020202020204" pitchFamily="34" charset="0"/>
              </a:rPr>
              <a:t>BB </a:t>
            </a:r>
            <a:r>
              <a:rPr lang="en-US" sz="3200" dirty="0">
                <a:latin typeface="Arial" panose="020B0604020202020204" pitchFamily="34" charset="0"/>
                <a:cs typeface="Arial" panose="020B0604020202020204" pitchFamily="34" charset="0"/>
              </a:rPr>
              <a:t>between 10</a:t>
            </a:r>
            <a:r>
              <a:rPr lang="en-US" sz="3200" baseline="30000" dirty="0">
                <a:latin typeface="Arial" panose="020B0604020202020204" pitchFamily="34" charset="0"/>
                <a:cs typeface="Arial" panose="020B0604020202020204" pitchFamily="34" charset="0"/>
              </a:rPr>
              <a:t>4 </a:t>
            </a:r>
            <a:r>
              <a:rPr lang="en-US" sz="3200" dirty="0">
                <a:latin typeface="Arial" panose="020B0604020202020204" pitchFamily="34" charset="0"/>
                <a:cs typeface="Arial" panose="020B0604020202020204" pitchFamily="34" charset="0"/>
              </a:rPr>
              <a:t>K and 10</a:t>
            </a:r>
            <a:r>
              <a:rPr lang="en-US" sz="3200" baseline="30000" dirty="0">
                <a:latin typeface="Arial" panose="020B0604020202020204" pitchFamily="34" charset="0"/>
                <a:cs typeface="Arial" panose="020B0604020202020204" pitchFamily="34" charset="0"/>
              </a:rPr>
              <a:t>7 </a:t>
            </a:r>
            <a:r>
              <a:rPr lang="en-US" sz="3200" dirty="0">
                <a:latin typeface="Arial" panose="020B0604020202020204" pitchFamily="34" charset="0"/>
                <a:cs typeface="Arial" panose="020B0604020202020204" pitchFamily="34" charset="0"/>
              </a:rPr>
              <a:t>K</a:t>
            </a:r>
          </a:p>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The value of </a:t>
            </a:r>
            <a:r>
              <a:rPr lang="el-GR" sz="3200" dirty="0">
                <a:latin typeface="Arial" panose="020B0604020202020204" pitchFamily="34" charset="0"/>
                <a:cs typeface="Arial" panose="020B0604020202020204" pitchFamily="34" charset="0"/>
              </a:rPr>
              <a:t>α</a:t>
            </a:r>
            <a:r>
              <a:rPr lang="en-US" sz="3200" baseline="-25000" dirty="0">
                <a:latin typeface="Arial" panose="020B0604020202020204" pitchFamily="34" charset="0"/>
                <a:cs typeface="Arial" panose="020B0604020202020204" pitchFamily="34" charset="0"/>
              </a:rPr>
              <a:t>x </a:t>
            </a:r>
            <a:r>
              <a:rPr lang="en-US" sz="3200" dirty="0">
                <a:latin typeface="Arial" panose="020B0604020202020204" pitchFamily="34" charset="0"/>
                <a:cs typeface="Arial" panose="020B0604020202020204" pitchFamily="34" charset="0"/>
              </a:rPr>
              <a:t>is varied according to the standard deviation of the mean, 0.51, and the value of </a:t>
            </a:r>
            <a:r>
              <a:rPr lang="el-GR" sz="3200" dirty="0">
                <a:latin typeface="Arial" panose="020B0604020202020204" pitchFamily="34" charset="0"/>
                <a:cs typeface="Arial" panose="020B0604020202020204" pitchFamily="34" charset="0"/>
              </a:rPr>
              <a:t>α</a:t>
            </a:r>
            <a:r>
              <a:rPr lang="en-US" sz="3200" baseline="-25000" dirty="0" err="1">
                <a:latin typeface="Arial" panose="020B0604020202020204" pitchFamily="34" charset="0"/>
                <a:cs typeface="Arial" panose="020B0604020202020204" pitchFamily="34" charset="0"/>
              </a:rPr>
              <a:t>uv</a:t>
            </a:r>
            <a:r>
              <a:rPr lang="en-US" sz="3200" dirty="0">
                <a:latin typeface="Arial" panose="020B0604020202020204" pitchFamily="34" charset="0"/>
                <a:cs typeface="Arial" panose="020B0604020202020204" pitchFamily="34" charset="0"/>
              </a:rPr>
              <a:t> is changed accordingly. </a:t>
            </a:r>
          </a:p>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Optical data obtained via the Sloan Digital Sky Survey (SDSS) DR12</a:t>
            </a:r>
          </a:p>
          <a:p>
            <a:pPr marL="457200" lvl="0" indent="-457200">
              <a:buFont typeface="Arial" panose="020B0604020202020204" pitchFamily="34" charset="0"/>
              <a:buChar char="•"/>
            </a:pPr>
            <a:endParaRPr lang="en-US" sz="2800" dirty="0">
              <a:solidFill>
                <a:prstClr val="black"/>
              </a:solidFill>
              <a:latin typeface="Arial" panose="020B0604020202020204" pitchFamily="34" charset="0"/>
              <a:cs typeface="Arial" panose="020B0604020202020204" pitchFamily="34" charset="0"/>
            </a:endParaRPr>
          </a:p>
        </p:txBody>
      </p:sp>
      <p:sp>
        <p:nvSpPr>
          <p:cNvPr id="31" name="TextBox 30"/>
          <p:cNvSpPr txBox="1"/>
          <p:nvPr/>
        </p:nvSpPr>
        <p:spPr>
          <a:xfrm>
            <a:off x="17703148" y="29246658"/>
            <a:ext cx="11456916" cy="3293209"/>
          </a:xfrm>
          <a:prstGeom prst="rect">
            <a:avLst/>
          </a:prstGeom>
          <a:noFill/>
        </p:spPr>
        <p:txBody>
          <a:bodyPr wrap="square" rtlCol="0">
            <a:spAutoFit/>
          </a:bodyPr>
          <a:lstStyle/>
          <a:p>
            <a:pPr algn="ctr"/>
            <a:r>
              <a:rPr lang="en-US" sz="4000" b="1" u="sng" dirty="0">
                <a:solidFill>
                  <a:srgbClr val="73000A"/>
                </a:solidFill>
                <a:latin typeface="Arial" panose="020B0604020202020204" pitchFamily="34" charset="0"/>
                <a:cs typeface="Arial" panose="020B0604020202020204" pitchFamily="34" charset="0"/>
              </a:rPr>
              <a:t>Acknowledgements</a:t>
            </a:r>
          </a:p>
          <a:p>
            <a:r>
              <a:rPr lang="en-US" sz="2800" dirty="0">
                <a:latin typeface="Arial" panose="020B0604020202020204" pitchFamily="34" charset="0"/>
                <a:cs typeface="Arial" panose="020B0604020202020204" pitchFamily="34" charset="0"/>
              </a:rPr>
              <a:t>I would like to thank the Elon College Fellows program, my research mentor Dr. Chris Richardson, and the Elon Department of Undergraduate Research.  </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This project was conducted as a part of Elon University’s Summer Undergraduate Research Experience, 2016.</a:t>
            </a:r>
          </a:p>
        </p:txBody>
      </p:sp>
      <p:cxnSp>
        <p:nvCxnSpPr>
          <p:cNvPr id="37" name="Straight Connector 36"/>
          <p:cNvCxnSpPr/>
          <p:nvPr/>
        </p:nvCxnSpPr>
        <p:spPr>
          <a:xfrm flipV="1">
            <a:off x="15845330" y="2892157"/>
            <a:ext cx="12137" cy="28904028"/>
          </a:xfrm>
          <a:prstGeom prst="line">
            <a:avLst/>
          </a:prstGeom>
          <a:ln>
            <a:solidFill>
              <a:srgbClr val="73000A"/>
            </a:solidFill>
          </a:ln>
        </p:spPr>
        <p:style>
          <a:lnRef idx="1">
            <a:schemeClr val="accent2"/>
          </a:lnRef>
          <a:fillRef idx="0">
            <a:schemeClr val="accent2"/>
          </a:fillRef>
          <a:effectRef idx="0">
            <a:schemeClr val="accent2"/>
          </a:effectRef>
          <a:fontRef idx="minor">
            <a:schemeClr val="tx1"/>
          </a:fontRef>
        </p:style>
      </p:cxnSp>
      <p:cxnSp>
        <p:nvCxnSpPr>
          <p:cNvPr id="41" name="Straight Connector 40"/>
          <p:cNvCxnSpPr/>
          <p:nvPr/>
        </p:nvCxnSpPr>
        <p:spPr>
          <a:xfrm flipH="1" flipV="1">
            <a:off x="30597579" y="2892155"/>
            <a:ext cx="154726" cy="28904030"/>
          </a:xfrm>
          <a:prstGeom prst="line">
            <a:avLst/>
          </a:prstGeom>
          <a:ln>
            <a:solidFill>
              <a:srgbClr val="73000A"/>
            </a:solidFill>
          </a:ln>
        </p:spPr>
        <p:style>
          <a:lnRef idx="1">
            <a:schemeClr val="accent2"/>
          </a:lnRef>
          <a:fillRef idx="0">
            <a:schemeClr val="accent2"/>
          </a:fillRef>
          <a:effectRef idx="0">
            <a:schemeClr val="accent2"/>
          </a:effectRef>
          <a:fontRef idx="minor">
            <a:schemeClr val="tx1"/>
          </a:fontRef>
        </p:style>
      </p:cxnSp>
      <p:pic>
        <p:nvPicPr>
          <p:cNvPr id="49" name="Picture 4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290" y="596454"/>
            <a:ext cx="7483710" cy="1971670"/>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04553" y="805190"/>
            <a:ext cx="3213566" cy="1807631"/>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69354" y="805189"/>
            <a:ext cx="3193018" cy="1807632"/>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8288" y="23317200"/>
            <a:ext cx="6334125" cy="476250"/>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66225" y="16667894"/>
            <a:ext cx="8858250" cy="676275"/>
          </a:xfrm>
          <a:prstGeom prst="rect">
            <a:avLst/>
          </a:prstGeom>
        </p:spPr>
      </p:pic>
      <p:pic>
        <p:nvPicPr>
          <p:cNvPr id="2" name="Picture 1"/>
          <p:cNvPicPr>
            <a:picLocks noChangeAspect="1"/>
          </p:cNvPicPr>
          <p:nvPr/>
        </p:nvPicPr>
        <p:blipFill rotWithShape="1">
          <a:blip r:embed="rId7">
            <a:extLst>
              <a:ext uri="{28A0092B-C50C-407E-A947-70E740481C1C}">
                <a14:useLocalDpi xmlns:a14="http://schemas.microsoft.com/office/drawing/2010/main" val="0"/>
              </a:ext>
            </a:extLst>
          </a:blip>
          <a:srcRect l="4564" t="-1" r="7575" b="2085"/>
          <a:stretch/>
        </p:blipFill>
        <p:spPr>
          <a:xfrm>
            <a:off x="31037222" y="3294653"/>
            <a:ext cx="11663476" cy="6532692"/>
          </a:xfrm>
          <a:prstGeom prst="rect">
            <a:avLst/>
          </a:prstGeom>
        </p:spPr>
      </p:pic>
      <p:pic>
        <p:nvPicPr>
          <p:cNvPr id="12" name="Picture 11"/>
          <p:cNvPicPr>
            <a:picLocks noChangeAspect="1"/>
          </p:cNvPicPr>
          <p:nvPr/>
        </p:nvPicPr>
        <p:blipFill rotWithShape="1">
          <a:blip r:embed="rId8">
            <a:extLst>
              <a:ext uri="{28A0092B-C50C-407E-A947-70E740481C1C}">
                <a14:useLocalDpi xmlns:a14="http://schemas.microsoft.com/office/drawing/2010/main" val="0"/>
              </a:ext>
            </a:extLst>
          </a:blip>
          <a:srcRect r="5903" b="2005"/>
          <a:stretch/>
        </p:blipFill>
        <p:spPr>
          <a:xfrm>
            <a:off x="16684846" y="19404305"/>
            <a:ext cx="12725400" cy="6660447"/>
          </a:xfrm>
          <a:prstGeom prst="rect">
            <a:avLst/>
          </a:prstGeom>
        </p:spPr>
      </p:pic>
      <p:pic>
        <p:nvPicPr>
          <p:cNvPr id="14" name="Picture 13"/>
          <p:cNvPicPr>
            <a:picLocks noChangeAspect="1"/>
          </p:cNvPicPr>
          <p:nvPr/>
        </p:nvPicPr>
        <p:blipFill rotWithShape="1">
          <a:blip r:embed="rId9">
            <a:extLst>
              <a:ext uri="{28A0092B-C50C-407E-A947-70E740481C1C}">
                <a14:useLocalDpi xmlns:a14="http://schemas.microsoft.com/office/drawing/2010/main" val="0"/>
              </a:ext>
            </a:extLst>
          </a:blip>
          <a:srcRect l="3472" r="7870" b="2005"/>
          <a:stretch/>
        </p:blipFill>
        <p:spPr>
          <a:xfrm>
            <a:off x="31167932" y="13683787"/>
            <a:ext cx="11031227" cy="6127933"/>
          </a:xfrm>
          <a:prstGeom prst="rect">
            <a:avLst/>
          </a:prstGeom>
        </p:spPr>
      </p:pic>
      <p:sp>
        <p:nvSpPr>
          <p:cNvPr id="15" name="Rectangle 14"/>
          <p:cNvSpPr/>
          <p:nvPr/>
        </p:nvSpPr>
        <p:spPr>
          <a:xfrm>
            <a:off x="16328808" y="2810742"/>
            <a:ext cx="13437476" cy="6617196"/>
          </a:xfrm>
          <a:prstGeom prst="rect">
            <a:avLst/>
          </a:prstGeom>
        </p:spPr>
        <p:txBody>
          <a:bodyPr wrap="square">
            <a:spAutoFit/>
          </a:bodyPr>
          <a:lstStyle/>
          <a:p>
            <a:pPr algn="ctr"/>
            <a:r>
              <a:rPr lang="en-US" sz="4000" b="1" u="sng" dirty="0">
                <a:solidFill>
                  <a:srgbClr val="73000A"/>
                </a:solidFill>
                <a:latin typeface="Arial" panose="020B0604020202020204" pitchFamily="34" charset="0"/>
                <a:cs typeface="Arial" panose="020B0604020202020204" pitchFamily="34" charset="0"/>
              </a:rPr>
              <a:t>Results</a:t>
            </a:r>
          </a:p>
          <a:p>
            <a:pPr marL="571500" indent="-571500">
              <a:buFont typeface="Arial" panose="020B0604020202020204" pitchFamily="34" charset="0"/>
              <a:buChar char="•"/>
            </a:pPr>
            <a:r>
              <a:rPr lang="en-US" sz="3200" dirty="0">
                <a:latin typeface="Arial" panose="020B0604020202020204" pitchFamily="34" charset="0"/>
                <a:cs typeface="Arial" panose="020B0604020202020204" pitchFamily="34" charset="0"/>
              </a:rPr>
              <a:t>We examine emission line ratios as they allow us to constrain the SED and study the effects of AGN density, elemental abundances, excitation mechanism, and ionization parameter. </a:t>
            </a:r>
          </a:p>
          <a:p>
            <a:pPr marL="571500" indent="-571500">
              <a:buFont typeface="Arial" panose="020B0604020202020204" pitchFamily="34" charset="0"/>
              <a:buChar char="•"/>
            </a:pPr>
            <a:r>
              <a:rPr lang="en-US" sz="3200" dirty="0">
                <a:latin typeface="Arial" panose="020B0604020202020204" pitchFamily="34" charset="0"/>
                <a:cs typeface="Arial" panose="020B0604020202020204" pitchFamily="34" charset="0"/>
              </a:rPr>
              <a:t>The first plot is known as the Baldwin-Phillip-</a:t>
            </a:r>
            <a:r>
              <a:rPr lang="en-US" sz="3200" dirty="0" err="1">
                <a:latin typeface="Arial" panose="020B0604020202020204" pitchFamily="34" charset="0"/>
                <a:cs typeface="Arial" panose="020B0604020202020204" pitchFamily="34" charset="0"/>
              </a:rPr>
              <a:t>Terlevich</a:t>
            </a:r>
            <a:r>
              <a:rPr lang="en-US" sz="3200" dirty="0">
                <a:latin typeface="Arial" panose="020B0604020202020204" pitchFamily="34" charset="0"/>
                <a:cs typeface="Arial" panose="020B0604020202020204" pitchFamily="34" charset="0"/>
              </a:rPr>
              <a:t> (BPT) diagram. </a:t>
            </a:r>
          </a:p>
          <a:p>
            <a:pPr marL="571500" indent="-571500">
              <a:buFont typeface="Arial" panose="020B0604020202020204" pitchFamily="34" charset="0"/>
              <a:buChar char="•"/>
            </a:pPr>
            <a:r>
              <a:rPr lang="en-US" sz="3200" dirty="0">
                <a:latin typeface="Arial" panose="020B0604020202020204" pitchFamily="34" charset="0"/>
                <a:cs typeface="Arial" panose="020B0604020202020204" pitchFamily="34" charset="0"/>
              </a:rPr>
              <a:t>The top three plots from </a:t>
            </a:r>
            <a:r>
              <a:rPr lang="en-US" sz="3200" dirty="0" err="1">
                <a:latin typeface="Arial" panose="020B0604020202020204" pitchFamily="34" charset="0"/>
                <a:cs typeface="Arial" panose="020B0604020202020204" pitchFamily="34" charset="0"/>
              </a:rPr>
              <a:t>Osterbrock</a:t>
            </a:r>
            <a:r>
              <a:rPr lang="en-US" sz="3200" dirty="0">
                <a:latin typeface="Arial" panose="020B0604020202020204" pitchFamily="34" charset="0"/>
                <a:cs typeface="Arial" panose="020B0604020202020204" pitchFamily="34" charset="0"/>
              </a:rPr>
              <a:t> &amp; </a:t>
            </a:r>
            <a:r>
              <a:rPr lang="en-US" sz="3200" dirty="0" err="1">
                <a:latin typeface="Arial" panose="020B0604020202020204" pitchFamily="34" charset="0"/>
                <a:cs typeface="Arial" panose="020B0604020202020204" pitchFamily="34" charset="0"/>
              </a:rPr>
              <a:t>Veilleux</a:t>
            </a:r>
            <a:r>
              <a:rPr lang="en-US" sz="3200" dirty="0">
                <a:latin typeface="Arial" panose="020B0604020202020204" pitchFamily="34" charset="0"/>
                <a:cs typeface="Arial" panose="020B0604020202020204" pitchFamily="34" charset="0"/>
              </a:rPr>
              <a:t> (1983) to categorize galaxies by atomic excitation mechanism, which are empirically derived. </a:t>
            </a:r>
          </a:p>
          <a:p>
            <a:pPr marL="1028700" lvl="1" indent="-571500">
              <a:buFont typeface="Arial" panose="020B0604020202020204" pitchFamily="34" charset="0"/>
              <a:buChar char="•"/>
            </a:pPr>
            <a:r>
              <a:rPr lang="en-US" sz="3200" dirty="0">
                <a:latin typeface="Arial" panose="020B0604020202020204" pitchFamily="34" charset="0"/>
                <a:cs typeface="Arial" panose="020B0604020202020204" pitchFamily="34" charset="0"/>
              </a:rPr>
              <a:t>Bottom three plots come from </a:t>
            </a:r>
            <a:r>
              <a:rPr lang="en-US" sz="3200" dirty="0" err="1">
                <a:latin typeface="Arial" panose="020B0604020202020204" pitchFamily="34" charset="0"/>
                <a:cs typeface="Arial" panose="020B0604020202020204" pitchFamily="34" charset="0"/>
              </a:rPr>
              <a:t>Lamareille</a:t>
            </a:r>
            <a:r>
              <a:rPr lang="en-US" sz="3200" dirty="0">
                <a:latin typeface="Arial" panose="020B0604020202020204" pitchFamily="34" charset="0"/>
                <a:cs typeface="Arial" panose="020B0604020202020204" pitchFamily="34" charset="0"/>
              </a:rPr>
              <a:t> 2010, </a:t>
            </a:r>
            <a:r>
              <a:rPr lang="en-US" sz="3200" dirty="0" err="1">
                <a:latin typeface="Arial" panose="020B0604020202020204" pitchFamily="34" charset="0"/>
                <a:cs typeface="Arial" panose="020B0604020202020204" pitchFamily="34" charset="0"/>
              </a:rPr>
              <a:t>Shirazi</a:t>
            </a:r>
            <a:r>
              <a:rPr lang="en-US" sz="3200" dirty="0">
                <a:latin typeface="Arial" panose="020B0604020202020204" pitchFamily="34" charset="0"/>
                <a:cs typeface="Arial" panose="020B0604020202020204" pitchFamily="34" charset="0"/>
              </a:rPr>
              <a:t> et al. 2012, and </a:t>
            </a:r>
            <a:r>
              <a:rPr lang="en-US" sz="3200" dirty="0" err="1">
                <a:latin typeface="Arial" panose="020B0604020202020204" pitchFamily="34" charset="0"/>
                <a:cs typeface="Arial" panose="020B0604020202020204" pitchFamily="34" charset="0"/>
              </a:rPr>
              <a:t>Kewley</a:t>
            </a:r>
            <a:r>
              <a:rPr lang="en-US" sz="3200" dirty="0">
                <a:latin typeface="Arial" panose="020B0604020202020204" pitchFamily="34" charset="0"/>
                <a:cs typeface="Arial" panose="020B0604020202020204" pitchFamily="34" charset="0"/>
              </a:rPr>
              <a:t> et al. 2006 respectively. </a:t>
            </a:r>
          </a:p>
          <a:p>
            <a:pPr marL="571500" indent="-571500">
              <a:buFont typeface="Arial" panose="020B0604020202020204" pitchFamily="34" charset="0"/>
              <a:buChar char="•"/>
            </a:pPr>
            <a:r>
              <a:rPr lang="en-US" sz="3200" dirty="0">
                <a:latin typeface="Arial" panose="020B0604020202020204" pitchFamily="34" charset="0"/>
                <a:cs typeface="Arial" panose="020B0604020202020204" pitchFamily="34" charset="0"/>
              </a:rPr>
              <a:t>Red indicates that the galaxy is AGN, blue indicates a composite and star-forming galaxy, purple indicates star-forming galaxies, and green indicates LINERs.</a:t>
            </a:r>
          </a:p>
        </p:txBody>
      </p:sp>
      <p:sp>
        <p:nvSpPr>
          <p:cNvPr id="18" name="TextBox 17"/>
          <p:cNvSpPr txBox="1"/>
          <p:nvPr/>
        </p:nvSpPr>
        <p:spPr>
          <a:xfrm>
            <a:off x="990720" y="3369224"/>
            <a:ext cx="13809263" cy="11849396"/>
          </a:xfrm>
          <a:prstGeom prst="rect">
            <a:avLst/>
          </a:prstGeom>
          <a:noFill/>
          <a:ln>
            <a:noFill/>
          </a:ln>
        </p:spPr>
        <p:txBody>
          <a:bodyPr wrap="square" rtlCol="0">
            <a:spAutoFit/>
          </a:bodyPr>
          <a:lstStyle/>
          <a:p>
            <a:pPr algn="ctr"/>
            <a:r>
              <a:rPr lang="en-US" sz="4000" b="1" u="sng" dirty="0">
                <a:solidFill>
                  <a:srgbClr val="73000A"/>
                </a:solidFill>
                <a:latin typeface="Arial" panose="020B0604020202020204" pitchFamily="34" charset="0"/>
                <a:cs typeface="Arial" panose="020B0604020202020204" pitchFamily="34" charset="0"/>
              </a:rPr>
              <a:t>Abstract</a:t>
            </a:r>
          </a:p>
          <a:p>
            <a:r>
              <a:rPr lang="en-US" sz="2800" dirty="0">
                <a:latin typeface="Arial" panose="020B0604020202020204" pitchFamily="34" charset="0"/>
                <a:cs typeface="Arial" panose="020B0604020202020204" pitchFamily="34" charset="0"/>
              </a:rPr>
              <a:t>This research investigates photoionization models of the Narrow Line Region (NLR) of </a:t>
            </a:r>
            <a:r>
              <a:rPr lang="en-US" sz="2800" dirty="0" err="1">
                <a:latin typeface="Arial" panose="020B0604020202020204" pitchFamily="34" charset="0"/>
                <a:cs typeface="Arial" panose="020B0604020202020204" pitchFamily="34" charset="0"/>
              </a:rPr>
              <a:t>Seyfert</a:t>
            </a:r>
            <a:r>
              <a:rPr lang="en-US" sz="2800" dirty="0">
                <a:latin typeface="Arial" panose="020B0604020202020204" pitchFamily="34" charset="0"/>
                <a:cs typeface="Arial" panose="020B0604020202020204" pitchFamily="34" charset="0"/>
              </a:rPr>
              <a:t> galaxies and Low-Ionization Nuclear Emitting Region (LINER) galaxies with the use of the astrophysical code CLOUDY. Groves et al. 2004 attempted to resolve the apparent uniformity of emission line ratios in the NLR through introducing dusty, radiation pressure-dominated photoionization models of AGN. This model assumed a simple power law relation for the Spectral Energy Distribution (SED). </a:t>
            </a:r>
            <a:r>
              <a:rPr lang="en-US" sz="2800" dirty="0" err="1">
                <a:latin typeface="Arial" panose="020B0604020202020204" pitchFamily="34" charset="0"/>
                <a:cs typeface="Arial" panose="020B0604020202020204" pitchFamily="34" charset="0"/>
              </a:rPr>
              <a:t>Grupe</a:t>
            </a:r>
            <a:r>
              <a:rPr lang="en-US" sz="2800" dirty="0">
                <a:latin typeface="Arial" panose="020B0604020202020204" pitchFamily="34" charset="0"/>
                <a:cs typeface="Arial" panose="020B0604020202020204" pitchFamily="34" charset="0"/>
              </a:rPr>
              <a:t> et al. 2010 found a correlation between α</a:t>
            </a:r>
            <a:r>
              <a:rPr lang="en-US" sz="2800" baseline="-25000" dirty="0" err="1">
                <a:latin typeface="Arial" panose="020B0604020202020204" pitchFamily="34" charset="0"/>
                <a:cs typeface="Arial" panose="020B0604020202020204" pitchFamily="34" charset="0"/>
              </a:rPr>
              <a:t>uv</a:t>
            </a:r>
            <a:r>
              <a:rPr lang="en-US" sz="2800" dirty="0">
                <a:latin typeface="Arial" panose="020B0604020202020204" pitchFamily="34" charset="0"/>
                <a:cs typeface="Arial" panose="020B0604020202020204" pitchFamily="34" charset="0"/>
              </a:rPr>
              <a:t> and α</a:t>
            </a:r>
            <a:r>
              <a:rPr lang="en-US" sz="2800" baseline="-25000" dirty="0">
                <a:latin typeface="Arial" panose="020B0604020202020204" pitchFamily="34" charset="0"/>
                <a:cs typeface="Arial" panose="020B0604020202020204" pitchFamily="34" charset="0"/>
              </a:rPr>
              <a:t>x</a:t>
            </a:r>
            <a:r>
              <a:rPr lang="en-US" sz="2800" dirty="0">
                <a:latin typeface="Arial" panose="020B0604020202020204" pitchFamily="34" charset="0"/>
                <a:cs typeface="Arial" panose="020B0604020202020204" pitchFamily="34" charset="0"/>
              </a:rPr>
              <a:t>, and by constraining α</a:t>
            </a:r>
            <a:r>
              <a:rPr lang="en-US" sz="2800" baseline="-25000" dirty="0" err="1">
                <a:latin typeface="Arial" panose="020B0604020202020204" pitchFamily="34" charset="0"/>
                <a:cs typeface="Arial" panose="020B0604020202020204" pitchFamily="34" charset="0"/>
              </a:rPr>
              <a:t>uv</a:t>
            </a:r>
            <a:r>
              <a:rPr lang="en-US" sz="2800" baseline="-25000"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as a function of α</a:t>
            </a:r>
            <a:r>
              <a:rPr lang="en-US" sz="2800" baseline="-25000" dirty="0">
                <a:latin typeface="Arial" panose="020B0604020202020204" pitchFamily="34" charset="0"/>
                <a:cs typeface="Arial" panose="020B0604020202020204" pitchFamily="34" charset="0"/>
              </a:rPr>
              <a:t>x </a:t>
            </a:r>
            <a:r>
              <a:rPr lang="en-US" sz="2800" dirty="0">
                <a:latin typeface="Arial" panose="020B0604020202020204" pitchFamily="34" charset="0"/>
                <a:cs typeface="Arial" panose="020B0604020202020204" pitchFamily="34" charset="0"/>
              </a:rPr>
              <a:t>we developed a photoionization model for the ionizing spectrum of a typical </a:t>
            </a:r>
            <a:r>
              <a:rPr lang="en-US" sz="2800" dirty="0" err="1">
                <a:latin typeface="Arial" panose="020B0604020202020204" pitchFamily="34" charset="0"/>
                <a:cs typeface="Arial" panose="020B0604020202020204" pitchFamily="34" charset="0"/>
              </a:rPr>
              <a:t>Seyfert</a:t>
            </a:r>
            <a:r>
              <a:rPr lang="en-US" sz="2800" dirty="0">
                <a:latin typeface="Arial" panose="020B0604020202020204" pitchFamily="34" charset="0"/>
                <a:cs typeface="Arial" panose="020B0604020202020204" pitchFamily="34" charset="0"/>
              </a:rPr>
              <a:t> Narrow Line Region. The incident SED is based upon the spectral indices α</a:t>
            </a:r>
            <a:r>
              <a:rPr lang="en-US" sz="2800" baseline="-25000" dirty="0" err="1">
                <a:latin typeface="Arial" panose="020B0604020202020204" pitchFamily="34" charset="0"/>
                <a:cs typeface="Arial" panose="020B0604020202020204" pitchFamily="34" charset="0"/>
              </a:rPr>
              <a:t>uv</a:t>
            </a:r>
            <a:r>
              <a:rPr lang="en-US" sz="2800" baseline="-25000" dirty="0">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α</a:t>
            </a:r>
            <a:r>
              <a:rPr lang="en-US" sz="2800" baseline="-25000" dirty="0">
                <a:latin typeface="Arial" panose="020B0604020202020204" pitchFamily="34" charset="0"/>
                <a:cs typeface="Arial" panose="020B0604020202020204" pitchFamily="34" charset="0"/>
              </a:rPr>
              <a:t>x,</a:t>
            </a:r>
            <a:r>
              <a:rPr lang="en-US" sz="2800" dirty="0">
                <a:latin typeface="Arial" panose="020B0604020202020204" pitchFamily="34" charset="0"/>
                <a:cs typeface="Arial" panose="020B0604020202020204" pitchFamily="34" charset="0"/>
              </a:rPr>
              <a:t> α</a:t>
            </a:r>
            <a:r>
              <a:rPr lang="en-US" sz="2800" baseline="-25000" dirty="0">
                <a:latin typeface="Arial" panose="020B0604020202020204" pitchFamily="34" charset="0"/>
                <a:cs typeface="Arial" panose="020B0604020202020204" pitchFamily="34" charset="0"/>
              </a:rPr>
              <a:t>ox , </a:t>
            </a:r>
            <a:r>
              <a:rPr lang="en-US" sz="2800" dirty="0">
                <a:latin typeface="Arial" panose="020B0604020202020204" pitchFamily="34" charset="0"/>
                <a:cs typeface="Arial" panose="020B0604020202020204" pitchFamily="34" charset="0"/>
              </a:rPr>
              <a:t>and the blackbody accretion disk temperature </a:t>
            </a:r>
            <a:r>
              <a:rPr lang="en-US" sz="2800" dirty="0" err="1">
                <a:latin typeface="Arial" panose="020B0604020202020204" pitchFamily="34" charset="0"/>
                <a:cs typeface="Arial" panose="020B0604020202020204" pitchFamily="34" charset="0"/>
              </a:rPr>
              <a:t>T</a:t>
            </a:r>
            <a:r>
              <a:rPr lang="en-US" sz="2800" baseline="-25000" dirty="0" err="1">
                <a:latin typeface="Arial" panose="020B0604020202020204" pitchFamily="34" charset="0"/>
                <a:cs typeface="Arial" panose="020B0604020202020204" pitchFamily="34" charset="0"/>
              </a:rPr>
              <a:t>bb</a:t>
            </a:r>
            <a:r>
              <a:rPr lang="en-US" sz="2800" baseline="-25000" dirty="0">
                <a:latin typeface="Arial" panose="020B0604020202020204" pitchFamily="34" charset="0"/>
                <a:cs typeface="Arial" panose="020B0604020202020204" pitchFamily="34" charset="0"/>
              </a:rPr>
              <a:t> . </a:t>
            </a:r>
            <a:r>
              <a:rPr lang="en-US" sz="2800" dirty="0">
                <a:latin typeface="Arial" panose="020B0604020202020204" pitchFamily="34" charset="0"/>
                <a:cs typeface="Arial" panose="020B0604020202020204" pitchFamily="34" charset="0"/>
              </a:rPr>
              <a:t>We set the value of α</a:t>
            </a:r>
            <a:r>
              <a:rPr lang="en-US" sz="2800" baseline="-25000" dirty="0">
                <a:latin typeface="Arial" panose="020B0604020202020204" pitchFamily="34" charset="0"/>
                <a:cs typeface="Arial" panose="020B0604020202020204" pitchFamily="34" charset="0"/>
              </a:rPr>
              <a:t>ox </a:t>
            </a:r>
            <a:r>
              <a:rPr lang="en-US" sz="2800" dirty="0">
                <a:latin typeface="Arial" panose="020B0604020202020204" pitchFamily="34" charset="0"/>
                <a:cs typeface="Arial" panose="020B0604020202020204" pitchFamily="34" charset="0"/>
              </a:rPr>
              <a:t>based on the average of data collected in </a:t>
            </a:r>
            <a:r>
              <a:rPr lang="en-US" sz="2800" dirty="0" err="1">
                <a:latin typeface="Arial" panose="020B0604020202020204" pitchFamily="34" charset="0"/>
                <a:cs typeface="Arial" panose="020B0604020202020204" pitchFamily="34" charset="0"/>
              </a:rPr>
              <a:t>Grupe</a:t>
            </a:r>
            <a:r>
              <a:rPr lang="en-US" sz="2800" dirty="0">
                <a:latin typeface="Arial" panose="020B0604020202020204" pitchFamily="34" charset="0"/>
                <a:cs typeface="Arial" panose="020B0604020202020204" pitchFamily="34" charset="0"/>
              </a:rPr>
              <a:t> et al. 2010, and fix the value of α</a:t>
            </a:r>
            <a:r>
              <a:rPr lang="en-US" sz="2800" baseline="-25000" dirty="0" err="1">
                <a:latin typeface="Arial" panose="020B0604020202020204" pitchFamily="34" charset="0"/>
                <a:cs typeface="Arial" panose="020B0604020202020204" pitchFamily="34" charset="0"/>
              </a:rPr>
              <a:t>uv</a:t>
            </a:r>
            <a:r>
              <a:rPr lang="en-US" sz="2800" dirty="0">
                <a:latin typeface="Arial" panose="020B0604020202020204" pitchFamily="34" charset="0"/>
                <a:cs typeface="Arial" panose="020B0604020202020204" pitchFamily="34" charset="0"/>
              </a:rPr>
              <a:t> to α</a:t>
            </a:r>
            <a:r>
              <a:rPr lang="en-US" sz="2800" baseline="-25000" dirty="0">
                <a:latin typeface="Arial" panose="020B0604020202020204" pitchFamily="34" charset="0"/>
                <a:cs typeface="Arial" panose="020B0604020202020204" pitchFamily="34" charset="0"/>
              </a:rPr>
              <a:t>x</a:t>
            </a:r>
            <a:r>
              <a:rPr lang="en-US" sz="2800" dirty="0">
                <a:latin typeface="Arial" panose="020B0604020202020204" pitchFamily="34" charset="0"/>
                <a:cs typeface="Arial" panose="020B0604020202020204" pitchFamily="34" charset="0"/>
              </a:rPr>
              <a:t> based on their linear correlation. To check the validity of our model, simulations were run across a range of blackbody accretion disk temperatures and α</a:t>
            </a:r>
            <a:r>
              <a:rPr lang="en-US" sz="2800" baseline="-25000" dirty="0">
                <a:latin typeface="Arial" panose="020B0604020202020204" pitchFamily="34" charset="0"/>
                <a:cs typeface="Arial" panose="020B0604020202020204" pitchFamily="34" charset="0"/>
              </a:rPr>
              <a:t>x</a:t>
            </a:r>
            <a:r>
              <a:rPr lang="en-US" sz="2800" dirty="0">
                <a:latin typeface="Arial" panose="020B0604020202020204" pitchFamily="34" charset="0"/>
                <a:cs typeface="Arial" panose="020B0604020202020204" pitchFamily="34" charset="0"/>
              </a:rPr>
              <a:t>, while fixing the hydrogen density, ionization parameter, and elemental abundance of clouds in the NLR.  The emission lines produced by these simulations were plotted using standard diagnostic diagrams and compared to emission line data obtained from the Sloan Digital Sky Survey.  Our model produces emission lines without significant variation between simulations with α</a:t>
            </a:r>
            <a:r>
              <a:rPr lang="en-US" sz="2800" baseline="-25000" dirty="0">
                <a:latin typeface="Arial" panose="020B0604020202020204" pitchFamily="34" charset="0"/>
                <a:cs typeface="Arial" panose="020B0604020202020204" pitchFamily="34" charset="0"/>
              </a:rPr>
              <a:t>x </a:t>
            </a:r>
            <a:r>
              <a:rPr lang="en-US" sz="2800" dirty="0">
                <a:latin typeface="Arial" panose="020B0604020202020204" pitchFamily="34" charset="0"/>
                <a:cs typeface="Arial" panose="020B0604020202020204" pitchFamily="34" charset="0"/>
              </a:rPr>
              <a:t>= 1.42, 1.17, and 2.19, with </a:t>
            </a:r>
            <a:r>
              <a:rPr lang="en-US" sz="2800" dirty="0" err="1">
                <a:latin typeface="Arial" panose="020B0604020202020204" pitchFamily="34" charset="0"/>
                <a:cs typeface="Arial" panose="020B0604020202020204" pitchFamily="34" charset="0"/>
              </a:rPr>
              <a:t>T</a:t>
            </a:r>
            <a:r>
              <a:rPr lang="en-US" sz="2800" baseline="-25000" dirty="0" err="1">
                <a:latin typeface="Arial" panose="020B0604020202020204" pitchFamily="34" charset="0"/>
                <a:cs typeface="Arial" panose="020B0604020202020204" pitchFamily="34" charset="0"/>
              </a:rPr>
              <a:t>bb</a:t>
            </a:r>
            <a:r>
              <a:rPr lang="en-US" sz="2800" baseline="-25000"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ranging from 10</a:t>
            </a:r>
            <a:r>
              <a:rPr lang="en-US" sz="2800" baseline="-25000" dirty="0">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a:t>
            </a:r>
            <a:r>
              <a:rPr lang="en-US" sz="2800" baseline="30000" dirty="0">
                <a:latin typeface="Arial" panose="020B0604020202020204" pitchFamily="34" charset="0"/>
                <a:cs typeface="Arial" panose="020B0604020202020204" pitchFamily="34" charset="0"/>
              </a:rPr>
              <a:t>4</a:t>
            </a:r>
            <a:r>
              <a:rPr lang="en-US" sz="2800" dirty="0">
                <a:latin typeface="Arial" panose="020B0604020202020204" pitchFamily="34" charset="0"/>
                <a:cs typeface="Arial" panose="020B0604020202020204" pitchFamily="34" charset="0"/>
              </a:rPr>
              <a:t> K to 10</a:t>
            </a:r>
            <a:r>
              <a:rPr lang="en-US" sz="2800" baseline="30000" dirty="0">
                <a:latin typeface="Arial" panose="020B0604020202020204" pitchFamily="34" charset="0"/>
                <a:cs typeface="Arial" panose="020B0604020202020204" pitchFamily="34" charset="0"/>
              </a:rPr>
              <a:t>7</a:t>
            </a:r>
            <a:r>
              <a:rPr lang="en-US" sz="2800" dirty="0">
                <a:latin typeface="Arial" panose="020B0604020202020204" pitchFamily="34" charset="0"/>
                <a:cs typeface="Arial" panose="020B0604020202020204" pitchFamily="34" charset="0"/>
              </a:rPr>
              <a:t> K, except with regard to [O I] </a:t>
            </a:r>
            <a:r>
              <a:rPr lang="en-US" sz="2800" dirty="0">
                <a:latin typeface="Arial" panose="020B0604020202020204" pitchFamily="34" charset="0"/>
                <a:cs typeface="Arial" panose="020B0604020202020204" pitchFamily="34" charset="0"/>
                <a:sym typeface="Symbol" panose="05050102010706020507" pitchFamily="18" charset="2"/>
              </a:rPr>
              <a:t></a:t>
            </a:r>
            <a:r>
              <a:rPr lang="en-US" sz="2800" dirty="0">
                <a:latin typeface="Arial" panose="020B0604020202020204" pitchFamily="34" charset="0"/>
                <a:cs typeface="Arial" panose="020B0604020202020204" pitchFamily="34" charset="0"/>
              </a:rPr>
              <a:t>6300/Hα, where our simulated spectra started to fall on the boundary between </a:t>
            </a:r>
            <a:r>
              <a:rPr lang="en-US" sz="2800" dirty="0" err="1">
                <a:latin typeface="Arial" panose="020B0604020202020204" pitchFamily="34" charset="0"/>
                <a:cs typeface="Arial" panose="020B0604020202020204" pitchFamily="34" charset="0"/>
              </a:rPr>
              <a:t>Seyferts</a:t>
            </a:r>
            <a:r>
              <a:rPr lang="en-US" sz="2800" dirty="0">
                <a:latin typeface="Arial" panose="020B0604020202020204" pitchFamily="34" charset="0"/>
                <a:cs typeface="Arial" panose="020B0604020202020204" pitchFamily="34" charset="0"/>
              </a:rPr>
              <a:t> and LINERs.  This leads us to examine the ability of our photoionization model to create emission line spectra that are typical of LINERs, as debate still continues over the primary excitation mechanism for LINERs. To adjust our model to fit LINERs, we lower the value of the ionization parameter and discuss the preliminary results within the context of literature involving the nature of LINERs. </a:t>
            </a:r>
          </a:p>
          <a:p>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p:txBody>
      </p:sp>
      <p:sp>
        <p:nvSpPr>
          <p:cNvPr id="20" name="TextBox 19"/>
          <p:cNvSpPr txBox="1"/>
          <p:nvPr/>
        </p:nvSpPr>
        <p:spPr>
          <a:xfrm>
            <a:off x="17092430" y="26677821"/>
            <a:ext cx="13021649" cy="3262432"/>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Emission lines of different elements at the same ionization level act as a diagnostic of abundances. </a:t>
            </a:r>
          </a:p>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Our simulations are accurate for strong emission lines, but are significantly off for weaker emission lines such as [</a:t>
            </a:r>
            <a:r>
              <a:rPr lang="en-US" sz="3200" dirty="0" err="1">
                <a:latin typeface="Arial" panose="020B0604020202020204" pitchFamily="34" charset="0"/>
                <a:cs typeface="Arial" panose="020B0604020202020204" pitchFamily="34" charset="0"/>
              </a:rPr>
              <a:t>Ar</a:t>
            </a:r>
            <a:r>
              <a:rPr lang="en-US" sz="3200" dirty="0">
                <a:latin typeface="Arial" panose="020B0604020202020204" pitchFamily="34" charset="0"/>
                <a:cs typeface="Arial" panose="020B0604020202020204" pitchFamily="34" charset="0"/>
              </a:rPr>
              <a:t> III] </a:t>
            </a:r>
            <a:r>
              <a:rPr lang="el-GR" sz="3200" dirty="0">
                <a:latin typeface="Arial" panose="020B0604020202020204" pitchFamily="34" charset="0"/>
                <a:cs typeface="Arial" panose="020B0604020202020204" pitchFamily="34" charset="0"/>
              </a:rPr>
              <a:t>λ</a:t>
            </a:r>
            <a:r>
              <a:rPr lang="en-US" sz="3200" dirty="0">
                <a:latin typeface="Arial" panose="020B0604020202020204" pitchFamily="34" charset="0"/>
                <a:cs typeface="Arial" panose="020B0604020202020204" pitchFamily="34" charset="0"/>
              </a:rPr>
              <a:t>7135.</a:t>
            </a:r>
          </a:p>
          <a:p>
            <a:pPr marL="457200" indent="-4572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p:txBody>
      </p:sp>
      <p:sp>
        <p:nvSpPr>
          <p:cNvPr id="26" name="TextBox 25"/>
          <p:cNvSpPr txBox="1"/>
          <p:nvPr/>
        </p:nvSpPr>
        <p:spPr>
          <a:xfrm>
            <a:off x="16892926" y="18196528"/>
            <a:ext cx="13651974" cy="1077218"/>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Simulated ratios fall into the expected regions of the diagrams.</a:t>
            </a:r>
          </a:p>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[N II] </a:t>
            </a:r>
            <a:r>
              <a:rPr lang="el-GR" sz="3200" dirty="0">
                <a:latin typeface="Arial" panose="020B0604020202020204" pitchFamily="34" charset="0"/>
                <a:cs typeface="Arial" panose="020B0604020202020204" pitchFamily="34" charset="0"/>
              </a:rPr>
              <a:t>λ</a:t>
            </a:r>
            <a:r>
              <a:rPr lang="en-US" sz="3200" dirty="0">
                <a:latin typeface="Arial" panose="020B0604020202020204" pitchFamily="34" charset="0"/>
                <a:cs typeface="Arial" panose="020B0604020202020204" pitchFamily="34" charset="0"/>
              </a:rPr>
              <a:t>6584 appears slightly overpredicted.</a:t>
            </a:r>
          </a:p>
        </p:txBody>
      </p:sp>
      <p:pic>
        <p:nvPicPr>
          <p:cNvPr id="27" name="Picture 26"/>
          <p:cNvPicPr>
            <a:picLocks noChangeAspect="1"/>
          </p:cNvPicPr>
          <p:nvPr/>
        </p:nvPicPr>
        <p:blipFill rotWithShape="1">
          <a:blip r:embed="rId10">
            <a:extLst>
              <a:ext uri="{28A0092B-C50C-407E-A947-70E740481C1C}">
                <a14:useLocalDpi xmlns:a14="http://schemas.microsoft.com/office/drawing/2010/main" val="0"/>
              </a:ext>
            </a:extLst>
          </a:blip>
          <a:srcRect l="6941" t="7783" r="7870" b="4166"/>
          <a:stretch/>
        </p:blipFill>
        <p:spPr>
          <a:xfrm>
            <a:off x="16459200" y="9677400"/>
            <a:ext cx="13634720" cy="7082860"/>
          </a:xfrm>
          <a:prstGeom prst="rect">
            <a:avLst/>
          </a:prstGeom>
        </p:spPr>
      </p:pic>
      <p:sp>
        <p:nvSpPr>
          <p:cNvPr id="29" name="TextBox 28"/>
          <p:cNvSpPr txBox="1"/>
          <p:nvPr/>
        </p:nvSpPr>
        <p:spPr>
          <a:xfrm>
            <a:off x="31142205" y="10572036"/>
            <a:ext cx="11713039" cy="2062103"/>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Higher α</a:t>
            </a:r>
            <a:r>
              <a:rPr lang="en-US" sz="3200" baseline="-25000" dirty="0">
                <a:latin typeface="Arial" panose="020B0604020202020204" pitchFamily="34" charset="0"/>
                <a:cs typeface="Arial" panose="020B0604020202020204" pitchFamily="34" charset="0"/>
              </a:rPr>
              <a:t>x </a:t>
            </a:r>
            <a:r>
              <a:rPr lang="en-US" sz="3200" dirty="0">
                <a:latin typeface="Arial" panose="020B0604020202020204" pitchFamily="34" charset="0"/>
                <a:cs typeface="Arial" panose="020B0604020202020204" pitchFamily="34" charset="0"/>
              </a:rPr>
              <a:t>values decrease the depth at which emission occurs for standard AGN diagnostic elements. </a:t>
            </a:r>
          </a:p>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Increasing temperature increases the depth of emission. </a:t>
            </a:r>
          </a:p>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N I and O I appear most susceptible to temperature variation.  </a:t>
            </a:r>
          </a:p>
        </p:txBody>
      </p:sp>
      <p:sp>
        <p:nvSpPr>
          <p:cNvPr id="32" name="TextBox 31"/>
          <p:cNvSpPr txBox="1"/>
          <p:nvPr/>
        </p:nvSpPr>
        <p:spPr>
          <a:xfrm>
            <a:off x="31167932" y="20574000"/>
            <a:ext cx="12113668" cy="2062103"/>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Ionization Structure follows similar trend as emissivity.</a:t>
            </a:r>
          </a:p>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In all simulations, there is an insignificant amount of S I. </a:t>
            </a:r>
          </a:p>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Interesting bump for S II and S III around 1.0x10</a:t>
            </a:r>
            <a:r>
              <a:rPr lang="en-US" sz="3200" baseline="30000" dirty="0">
                <a:latin typeface="Arial" panose="020B0604020202020204" pitchFamily="34" charset="0"/>
                <a:cs typeface="Arial" panose="020B0604020202020204" pitchFamily="34" charset="0"/>
              </a:rPr>
              <a:t>17</a:t>
            </a:r>
            <a:r>
              <a:rPr lang="en-US" sz="3200" dirty="0">
                <a:latin typeface="Arial" panose="020B0604020202020204" pitchFamily="34" charset="0"/>
                <a:cs typeface="Arial" panose="020B0604020202020204" pitchFamily="34" charset="0"/>
              </a:rPr>
              <a:t> cm. </a:t>
            </a:r>
          </a:p>
          <a:p>
            <a:pPr marL="457200" indent="-457200">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05952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5597</TotalTime>
  <Words>1268</Words>
  <Application>Microsoft Office PowerPoint</Application>
  <PresentationFormat>Custom</PresentationFormat>
  <Paragraphs>127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Symbol</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Greene</dc:creator>
  <cp:lastModifiedBy>Chris Greene</cp:lastModifiedBy>
  <cp:revision>179</cp:revision>
  <dcterms:created xsi:type="dcterms:W3CDTF">2016-04-18T13:55:02Z</dcterms:created>
  <dcterms:modified xsi:type="dcterms:W3CDTF">2016-12-28T19:18:38Z</dcterms:modified>
</cp:coreProperties>
</file>