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7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Greene" initials="CG" lastIdx="4" clrIdx="0">
    <p:extLst/>
  </p:cmAuthor>
  <p:cmAuthor id="2" name="Chris Richardson" initials="" lastIdx="9"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300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p:scale>
          <a:sx n="50" d="100"/>
          <a:sy n="50" d="100"/>
        </p:scale>
        <p:origin x="-90" y="-5952"/>
      </p:cViewPr>
      <p:guideLst>
        <p:guide orient="horz" pos="10368"/>
        <p:guide pos="137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47901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57441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10869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86322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F4659F-BCAD-4F49-8558-2B5CFF0DE5F8}"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83547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4659F-BCAD-4F49-8558-2B5CFF0DE5F8}" type="datetimeFigureOut">
              <a:rPr lang="en-US" smtClean="0"/>
              <a:t>7/15/2016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60693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4659F-BCAD-4F49-8558-2B5CFF0DE5F8}" type="datetimeFigureOut">
              <a:rPr lang="en-US" smtClean="0"/>
              <a:t>7/15/2016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38952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F4659F-BCAD-4F49-8558-2B5CFF0DE5F8}" type="datetimeFigureOut">
              <a:rPr lang="en-US" smtClean="0"/>
              <a:t>7/15/2016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32570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4659F-BCAD-4F49-8558-2B5CFF0DE5F8}" type="datetimeFigureOut">
              <a:rPr lang="en-US" smtClean="0"/>
              <a:t>7/15/2016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08184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7/15/2016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421639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7/15/2016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73208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6F4659F-BCAD-4F49-8558-2B5CFF0DE5F8}" type="datetimeFigureOut">
              <a:rPr lang="en-US" smtClean="0"/>
              <a:t>7/15/2016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0823B64-CDEE-4090-9687-97EA24B3574A}" type="slidenum">
              <a:rPr lang="en-US" smtClean="0"/>
              <a:t>‹#›</a:t>
            </a:fld>
            <a:endParaRPr lang="en-US"/>
          </a:p>
        </p:txBody>
      </p:sp>
    </p:spTree>
    <p:extLst>
      <p:ext uri="{BB962C8B-B14F-4D97-AF65-F5344CB8AC3E}">
        <p14:creationId xmlns:p14="http://schemas.microsoft.com/office/powerpoint/2010/main" val="4070207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2400" y="749630"/>
            <a:ext cx="35786291" cy="2123658"/>
          </a:xfrm>
          <a:prstGeom prst="rect">
            <a:avLst/>
          </a:prstGeom>
          <a:noFill/>
        </p:spPr>
        <p:txBody>
          <a:bodyPr wrap="square" rtlCol="0">
            <a:spAutoFit/>
          </a:bodyPr>
          <a:lstStyle/>
          <a:p>
            <a:pPr algn="ctr"/>
            <a:r>
              <a:rPr lang="en-US" sz="4400" b="1" dirty="0">
                <a:solidFill>
                  <a:srgbClr val="73000A"/>
                </a:solidFill>
                <a:latin typeface="Arial" panose="020B0604020202020204" pitchFamily="34" charset="0"/>
                <a:cs typeface="Arial" panose="020B0604020202020204" pitchFamily="34" charset="0"/>
              </a:rPr>
              <a:t>Simulations of Emission Lines from the Narrow Line Region in Active Galaxies</a:t>
            </a:r>
          </a:p>
          <a:p>
            <a:pPr algn="ctr"/>
            <a:r>
              <a:rPr lang="en-US" sz="4400" b="1" dirty="0">
                <a:solidFill>
                  <a:srgbClr val="73000A"/>
                </a:solidFill>
                <a:latin typeface="Arial" panose="020B0604020202020204" pitchFamily="34" charset="0"/>
                <a:cs typeface="Arial" panose="020B0604020202020204" pitchFamily="34" charset="0"/>
              </a:rPr>
              <a:t>Christopher Greene (Faculty Mentor: Dr. Chris Richardson)</a:t>
            </a:r>
          </a:p>
          <a:p>
            <a:pPr algn="ctr"/>
            <a:r>
              <a:rPr lang="en-US" sz="4400" b="1" dirty="0">
                <a:solidFill>
                  <a:srgbClr val="73000A"/>
                </a:solidFill>
                <a:latin typeface="Arial" panose="020B0604020202020204" pitchFamily="34" charset="0"/>
                <a:cs typeface="Arial" panose="020B0604020202020204" pitchFamily="34" charset="0"/>
              </a:rPr>
              <a:t>Department of Physics</a:t>
            </a:r>
          </a:p>
        </p:txBody>
      </p:sp>
      <p:sp>
        <p:nvSpPr>
          <p:cNvPr id="8" name="TextBox 7"/>
          <p:cNvSpPr txBox="1"/>
          <p:nvPr/>
        </p:nvSpPr>
        <p:spPr>
          <a:xfrm>
            <a:off x="1156848" y="3619247"/>
            <a:ext cx="14339454" cy="16650712"/>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Background</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Study of Active Galactic Nuclei (AGN) allows us to understand more fully the processes involved in galaxy evolution.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Many researchers believe that some AGN are formed when two galaxies merge.</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In about 4 billion years the Milky Way galaxy and the Andromeda galaxy will begin merging, studying AGN may tell us what will happen after the merger.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AGN are generally structured according to the width of the emission lines observed in each region.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Lots of research on the Broad Line Region (BLR), where there are broad emission lines, but not as much on the Narrow Line Region (NLR), where there are narrow emission lines.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Emission lines from the ionization of different elements used to learn about the AGN, through simulations with programs such as CLOUDY and MAPPINGSIII.</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Models of the incident radiation curve from the AGN in CLOUDY are computed from using the spectral slope indices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corresponding to the X-ray spectrum (10</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eV- 10</a:t>
            </a:r>
            <a:r>
              <a:rPr lang="en-US" sz="2800" baseline="30000" dirty="0">
                <a:latin typeface="Arial" panose="020B0604020202020204" pitchFamily="34" charset="0"/>
                <a:cs typeface="Arial" panose="020B0604020202020204" pitchFamily="34" charset="0"/>
              </a:rPr>
              <a:t>5</a:t>
            </a:r>
            <a:r>
              <a:rPr lang="en-US" sz="2800" dirty="0">
                <a:latin typeface="Arial" panose="020B0604020202020204" pitchFamily="34" charset="0"/>
                <a:cs typeface="Arial" panose="020B0604020202020204" pitchFamily="34" charset="0"/>
              </a:rPr>
              <a:t> eV),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 corresponding to the ultraviolet spectrum (10</a:t>
            </a:r>
            <a:r>
              <a:rPr lang="en-US" sz="2800" baseline="30000" dirty="0">
                <a:latin typeface="Arial" panose="020B0604020202020204" pitchFamily="34" charset="0"/>
                <a:cs typeface="Arial" panose="020B0604020202020204" pitchFamily="34" charset="0"/>
              </a:rPr>
              <a:t>1</a:t>
            </a:r>
            <a:r>
              <a:rPr lang="en-US" sz="2800" dirty="0">
                <a:latin typeface="Arial" panose="020B0604020202020204" pitchFamily="34" charset="0"/>
                <a:cs typeface="Arial" panose="020B0604020202020204" pitchFamily="34" charset="0"/>
              </a:rPr>
              <a:t> eV-10</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eV), and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ox</a:t>
            </a:r>
            <a:r>
              <a:rPr lang="en-US" sz="2800" dirty="0">
                <a:latin typeface="Arial" panose="020B0604020202020204" pitchFamily="34" charset="0"/>
                <a:cs typeface="Arial" panose="020B0604020202020204" pitchFamily="34" charset="0"/>
              </a:rPr>
              <a:t> is the ratio of x-rays to optical light.</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Research has shown that a correlation exists between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and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 and between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and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ox</a:t>
            </a:r>
            <a:r>
              <a:rPr lang="en-US" sz="2800" baseline="300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This leads to the question:</a:t>
            </a:r>
          </a:p>
          <a:p>
            <a:pPr lvl="1"/>
            <a:r>
              <a:rPr lang="en-US" sz="3200" b="1" dirty="0">
                <a:latin typeface="Arial" panose="020B0604020202020204" pitchFamily="34" charset="0"/>
                <a:cs typeface="Arial" panose="020B0604020202020204" pitchFamily="34" charset="0"/>
              </a:rPr>
              <a:t>How does constraining the spectral indices with regression models of past data affect simulations of Emission Lines of the Narrow Line Region of an Active Galactic Nuclei?</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10" name="TextBox 9"/>
          <p:cNvSpPr txBox="1"/>
          <p:nvPr/>
        </p:nvSpPr>
        <p:spPr>
          <a:xfrm>
            <a:off x="16914697" y="6560999"/>
            <a:ext cx="13033818" cy="10002738"/>
          </a:xfrm>
          <a:prstGeom prst="rect">
            <a:avLst/>
          </a:prstGeom>
          <a:noFill/>
        </p:spPr>
        <p:txBody>
          <a:bodyPr wrap="square" rtlCol="0">
            <a:spAutoFit/>
          </a:bodyPr>
          <a:lstStyle/>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11" name="TextBox 10"/>
          <p:cNvSpPr txBox="1"/>
          <p:nvPr/>
        </p:nvSpPr>
        <p:spPr>
          <a:xfrm>
            <a:off x="16777131" y="2383679"/>
            <a:ext cx="12438222" cy="33209091"/>
          </a:xfrm>
          <a:prstGeom prst="rect">
            <a:avLst/>
          </a:prstGeom>
          <a:noFill/>
        </p:spPr>
        <p:txBody>
          <a:bodyPr wrap="square" rtlCol="0">
            <a:spAutoFit/>
          </a:bodyPr>
          <a:lstStyle/>
          <a:p>
            <a:pPr algn="ctr"/>
            <a:endParaRPr lang="en-US" sz="4000" b="1" u="sng" dirty="0">
              <a:solidFill>
                <a:srgbClr val="73000A"/>
              </a:solidFill>
              <a:latin typeface="Arial" panose="020B0604020202020204" pitchFamily="34" charset="0"/>
              <a:cs typeface="Arial" panose="020B0604020202020204" pitchFamily="34" charset="0"/>
            </a:endParaRPr>
          </a:p>
          <a:p>
            <a:pPr algn="ctr"/>
            <a:r>
              <a:rPr lang="en-US" sz="4000" b="1" u="sng" dirty="0">
                <a:solidFill>
                  <a:srgbClr val="73000A"/>
                </a:solidFill>
                <a:latin typeface="Arial" panose="020B0604020202020204" pitchFamily="34" charset="0"/>
                <a:cs typeface="Arial" panose="020B0604020202020204" pitchFamily="34" charset="0"/>
              </a:rPr>
              <a:t>Results</a:t>
            </a: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The first plot is known as the Baldwin-Phillip-</a:t>
            </a:r>
            <a:r>
              <a:rPr lang="en-US" sz="2800" dirty="0" err="1">
                <a:latin typeface="Arial" panose="020B0604020202020204" pitchFamily="34" charset="0"/>
                <a:cs typeface="Arial" panose="020B0604020202020204" pitchFamily="34" charset="0"/>
              </a:rPr>
              <a:t>Terlevich</a:t>
            </a:r>
            <a:r>
              <a:rPr lang="en-US" sz="2800" dirty="0">
                <a:latin typeface="Arial" panose="020B0604020202020204" pitchFamily="34" charset="0"/>
                <a:cs typeface="Arial" panose="020B0604020202020204" pitchFamily="34" charset="0"/>
              </a:rPr>
              <a:t> (BPT) diagram. </a:t>
            </a: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The top three plots were introduced in </a:t>
            </a:r>
            <a:r>
              <a:rPr lang="en-US" sz="2800" dirty="0" err="1">
                <a:latin typeface="Arial" panose="020B0604020202020204" pitchFamily="34" charset="0"/>
                <a:cs typeface="Arial" panose="020B0604020202020204" pitchFamily="34" charset="0"/>
              </a:rPr>
              <a:t>Osterbrock</a:t>
            </a:r>
            <a:r>
              <a:rPr lang="en-US" sz="2800" dirty="0">
                <a:latin typeface="Arial" panose="020B0604020202020204" pitchFamily="34" charset="0"/>
                <a:cs typeface="Arial" panose="020B0604020202020204" pitchFamily="34" charset="0"/>
              </a:rPr>
              <a:t> &amp; </a:t>
            </a:r>
            <a:r>
              <a:rPr lang="en-US" sz="2800" dirty="0" err="1">
                <a:latin typeface="Arial" panose="020B0604020202020204" pitchFamily="34" charset="0"/>
                <a:cs typeface="Arial" panose="020B0604020202020204" pitchFamily="34" charset="0"/>
              </a:rPr>
              <a:t>Veilleux</a:t>
            </a:r>
            <a:r>
              <a:rPr lang="en-US" sz="2800" dirty="0">
                <a:latin typeface="Arial" panose="020B0604020202020204" pitchFamily="34" charset="0"/>
                <a:cs typeface="Arial" panose="020B0604020202020204" pitchFamily="34" charset="0"/>
              </a:rPr>
              <a:t> 1983 to categorize galaxies by atomic excitation mechanism. </a:t>
            </a: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Excitation mechanism diagnostics are empirically derived.</a:t>
            </a: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Bottom three plots come from </a:t>
            </a:r>
            <a:r>
              <a:rPr lang="en-US" sz="2800" dirty="0" err="1">
                <a:latin typeface="Arial" panose="020B0604020202020204" pitchFamily="34" charset="0"/>
                <a:cs typeface="Arial" panose="020B0604020202020204" pitchFamily="34" charset="0"/>
              </a:rPr>
              <a:t>Lamareille</a:t>
            </a:r>
            <a:r>
              <a:rPr lang="en-US" sz="2800" dirty="0">
                <a:latin typeface="Arial" panose="020B0604020202020204" pitchFamily="34" charset="0"/>
                <a:cs typeface="Arial" panose="020B0604020202020204" pitchFamily="34" charset="0"/>
              </a:rPr>
              <a:t> 2010, </a:t>
            </a:r>
            <a:r>
              <a:rPr lang="en-US" sz="2800" dirty="0" err="1">
                <a:latin typeface="Arial" panose="020B0604020202020204" pitchFamily="34" charset="0"/>
                <a:cs typeface="Arial" panose="020B0604020202020204" pitchFamily="34" charset="0"/>
              </a:rPr>
              <a:t>Shirazi</a:t>
            </a:r>
            <a:r>
              <a:rPr lang="en-US" sz="2800" dirty="0">
                <a:latin typeface="Arial" panose="020B0604020202020204" pitchFamily="34" charset="0"/>
                <a:cs typeface="Arial" panose="020B0604020202020204" pitchFamily="34" charset="0"/>
              </a:rPr>
              <a:t> et al. 2012, and </a:t>
            </a:r>
            <a:r>
              <a:rPr lang="en-US" sz="2800" dirty="0" err="1">
                <a:latin typeface="Arial" panose="020B0604020202020204" pitchFamily="34" charset="0"/>
                <a:cs typeface="Arial" panose="020B0604020202020204" pitchFamily="34" charset="0"/>
              </a:rPr>
              <a:t>Kewley</a:t>
            </a:r>
            <a:r>
              <a:rPr lang="en-US" sz="2800" dirty="0">
                <a:latin typeface="Arial" panose="020B0604020202020204" pitchFamily="34" charset="0"/>
                <a:cs typeface="Arial" panose="020B0604020202020204" pitchFamily="34" charset="0"/>
              </a:rPr>
              <a:t> et al. 2006 respectively. </a:t>
            </a: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Red indicates that the galaxy is a </a:t>
            </a:r>
            <a:r>
              <a:rPr lang="en-US" sz="2800" dirty="0" err="1">
                <a:latin typeface="Arial" panose="020B0604020202020204" pitchFamily="34" charset="0"/>
                <a:cs typeface="Arial" panose="020B0604020202020204" pitchFamily="34" charset="0"/>
              </a:rPr>
              <a:t>Seyfert</a:t>
            </a:r>
            <a:r>
              <a:rPr lang="en-US" sz="2800" dirty="0">
                <a:latin typeface="Arial" panose="020B0604020202020204" pitchFamily="34" charset="0"/>
                <a:cs typeface="Arial" panose="020B0604020202020204" pitchFamily="34" charset="0"/>
              </a:rPr>
              <a:t>, while blue indicates star-forming galaxies, composite galaxies, and Low Ionization Nuclear Emission Line Region galaxies.  </a:t>
            </a: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Galaxies are separated based on the equations that set the boundary lines. </a:t>
            </a: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The black lines act as boundaries between the type of galaxy.  </a:t>
            </a:r>
          </a:p>
          <a:p>
            <a:pPr marL="1028700" lvl="1"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Star-Forming/Starburst galaxies are galaxies with high rates of star formation. </a:t>
            </a:r>
          </a:p>
          <a:p>
            <a:pPr marL="1028700" lvl="1"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Composite galaxies exhibit characteristics of both active galaxies and star-forming galaxies. </a:t>
            </a:r>
          </a:p>
          <a:p>
            <a:pPr marL="1028700" lvl="1"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Low Ionization Nuclear Emission Region (LINER) galaxies are characterized by emission lines of weakly ionized or neutral atoms.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Markers indicate the model used.  </a:t>
            </a:r>
          </a:p>
          <a:p>
            <a:pPr marL="914400" lvl="1"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Red markers indicate our baseline SED, with lighter shades representing lower temperatures.</a:t>
            </a:r>
          </a:p>
          <a:p>
            <a:pPr marL="914400" lvl="1"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Blue markers indicate a SED with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 </a:t>
            </a:r>
            <a:r>
              <a:rPr lang="en-US" sz="2800" dirty="0">
                <a:latin typeface="Arial" panose="020B0604020202020204" pitchFamily="34" charset="0"/>
                <a:cs typeface="Arial" panose="020B0604020202020204" pitchFamily="34" charset="0"/>
              </a:rPr>
              <a:t>= -2.19,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baseline="-250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 -0.38,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ox </a:t>
            </a:r>
            <a:r>
              <a:rPr lang="en-US" sz="2800" dirty="0">
                <a:latin typeface="Arial" panose="020B0604020202020204" pitchFamily="34" charset="0"/>
                <a:cs typeface="Arial" panose="020B0604020202020204" pitchFamily="34" charset="0"/>
              </a:rPr>
              <a:t>=-1.42</a:t>
            </a:r>
          </a:p>
          <a:p>
            <a:pPr marL="914400" lvl="1"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Green markers indicate a SED with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 </a:t>
            </a:r>
            <a:r>
              <a:rPr lang="en-US" sz="2800" dirty="0">
                <a:latin typeface="Arial" panose="020B0604020202020204" pitchFamily="34" charset="0"/>
                <a:cs typeface="Arial" panose="020B0604020202020204" pitchFamily="34" charset="0"/>
              </a:rPr>
              <a:t>= -1.17 ,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baseline="-250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 -0.73,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ox </a:t>
            </a:r>
            <a:r>
              <a:rPr lang="en-US" sz="2800" dirty="0">
                <a:latin typeface="Arial" panose="020B0604020202020204" pitchFamily="34" charset="0"/>
                <a:cs typeface="Arial" panose="020B0604020202020204" pitchFamily="34" charset="0"/>
              </a:rPr>
              <a:t>=-1.42</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Most plots have little variation between models.  An interesting result is the zig-zag pattern based on temperature that shows up in many of the plots.</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[O I] plots show largest variation, with higher temperature models coming close to crossing the LINER-</a:t>
            </a:r>
            <a:r>
              <a:rPr lang="en-US" sz="2800" dirty="0" err="1">
                <a:latin typeface="Arial" panose="020B0604020202020204" pitchFamily="34" charset="0"/>
                <a:cs typeface="Arial" panose="020B0604020202020204" pitchFamily="34" charset="0"/>
              </a:rPr>
              <a:t>Seyfert</a:t>
            </a:r>
            <a:r>
              <a:rPr lang="en-US" sz="2800" dirty="0">
                <a:latin typeface="Arial" panose="020B0604020202020204" pitchFamily="34" charset="0"/>
                <a:cs typeface="Arial" panose="020B0604020202020204" pitchFamily="34" charset="0"/>
              </a:rPr>
              <a:t> boundary.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Variation in [O I] may be a result of ionization parameter.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Density diagnostic from Richardson et al. 2014.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Emissions from elements at the same ionization level, but different wavelengths act as indicators of density.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[S II] 6716 / [S II] 6731 is insensitive to other factors and acts as a strong indicator of density.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Models show little variation outside of temperature.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146" y="7333886"/>
            <a:ext cx="5288870" cy="3351119"/>
          </a:xfrm>
          <a:prstGeom prst="rect">
            <a:avLst/>
          </a:prstGeom>
        </p:spPr>
      </p:pic>
      <p:sp>
        <p:nvSpPr>
          <p:cNvPr id="21" name="TextBox 20"/>
          <p:cNvSpPr txBox="1"/>
          <p:nvPr/>
        </p:nvSpPr>
        <p:spPr>
          <a:xfrm>
            <a:off x="1505878" y="26163874"/>
            <a:ext cx="13200721" cy="5632311"/>
          </a:xfrm>
          <a:prstGeom prst="rect">
            <a:avLst/>
          </a:prstGeom>
          <a:noFill/>
        </p:spPr>
        <p:txBody>
          <a:bodyPr wrap="square" rtlCol="0">
            <a:spAutoFit/>
          </a:bodyPr>
          <a:lstStyle/>
          <a:p>
            <a:pPr algn="ctr"/>
            <a:endParaRPr lang="en-US" sz="4000" b="1" u="sng" dirty="0">
              <a:solidFill>
                <a:srgbClr val="73000A"/>
              </a:solidFill>
              <a:latin typeface="Arial" panose="020B0604020202020204" pitchFamily="34" charset="0"/>
              <a:cs typeface="Arial" panose="020B0604020202020204" pitchFamily="34" charset="0"/>
            </a:endParaRPr>
          </a:p>
          <a:p>
            <a:pPr algn="ctr"/>
            <a:endParaRPr lang="en-US" sz="4000" b="1" u="sng" dirty="0">
              <a:solidFill>
                <a:srgbClr val="73000A"/>
              </a:solidFill>
              <a:latin typeface="Arial" panose="020B0604020202020204" pitchFamily="34" charset="0"/>
              <a:cs typeface="Arial" panose="020B0604020202020204" pitchFamily="34" charset="0"/>
            </a:endParaRPr>
          </a:p>
          <a:p>
            <a:pPr algn="ctr"/>
            <a:r>
              <a:rPr lang="en-US" sz="4000" b="1" u="sng" dirty="0">
                <a:solidFill>
                  <a:srgbClr val="73000A"/>
                </a:solidFill>
                <a:latin typeface="Arial" panose="020B0604020202020204" pitchFamily="34" charset="0"/>
                <a:cs typeface="Arial" panose="020B0604020202020204" pitchFamily="34" charset="0"/>
              </a:rPr>
              <a:t>References</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Grupe</a:t>
            </a:r>
            <a:r>
              <a:rPr lang="en-US" sz="2000" dirty="0">
                <a:latin typeface="Arial" panose="020B0604020202020204" pitchFamily="34" charset="0"/>
                <a:cs typeface="Arial" panose="020B0604020202020204" pitchFamily="34" charset="0"/>
              </a:rPr>
              <a:t>, D., </a:t>
            </a:r>
            <a:r>
              <a:rPr lang="en-US" sz="2000" dirty="0" err="1">
                <a:latin typeface="Arial" panose="020B0604020202020204" pitchFamily="34" charset="0"/>
                <a:cs typeface="Arial" panose="020B0604020202020204" pitchFamily="34" charset="0"/>
              </a:rPr>
              <a:t>Komassa</a:t>
            </a:r>
            <a:r>
              <a:rPr lang="en-US" sz="2000" dirty="0">
                <a:latin typeface="Arial" panose="020B0604020202020204" pitchFamily="34" charset="0"/>
                <a:cs typeface="Arial" panose="020B0604020202020204" pitchFamily="34" charset="0"/>
              </a:rPr>
              <a:t>, S., </a:t>
            </a:r>
            <a:r>
              <a:rPr lang="en-US" sz="2000" dirty="0" err="1">
                <a:latin typeface="Arial" panose="020B0604020202020204" pitchFamily="34" charset="0"/>
                <a:cs typeface="Arial" panose="020B0604020202020204" pitchFamily="34" charset="0"/>
              </a:rPr>
              <a:t>Leighly</a:t>
            </a:r>
            <a:r>
              <a:rPr lang="en-US" sz="2000" dirty="0">
                <a:latin typeface="Arial" panose="020B0604020202020204" pitchFamily="34" charset="0"/>
                <a:cs typeface="Arial" panose="020B0604020202020204" pitchFamily="34" charset="0"/>
              </a:rPr>
              <a:t>, K., Page, K., 2010, </a:t>
            </a:r>
            <a:r>
              <a:rPr lang="en-US" sz="2000" dirty="0" err="1">
                <a:latin typeface="Arial" panose="020B0604020202020204" pitchFamily="34" charset="0"/>
                <a:cs typeface="Arial" panose="020B0604020202020204" pitchFamily="34" charset="0"/>
              </a:rPr>
              <a:t>ApJS</a:t>
            </a:r>
            <a:r>
              <a:rPr lang="en-US" sz="2000" dirty="0">
                <a:latin typeface="Arial" panose="020B0604020202020204" pitchFamily="34" charset="0"/>
                <a:cs typeface="Arial" panose="020B0604020202020204" pitchFamily="34" charset="0"/>
              </a:rPr>
              <a:t>, 187, 64</a:t>
            </a:r>
          </a:p>
          <a:p>
            <a:r>
              <a:rPr lang="en-US" sz="2000" dirty="0">
                <a:latin typeface="Arial" panose="020B0604020202020204" pitchFamily="34" charset="0"/>
                <a:cs typeface="Arial" panose="020B0604020202020204" pitchFamily="34" charset="0"/>
              </a:rPr>
              <a:t>Groves, B., </a:t>
            </a:r>
            <a:r>
              <a:rPr lang="en-US" sz="2000" dirty="0" err="1">
                <a:latin typeface="Arial" panose="020B0604020202020204" pitchFamily="34" charset="0"/>
                <a:cs typeface="Arial" panose="020B0604020202020204" pitchFamily="34" charset="0"/>
              </a:rPr>
              <a:t>Dopita</a:t>
            </a:r>
            <a:r>
              <a:rPr lang="en-US" sz="2000" dirty="0">
                <a:latin typeface="Arial" panose="020B0604020202020204" pitchFamily="34" charset="0"/>
                <a:cs typeface="Arial" panose="020B0604020202020204" pitchFamily="34" charset="0"/>
              </a:rPr>
              <a:t>, Michael., Sutherland, R. 2004, </a:t>
            </a:r>
            <a:r>
              <a:rPr lang="en-US" sz="2000" dirty="0" err="1">
                <a:latin typeface="Arial" panose="020B0604020202020204" pitchFamily="34" charset="0"/>
                <a:cs typeface="Arial" panose="020B0604020202020204" pitchFamily="34" charset="0"/>
              </a:rPr>
              <a:t>ApJS</a:t>
            </a:r>
            <a:r>
              <a:rPr lang="en-US" sz="2000" dirty="0">
                <a:latin typeface="Arial" panose="020B0604020202020204" pitchFamily="34" charset="0"/>
                <a:cs typeface="Arial" panose="020B0604020202020204" pitchFamily="34" charset="0"/>
              </a:rPr>
              <a:t>, 153, 75</a:t>
            </a:r>
          </a:p>
          <a:p>
            <a:r>
              <a:rPr lang="en-US" sz="2000" dirty="0">
                <a:latin typeface="Arial" panose="020B0604020202020204" pitchFamily="34" charset="0"/>
                <a:cs typeface="Arial" panose="020B0604020202020204" pitchFamily="34" charset="0"/>
              </a:rPr>
              <a:t>Groves B. A., Heckman T.M., Kauffmann G., 2006, MNRAS, 371, 1559</a:t>
            </a:r>
          </a:p>
          <a:p>
            <a:r>
              <a:rPr lang="es-ES" sz="2000" dirty="0" err="1">
                <a:latin typeface="Arial" panose="020B0604020202020204" pitchFamily="34" charset="0"/>
                <a:cs typeface="Arial" panose="020B0604020202020204" pitchFamily="34" charset="0"/>
              </a:rPr>
              <a:t>Kewley</a:t>
            </a:r>
            <a:r>
              <a:rPr lang="es-ES" sz="2000" dirty="0">
                <a:latin typeface="Arial" panose="020B0604020202020204" pitchFamily="34" charset="0"/>
                <a:cs typeface="Arial" panose="020B0604020202020204" pitchFamily="34" charset="0"/>
              </a:rPr>
              <a:t>, L. J., &amp; </a:t>
            </a:r>
            <a:r>
              <a:rPr lang="es-ES" sz="2000" dirty="0" err="1">
                <a:latin typeface="Arial" panose="020B0604020202020204" pitchFamily="34" charset="0"/>
                <a:cs typeface="Arial" panose="020B0604020202020204" pitchFamily="34" charset="0"/>
              </a:rPr>
              <a:t>Dopita</a:t>
            </a:r>
            <a:r>
              <a:rPr lang="es-ES" sz="2000" dirty="0">
                <a:latin typeface="Arial" panose="020B0604020202020204" pitchFamily="34" charset="0"/>
                <a:cs typeface="Arial" panose="020B0604020202020204" pitchFamily="34" charset="0"/>
              </a:rPr>
              <a:t>, M. A. 2002, </a:t>
            </a:r>
            <a:r>
              <a:rPr lang="es-ES" sz="2000" dirty="0" err="1">
                <a:latin typeface="Arial" panose="020B0604020202020204" pitchFamily="34" charset="0"/>
                <a:cs typeface="Arial" panose="020B0604020202020204" pitchFamily="34" charset="0"/>
              </a:rPr>
              <a:t>ApJS</a:t>
            </a:r>
            <a:r>
              <a:rPr lang="es-ES" sz="2000" dirty="0">
                <a:latin typeface="Arial" panose="020B0604020202020204" pitchFamily="34" charset="0"/>
                <a:cs typeface="Arial" panose="020B0604020202020204" pitchFamily="34" charset="0"/>
              </a:rPr>
              <a:t>, 142, 35</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Ryden</a:t>
            </a:r>
            <a:r>
              <a:rPr lang="en-US" sz="2000" dirty="0">
                <a:latin typeface="Arial" panose="020B0604020202020204" pitchFamily="34" charset="0"/>
                <a:cs typeface="Arial" panose="020B0604020202020204" pitchFamily="34" charset="0"/>
              </a:rPr>
              <a:t>, B., Peterson, B., 2010, Foundations of Astrophysics, (Addison-Wesley)</a:t>
            </a:r>
          </a:p>
          <a:p>
            <a:r>
              <a:rPr lang="en-US" sz="2000" dirty="0" err="1">
                <a:latin typeface="Arial" panose="020B0604020202020204" pitchFamily="34" charset="0"/>
                <a:cs typeface="Arial" panose="020B0604020202020204" pitchFamily="34" charset="0"/>
              </a:rPr>
              <a:t>Ferland</a:t>
            </a:r>
            <a:r>
              <a:rPr lang="en-US" sz="2000" dirty="0">
                <a:latin typeface="Arial" panose="020B0604020202020204" pitchFamily="34" charset="0"/>
                <a:cs typeface="Arial" panose="020B0604020202020204" pitchFamily="34" charset="0"/>
              </a:rPr>
              <a:t>, G. J.; Porter, R. L.; van Hoof, P. A. M.; Williams, R. J. R.; Abel, N. P.; </a:t>
            </a:r>
            <a:r>
              <a:rPr lang="en-US" sz="2000" dirty="0" err="1">
                <a:latin typeface="Arial" panose="020B0604020202020204" pitchFamily="34" charset="0"/>
                <a:cs typeface="Arial" panose="020B0604020202020204" pitchFamily="34" charset="0"/>
              </a:rPr>
              <a:t>Lykins</a:t>
            </a:r>
            <a:r>
              <a:rPr lang="en-US" sz="2000" dirty="0">
                <a:latin typeface="Arial" panose="020B0604020202020204" pitchFamily="34" charset="0"/>
                <a:cs typeface="Arial" panose="020B0604020202020204" pitchFamily="34" charset="0"/>
              </a:rPr>
              <a:t>, M. L.; Shaw, G.; </a:t>
            </a:r>
            <a:r>
              <a:rPr lang="en-US" sz="2000" dirty="0" err="1">
                <a:latin typeface="Arial" panose="020B0604020202020204" pitchFamily="34" charset="0"/>
                <a:cs typeface="Arial" panose="020B0604020202020204" pitchFamily="34" charset="0"/>
              </a:rPr>
              <a:t>Henney</a:t>
            </a:r>
            <a:r>
              <a:rPr lang="en-US" sz="2000" dirty="0">
                <a:latin typeface="Arial" panose="020B0604020202020204" pitchFamily="34" charset="0"/>
                <a:cs typeface="Arial" panose="020B0604020202020204" pitchFamily="34" charset="0"/>
              </a:rPr>
              <a:t>, W. J.; Stancil, P. C., 2013, </a:t>
            </a:r>
            <a:r>
              <a:rPr lang="en-US" sz="2000" dirty="0" err="1">
                <a:latin typeface="Arial" panose="020B0604020202020204" pitchFamily="34" charset="0"/>
                <a:cs typeface="Arial" panose="020B0604020202020204" pitchFamily="34" charset="0"/>
              </a:rPr>
              <a:t>RevMexAA</a:t>
            </a:r>
            <a:r>
              <a:rPr lang="en-US" sz="2000" dirty="0">
                <a:latin typeface="Arial" panose="020B0604020202020204" pitchFamily="34" charset="0"/>
                <a:cs typeface="Arial" panose="020B0604020202020204" pitchFamily="34" charset="0"/>
              </a:rPr>
              <a:t>, 49, 137 </a:t>
            </a:r>
          </a:p>
          <a:p>
            <a:r>
              <a:rPr lang="en-US" sz="2000" dirty="0" err="1">
                <a:latin typeface="Arial" panose="020B0604020202020204" pitchFamily="34" charset="0"/>
                <a:cs typeface="Arial" panose="020B0604020202020204" pitchFamily="34" charset="0"/>
              </a:rPr>
              <a:t>Lamareille</a:t>
            </a:r>
            <a:r>
              <a:rPr lang="en-US" sz="2000" dirty="0">
                <a:latin typeface="Arial" panose="020B0604020202020204" pitchFamily="34" charset="0"/>
                <a:cs typeface="Arial" panose="020B0604020202020204" pitchFamily="34" charset="0"/>
              </a:rPr>
              <a:t>, F. 2010, A&amp;A, 509, A53</a:t>
            </a:r>
          </a:p>
          <a:p>
            <a:r>
              <a:rPr lang="de-DE" sz="2000" dirty="0">
                <a:latin typeface="Arial" panose="020B0604020202020204" pitchFamily="34" charset="0"/>
                <a:cs typeface="Arial" panose="020B0604020202020204" pitchFamily="34" charset="0"/>
              </a:rPr>
              <a:t>Richardson C. T., Allen J. T., Baldwin J. A., Hewett P. C., Ferland G. J., 2014, MNRAS, 437, 2376</a:t>
            </a:r>
          </a:p>
          <a:p>
            <a:r>
              <a:rPr lang="en-US" sz="2000" dirty="0" err="1">
                <a:latin typeface="Arial" panose="020B0604020202020204" pitchFamily="34" charset="0"/>
                <a:cs typeface="Arial" panose="020B0604020202020204" pitchFamily="34" charset="0"/>
              </a:rPr>
              <a:t>Shirazi</a:t>
            </a:r>
            <a:r>
              <a:rPr lang="en-US" sz="2000" dirty="0">
                <a:latin typeface="Arial" panose="020B0604020202020204" pitchFamily="34" charset="0"/>
                <a:cs typeface="Arial" panose="020B0604020202020204" pitchFamily="34" charset="0"/>
              </a:rPr>
              <a:t>, M., &amp; </a:t>
            </a:r>
            <a:r>
              <a:rPr lang="en-US" sz="2000" dirty="0" err="1">
                <a:latin typeface="Arial" panose="020B0604020202020204" pitchFamily="34" charset="0"/>
                <a:cs typeface="Arial" panose="020B0604020202020204" pitchFamily="34" charset="0"/>
              </a:rPr>
              <a:t>Brinchmann</a:t>
            </a:r>
            <a:r>
              <a:rPr lang="en-US" sz="2000" dirty="0">
                <a:latin typeface="Arial" panose="020B0604020202020204" pitchFamily="34" charset="0"/>
                <a:cs typeface="Arial" panose="020B0604020202020204" pitchFamily="34" charset="0"/>
              </a:rPr>
              <a:t>, J. 2012, MNRAS, 421, 1043</a:t>
            </a:r>
          </a:p>
          <a:p>
            <a:r>
              <a:rPr lang="en-US" sz="2000" dirty="0">
                <a:latin typeface="Arial" panose="020B0604020202020204" pitchFamily="34" charset="0"/>
                <a:cs typeface="Arial" panose="020B0604020202020204" pitchFamily="34" charset="0"/>
              </a:rPr>
              <a:t> </a:t>
            </a:r>
          </a:p>
        </p:txBody>
      </p:sp>
      <p:sp>
        <p:nvSpPr>
          <p:cNvPr id="22" name="TextBox 21"/>
          <p:cNvSpPr txBox="1"/>
          <p:nvPr/>
        </p:nvSpPr>
        <p:spPr>
          <a:xfrm>
            <a:off x="32217635" y="22478370"/>
            <a:ext cx="10025847" cy="7048083"/>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Conclusions</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lack of significant variation between our three models indicates that our regression is a good fit.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This model does not act as a strong indicator of diagnostic ratios for emissions in the infrared spectrum.</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lgn="ctr"/>
            <a:r>
              <a:rPr lang="en-US" sz="4000" b="1" u="sng" dirty="0">
                <a:solidFill>
                  <a:srgbClr val="73000A"/>
                </a:solidFill>
                <a:latin typeface="Arial" panose="020B0604020202020204" pitchFamily="34" charset="0"/>
                <a:cs typeface="Arial" panose="020B0604020202020204" pitchFamily="34" charset="0"/>
              </a:rPr>
              <a:t>Future</a:t>
            </a:r>
            <a:r>
              <a:rPr lang="en-US" sz="4000" b="1" u="sng" dirty="0">
                <a:solidFill>
                  <a:srgbClr val="C00000"/>
                </a:solidFill>
                <a:latin typeface="Arial" panose="020B0604020202020204" pitchFamily="34" charset="0"/>
                <a:cs typeface="Arial" panose="020B0604020202020204" pitchFamily="34" charset="0"/>
              </a:rPr>
              <a:t> </a:t>
            </a:r>
            <a:r>
              <a:rPr lang="en-US" sz="4000" b="1" u="sng" dirty="0">
                <a:solidFill>
                  <a:srgbClr val="73000A"/>
                </a:solidFill>
                <a:latin typeface="Arial" panose="020B0604020202020204" pitchFamily="34" charset="0"/>
                <a:cs typeface="Arial" panose="020B0604020202020204" pitchFamily="34" charset="0"/>
              </a:rPr>
              <a:t>Work</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Examine the physical cause of the zig-zag pattern in our simulated values through individual simulations of galaxies.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Examine the effects of ionization parameter variation on our model to determine if we can utilize it in determining LINER galaxies.   </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24" name="TextBox 23"/>
          <p:cNvSpPr txBox="1"/>
          <p:nvPr/>
        </p:nvSpPr>
        <p:spPr>
          <a:xfrm>
            <a:off x="30988197" y="8042944"/>
            <a:ext cx="10370126" cy="892552"/>
          </a:xfrm>
          <a:prstGeom prst="rect">
            <a:avLst/>
          </a:prstGeom>
          <a:noFill/>
        </p:spPr>
        <p:txBody>
          <a:bodyPr wrap="square" rtlCol="0">
            <a:spAutoFit/>
          </a:bodyPr>
          <a:lstStyle/>
          <a:p>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25" name="Rectangle 24"/>
          <p:cNvSpPr/>
          <p:nvPr/>
        </p:nvSpPr>
        <p:spPr>
          <a:xfrm>
            <a:off x="4774249" y="11040512"/>
            <a:ext cx="6734664" cy="369332"/>
          </a:xfrm>
          <a:prstGeom prst="rect">
            <a:avLst/>
          </a:prstGeom>
        </p:spPr>
        <p:txBody>
          <a:bodyPr wrap="none">
            <a:spAutoFit/>
          </a:bodyPr>
          <a:lstStyle/>
          <a:p>
            <a:r>
              <a:rPr lang="en-US" dirty="0"/>
              <a:t>http://www.isdc.unige.ch/~ricci/Website/Active_Galactic_Nuclei.html</a:t>
            </a:r>
          </a:p>
        </p:txBody>
      </p:sp>
      <p:sp>
        <p:nvSpPr>
          <p:cNvPr id="28" name="Rectangle 27"/>
          <p:cNvSpPr/>
          <p:nvPr/>
        </p:nvSpPr>
        <p:spPr>
          <a:xfrm>
            <a:off x="33734829" y="7430538"/>
            <a:ext cx="7950703" cy="369332"/>
          </a:xfrm>
          <a:prstGeom prst="rect">
            <a:avLst/>
          </a:prstGeom>
        </p:spPr>
        <p:txBody>
          <a:bodyPr wrap="none">
            <a:spAutoFit/>
          </a:bodyPr>
          <a:lstStyle/>
          <a:p>
            <a:r>
              <a:rPr lang="en-US" dirty="0">
                <a:solidFill>
                  <a:schemeClr val="bg1"/>
                </a:solidFill>
              </a:rPr>
              <a:t>http://www.nasa.gov/mission_pages/chandra/multimedia/galaxy-centaurusA.html</a:t>
            </a:r>
          </a:p>
        </p:txBody>
      </p:sp>
      <p:sp>
        <p:nvSpPr>
          <p:cNvPr id="30" name="TextBox 29"/>
          <p:cNvSpPr txBox="1"/>
          <p:nvPr/>
        </p:nvSpPr>
        <p:spPr>
          <a:xfrm>
            <a:off x="1151932" y="18831109"/>
            <a:ext cx="14339452" cy="8894743"/>
          </a:xfrm>
          <a:prstGeom prst="rect">
            <a:avLst/>
          </a:prstGeom>
          <a:noFill/>
        </p:spPr>
        <p:txBody>
          <a:bodyPr wrap="square" rtlCol="0">
            <a:spAutoFit/>
          </a:bodyPr>
          <a:lstStyle/>
          <a:p>
            <a:pPr lvl="0" algn="ctr"/>
            <a:r>
              <a:rPr lang="en-US" sz="4000" b="1" u="sng" dirty="0">
                <a:solidFill>
                  <a:srgbClr val="73000A"/>
                </a:solidFill>
                <a:latin typeface="Arial" panose="020B0604020202020204" pitchFamily="34" charset="0"/>
                <a:cs typeface="Arial" panose="020B0604020202020204" pitchFamily="34" charset="0"/>
              </a:rPr>
              <a:t>Methods</a:t>
            </a:r>
          </a:p>
          <a:p>
            <a:pPr marL="457200" lvl="0" indent="-457200">
              <a:buFont typeface="Arial" panose="020B0604020202020204" pitchFamily="34" charset="0"/>
              <a:buChar char="•"/>
            </a:pPr>
            <a:r>
              <a:rPr lang="en-US" sz="2800" dirty="0">
                <a:solidFill>
                  <a:prstClr val="black"/>
                </a:solidFill>
                <a:latin typeface="Arial" panose="020B0604020202020204" pitchFamily="34" charset="0"/>
                <a:cs typeface="Arial" panose="020B0604020202020204" pitchFamily="34" charset="0"/>
              </a:rPr>
              <a:t>We set up the incident radiation curve from: </a:t>
            </a:r>
          </a:p>
          <a:p>
            <a:pPr marL="457200" lvl="0" indent="-457200">
              <a:buFont typeface="Arial" panose="020B0604020202020204" pitchFamily="34" charset="0"/>
              <a:buChar char="•"/>
            </a:pPr>
            <a:endParaRPr lang="en-US" sz="2800" dirty="0">
              <a:solidFill>
                <a:prstClr val="black"/>
              </a:solidFill>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endParaRPr lang="en-US" sz="2800" dirty="0">
              <a:solidFill>
                <a:prstClr val="black"/>
              </a:solidFill>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endParaRPr lang="en-US" sz="2800" dirty="0">
              <a:solidFill>
                <a:prstClr val="black"/>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solidFill>
                  <a:prstClr val="black"/>
                </a:solidFill>
                <a:latin typeface="Arial" panose="020B0604020202020204" pitchFamily="34" charset="0"/>
                <a:cs typeface="Arial" panose="020B0604020202020204" pitchFamily="34" charset="0"/>
              </a:rPr>
              <a:t>For baseline curve, the blackbody temperature </a:t>
            </a:r>
            <a:r>
              <a:rPr lang="en-US" sz="2800" i="1" dirty="0">
                <a:latin typeface="Arial" panose="020B0604020202020204" pitchFamily="34" charset="0"/>
                <a:cs typeface="Arial" panose="020B0604020202020204" pitchFamily="34" charset="0"/>
              </a:rPr>
              <a:t>T</a:t>
            </a:r>
            <a:r>
              <a:rPr lang="en-US" sz="2800" baseline="-25000" dirty="0">
                <a:latin typeface="Arial" panose="020B0604020202020204" pitchFamily="34" charset="0"/>
                <a:cs typeface="Arial" panose="020B0604020202020204" pitchFamily="34" charset="0"/>
              </a:rPr>
              <a:t>BB </a:t>
            </a:r>
            <a:r>
              <a:rPr lang="en-US" sz="2800" dirty="0">
                <a:latin typeface="Arial" panose="020B0604020202020204" pitchFamily="34" charset="0"/>
                <a:cs typeface="Arial" panose="020B0604020202020204" pitchFamily="34" charset="0"/>
              </a:rPr>
              <a:t> is set to 10</a:t>
            </a:r>
            <a:r>
              <a:rPr lang="en-US" sz="2800" baseline="30000" dirty="0">
                <a:latin typeface="Arial" panose="020B0604020202020204" pitchFamily="34" charset="0"/>
                <a:cs typeface="Arial" panose="020B0604020202020204" pitchFamily="34" charset="0"/>
              </a:rPr>
              <a:t>6</a:t>
            </a:r>
            <a:r>
              <a:rPr lang="en-US" sz="2800" dirty="0">
                <a:latin typeface="Arial" panose="020B0604020202020204" pitchFamily="34" charset="0"/>
                <a:cs typeface="Arial" panose="020B0604020202020204" pitchFamily="34" charset="0"/>
              </a:rPr>
              <a:t> K,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 -1.59,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 = -0.6,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ox</a:t>
            </a:r>
            <a:r>
              <a:rPr lang="en-US" sz="2800" dirty="0">
                <a:latin typeface="Arial" panose="020B0604020202020204" pitchFamily="34" charset="0"/>
                <a:cs typeface="Arial" panose="020B0604020202020204" pitchFamily="34" charset="0"/>
              </a:rPr>
              <a:t> = -1.42.  </a:t>
            </a:r>
          </a:p>
          <a:p>
            <a:pPr marL="457200" lvl="0" indent="-457200">
              <a:buFont typeface="Arial" panose="020B0604020202020204" pitchFamily="34" charset="0"/>
              <a:buChar char="•"/>
            </a:pPr>
            <a:r>
              <a:rPr lang="en-US" sz="2800" dirty="0">
                <a:solidFill>
                  <a:prstClr val="black"/>
                </a:solidFill>
                <a:latin typeface="Arial" panose="020B0604020202020204" pitchFamily="34" charset="0"/>
                <a:cs typeface="Arial" panose="020B0604020202020204" pitchFamily="34" charset="0"/>
              </a:rPr>
              <a:t>We also constrain the incident radiation curve by describing the elemental abundances, hydrogen density, and photon flux of the cloud.</a:t>
            </a:r>
          </a:p>
          <a:p>
            <a:pPr marL="457200" lvl="0" indent="-457200">
              <a:buFont typeface="Arial" panose="020B0604020202020204" pitchFamily="34" charset="0"/>
              <a:buChar char="•"/>
            </a:pPr>
            <a:r>
              <a:rPr lang="en-US" sz="2800" dirty="0">
                <a:solidFill>
                  <a:prstClr val="black"/>
                </a:solidFill>
                <a:latin typeface="Arial" panose="020B0604020202020204" pitchFamily="34" charset="0"/>
                <a:cs typeface="Arial" panose="020B0604020202020204" pitchFamily="34" charset="0"/>
              </a:rPr>
              <a:t>Stopping boundary condition for simulations is when the fraction of electron to total hydrogen densities falls below 0.01</a:t>
            </a:r>
          </a:p>
          <a:p>
            <a:pPr marL="457200" lvl="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We fit the values of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  </a:t>
            </a:r>
            <a:r>
              <a:rPr lang="en-US" sz="2800" dirty="0">
                <a:latin typeface="Arial" panose="020B0604020202020204" pitchFamily="34" charset="0"/>
                <a:cs typeface="Arial" panose="020B0604020202020204" pitchFamily="34" charset="0"/>
              </a:rPr>
              <a:t>and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baseline="-250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using Ordinary Least Squares regression, producing the line:</a:t>
            </a:r>
          </a:p>
          <a:p>
            <a:r>
              <a:rPr lang="en-US" sz="2800" dirty="0">
                <a:latin typeface="Arial" panose="020B0604020202020204" pitchFamily="34" charset="0"/>
                <a:cs typeface="Arial" panose="020B0604020202020204" pitchFamily="34" charset="0"/>
              </a:rPr>
              <a:t> </a:t>
            </a:r>
          </a:p>
          <a:p>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We run simulations varying </a:t>
            </a:r>
            <a:r>
              <a:rPr lang="en-US" sz="2800" i="1" dirty="0">
                <a:latin typeface="Arial" panose="020B0604020202020204" pitchFamily="34" charset="0"/>
                <a:cs typeface="Arial" panose="020B0604020202020204" pitchFamily="34" charset="0"/>
              </a:rPr>
              <a:t>T</a:t>
            </a:r>
            <a:r>
              <a:rPr lang="en-US" sz="2800" baseline="-25000" dirty="0">
                <a:latin typeface="Arial" panose="020B0604020202020204" pitchFamily="34" charset="0"/>
                <a:cs typeface="Arial" panose="020B0604020202020204" pitchFamily="34" charset="0"/>
              </a:rPr>
              <a:t>BB </a:t>
            </a:r>
            <a:r>
              <a:rPr lang="en-US" sz="2800" dirty="0">
                <a:latin typeface="Arial" panose="020B0604020202020204" pitchFamily="34" charset="0"/>
                <a:cs typeface="Arial" panose="020B0604020202020204" pitchFamily="34" charset="0"/>
              </a:rPr>
              <a:t>between 10</a:t>
            </a:r>
            <a:r>
              <a:rPr lang="en-US" sz="2800" baseline="30000" dirty="0">
                <a:latin typeface="Arial" panose="020B0604020202020204" pitchFamily="34" charset="0"/>
                <a:cs typeface="Arial" panose="020B0604020202020204" pitchFamily="34" charset="0"/>
              </a:rPr>
              <a:t>4 </a:t>
            </a:r>
            <a:r>
              <a:rPr lang="en-US" sz="2800" dirty="0">
                <a:latin typeface="Arial" panose="020B0604020202020204" pitchFamily="34" charset="0"/>
                <a:cs typeface="Arial" panose="020B0604020202020204" pitchFamily="34" charset="0"/>
              </a:rPr>
              <a:t>K and 10</a:t>
            </a:r>
            <a:r>
              <a:rPr lang="en-US" sz="2800" baseline="30000" dirty="0">
                <a:latin typeface="Arial" panose="020B0604020202020204" pitchFamily="34" charset="0"/>
                <a:cs typeface="Arial" panose="020B0604020202020204" pitchFamily="34" charset="0"/>
              </a:rPr>
              <a:t>7 </a:t>
            </a:r>
            <a:r>
              <a:rPr lang="en-US" sz="2800" dirty="0">
                <a:latin typeface="Arial" panose="020B0604020202020204" pitchFamily="34" charset="0"/>
                <a:cs typeface="Arial" panose="020B0604020202020204" pitchFamily="34" charset="0"/>
              </a:rPr>
              <a:t>K</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value of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 </a:t>
            </a:r>
            <a:r>
              <a:rPr lang="en-US" sz="2800" dirty="0">
                <a:latin typeface="Arial" panose="020B0604020202020204" pitchFamily="34" charset="0"/>
                <a:cs typeface="Arial" panose="020B0604020202020204" pitchFamily="34" charset="0"/>
              </a:rPr>
              <a:t>is varied according to the standard deviation of the mean, 0.51, and the value of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 is changed accordingly.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Optical data obtained via the Sloan Digital Sky Survey (SDSS)</a:t>
            </a:r>
          </a:p>
          <a:p>
            <a:pPr marL="457200" lvl="0" indent="-457200">
              <a:buFont typeface="Arial" panose="020B0604020202020204" pitchFamily="34" charset="0"/>
              <a:buChar char="•"/>
            </a:pPr>
            <a:endParaRPr lang="en-US" sz="2800" dirty="0">
              <a:solidFill>
                <a:prstClr val="black"/>
              </a:solidFill>
              <a:latin typeface="Arial" panose="020B0604020202020204" pitchFamily="34" charset="0"/>
              <a:cs typeface="Arial" panose="020B0604020202020204" pitchFamily="34" charset="0"/>
            </a:endParaRPr>
          </a:p>
        </p:txBody>
      </p:sp>
      <p:sp>
        <p:nvSpPr>
          <p:cNvPr id="31" name="TextBox 30"/>
          <p:cNvSpPr txBox="1"/>
          <p:nvPr/>
        </p:nvSpPr>
        <p:spPr>
          <a:xfrm>
            <a:off x="32231778" y="29522442"/>
            <a:ext cx="10290434" cy="1446550"/>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Acknowledgements</a:t>
            </a:r>
          </a:p>
          <a:p>
            <a:r>
              <a:rPr lang="en-US" sz="2400" dirty="0">
                <a:latin typeface="Arial" panose="020B0604020202020204" pitchFamily="34" charset="0"/>
                <a:cs typeface="Arial" panose="020B0604020202020204" pitchFamily="34" charset="0"/>
              </a:rPr>
              <a:t>I would like to thank the Elon College Fellows program and my research mentor Dr. Chris Richardson</a:t>
            </a:r>
            <a:r>
              <a:rPr lang="en-US" sz="2000" dirty="0">
                <a:latin typeface="Arial" panose="020B0604020202020204" pitchFamily="34" charset="0"/>
                <a:cs typeface="Arial" panose="020B0604020202020204" pitchFamily="34" charset="0"/>
              </a:rPr>
              <a:t>.  </a:t>
            </a:r>
          </a:p>
        </p:txBody>
      </p:sp>
      <p:cxnSp>
        <p:nvCxnSpPr>
          <p:cNvPr id="37" name="Straight Connector 36"/>
          <p:cNvCxnSpPr/>
          <p:nvPr/>
        </p:nvCxnSpPr>
        <p:spPr>
          <a:xfrm flipH="1" flipV="1">
            <a:off x="15857466" y="2892155"/>
            <a:ext cx="121163" cy="28095177"/>
          </a:xfrm>
          <a:prstGeom prst="line">
            <a:avLst/>
          </a:prstGeom>
          <a:ln>
            <a:solidFill>
              <a:srgbClr val="73000A"/>
            </a:solidFill>
          </a:ln>
        </p:spPr>
        <p:style>
          <a:lnRef idx="1">
            <a:schemeClr val="accent2"/>
          </a:lnRef>
          <a:fillRef idx="0">
            <a:schemeClr val="accent2"/>
          </a:fillRef>
          <a:effectRef idx="0">
            <a:schemeClr val="accent2"/>
          </a:effectRef>
          <a:fontRef idx="minor">
            <a:schemeClr val="tx1"/>
          </a:fontRef>
        </p:style>
      </p:cxnSp>
      <p:cxnSp>
        <p:nvCxnSpPr>
          <p:cNvPr id="41" name="Straight Connector 40"/>
          <p:cNvCxnSpPr/>
          <p:nvPr/>
        </p:nvCxnSpPr>
        <p:spPr>
          <a:xfrm flipH="1" flipV="1">
            <a:off x="30597578" y="2892155"/>
            <a:ext cx="29455" cy="28187432"/>
          </a:xfrm>
          <a:prstGeom prst="line">
            <a:avLst/>
          </a:prstGeom>
          <a:ln>
            <a:solidFill>
              <a:srgbClr val="73000A"/>
            </a:solidFill>
          </a:ln>
        </p:spPr>
        <p:style>
          <a:lnRef idx="1">
            <a:schemeClr val="accent2"/>
          </a:lnRef>
          <a:fillRef idx="0">
            <a:schemeClr val="accent2"/>
          </a:fillRef>
          <a:effectRef idx="0">
            <a:schemeClr val="accent2"/>
          </a:effectRef>
          <a:fontRef idx="minor">
            <a:schemeClr val="tx1"/>
          </a:fontRef>
        </p:style>
      </p:cxn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558" y="616233"/>
            <a:ext cx="8638536" cy="2275922"/>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3989" y="1130951"/>
            <a:ext cx="4047744" cy="2276856"/>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71733" y="1130951"/>
            <a:ext cx="4021861" cy="2276857"/>
          </a:xfrm>
          <a:prstGeom prst="rect">
            <a:avLst/>
          </a:prstGeom>
        </p:spPr>
      </p:pic>
      <p:sp>
        <p:nvSpPr>
          <p:cNvPr id="5" name="TextBox 4"/>
          <p:cNvSpPr txBox="1"/>
          <p:nvPr/>
        </p:nvSpPr>
        <p:spPr>
          <a:xfrm>
            <a:off x="32296537" y="20908412"/>
            <a:ext cx="9515294"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Abundance diagnostic plots for Infrared emissions.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Models seem to under predict the data.   </a:t>
            </a:r>
          </a:p>
        </p:txBody>
      </p:sp>
      <p:sp>
        <p:nvSpPr>
          <p:cNvPr id="6" name="TextBox 5"/>
          <p:cNvSpPr txBox="1"/>
          <p:nvPr/>
        </p:nvSpPr>
        <p:spPr>
          <a:xfrm>
            <a:off x="32215502" y="9619376"/>
            <a:ext cx="10322986"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Diagnostic plots for elemental abundances in the optical spectrum derived from different elements at the same ionization level.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[O III]/[</a:t>
            </a:r>
            <a:r>
              <a:rPr lang="en-US" sz="2800" dirty="0" err="1">
                <a:latin typeface="Arial" panose="020B0604020202020204" pitchFamily="34" charset="0"/>
                <a:cs typeface="Arial" panose="020B0604020202020204" pitchFamily="34" charset="0"/>
              </a:rPr>
              <a:t>Ar</a:t>
            </a:r>
            <a:r>
              <a:rPr lang="en-US" sz="2800" dirty="0">
                <a:latin typeface="Arial" panose="020B0604020202020204" pitchFamily="34" charset="0"/>
                <a:cs typeface="Arial" panose="020B0604020202020204" pitchFamily="34" charset="0"/>
              </a:rPr>
              <a:t> III] vs [Ne III / H</a:t>
            </a:r>
            <a:r>
              <a:rPr lang="el-GR" sz="2800" dirty="0">
                <a:latin typeface="Arial" panose="020B0604020202020204" pitchFamily="34" charset="0"/>
                <a:cs typeface="Arial" panose="020B0604020202020204" pitchFamily="34" charset="0"/>
              </a:rPr>
              <a:t>α</a:t>
            </a:r>
            <a:r>
              <a:rPr lang="en-US" sz="2800" dirty="0">
                <a:latin typeface="Arial" panose="020B0604020202020204" pitchFamily="34" charset="0"/>
                <a:cs typeface="Arial" panose="020B0604020202020204" pitchFamily="34" charset="0"/>
              </a:rPr>
              <a:t>] compares elements with high ionization potentials.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[He I] depends linearly on Helium abundance.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[O II] / [N II] affected weakly by ionization parameter and density, allowing it to act as a strong abundance diagnostic.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[O III] 4636 + [O III] 4959 + [O III] 5007/ H</a:t>
            </a:r>
            <a:r>
              <a:rPr lang="el-GR" sz="2800" dirty="0">
                <a:latin typeface="Arial" panose="020B0604020202020204" pitchFamily="34" charset="0"/>
                <a:cs typeface="Arial" panose="020B0604020202020204" pitchFamily="34" charset="0"/>
              </a:rPr>
              <a:t>β</a:t>
            </a:r>
            <a:r>
              <a:rPr lang="en-US" sz="2800" dirty="0">
                <a:latin typeface="Arial" panose="020B0604020202020204" pitchFamily="34" charset="0"/>
                <a:cs typeface="Arial" panose="020B0604020202020204" pitchFamily="34" charset="0"/>
              </a:rPr>
              <a:t> is insensitive to ionization and geometrical factors and increases with decreasing oxygen abundance</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Our simulations show little variation between models.</a:t>
            </a:r>
          </a:p>
          <a:p>
            <a:pPr marL="457200" indent="-457200">
              <a:buFont typeface="Arial" panose="020B0604020202020204" pitchFamily="34" charset="0"/>
              <a:buChar char="•"/>
            </a:pPr>
            <a:endParaRPr lang="en-US" sz="2800"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5135" y="24500990"/>
            <a:ext cx="6334125" cy="476250"/>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95166" y="20140016"/>
            <a:ext cx="8858250" cy="676275"/>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06677" y="14964998"/>
            <a:ext cx="11786183" cy="5907823"/>
          </a:xfrm>
          <a:prstGeom prst="rect">
            <a:avLst/>
          </a:prstGeom>
        </p:spPr>
      </p:pic>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914697" y="22783800"/>
            <a:ext cx="11585912" cy="5807437"/>
          </a:xfrm>
          <a:prstGeom prst="rect">
            <a:avLst/>
          </a:prstGeom>
        </p:spPr>
      </p:pic>
      <p:pic>
        <p:nvPicPr>
          <p:cNvPr id="39"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537189" y="8500966"/>
            <a:ext cx="13030918" cy="6531746"/>
          </a:xfrm>
          <a:prstGeom prst="rect">
            <a:avLst/>
          </a:prstGeom>
        </p:spPr>
      </p:pic>
      <p:pic>
        <p:nvPicPr>
          <p:cNvPr id="40" name="Picture 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577009" y="3497348"/>
            <a:ext cx="11197371" cy="5612681"/>
          </a:xfrm>
          <a:prstGeom prst="rect">
            <a:avLst/>
          </a:prstGeom>
        </p:spPr>
      </p:pic>
    </p:spTree>
    <p:extLst>
      <p:ext uri="{BB962C8B-B14F-4D97-AF65-F5344CB8AC3E}">
        <p14:creationId xmlns:p14="http://schemas.microsoft.com/office/powerpoint/2010/main" val="39205952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4550</TotalTime>
  <Words>1244</Words>
  <Application>Microsoft Office PowerPoint</Application>
  <PresentationFormat>Custom</PresentationFormat>
  <Paragraphs>155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Greene</dc:creator>
  <cp:lastModifiedBy>Chris Greene</cp:lastModifiedBy>
  <cp:revision>130</cp:revision>
  <dcterms:created xsi:type="dcterms:W3CDTF">2016-04-18T13:55:02Z</dcterms:created>
  <dcterms:modified xsi:type="dcterms:W3CDTF">2016-07-15T21:02:41Z</dcterms:modified>
</cp:coreProperties>
</file>