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3" clrIdx="0">
    <p:extLst>
      <p:ext uri="{19B8F6BF-5375-455C-9EA6-DF929625EA0E}">
        <p15:presenceInfo xmlns:p15="http://schemas.microsoft.com/office/powerpoint/2012/main" userId="8b86b64d3c0e3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36" y="36"/>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9T08:21:22.036" idx="2">
    <p:pos x="1885" y="1859"/>
    <p:text>The poster guidelines from the SURF website said to include the abstract, so I left it as is.</p:text>
    <p:extLst>
      <p:ext uri="{C676402C-5697-4E1C-873F-D02D1690AC5C}">
        <p15:threadingInfo xmlns:p15="http://schemas.microsoft.com/office/powerpoint/2012/main" timeZoneBias="240"/>
      </p:ext>
    </p:extLst>
  </p:cm>
  <p:cm authorId="1" dt="2016-04-19T15:37:55.320" idx="3">
    <p:pos x="17976" y="14094"/>
    <p:text>I realized what I had done wrong with the residual plot.  If you still think we don't need it I can take it out.</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4/19/2016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gif"/><Relationship Id="rId9"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t>
            </a:r>
            <a:r>
              <a:rPr lang="en-US" sz="4400" b="1" dirty="0" err="1">
                <a:solidFill>
                  <a:srgbClr val="73000A"/>
                </a:solidFill>
                <a:latin typeface="Arial" panose="020B0604020202020204" pitchFamily="34" charset="0"/>
                <a:cs typeface="Arial" panose="020B0604020202020204" pitchFamily="34" charset="0"/>
              </a:rPr>
              <a:t>Seyfert</a:t>
            </a:r>
            <a:r>
              <a:rPr lang="en-US" sz="4400" b="1" dirty="0">
                <a:solidFill>
                  <a:srgbClr val="73000A"/>
                </a:solidFill>
                <a:latin typeface="Arial" panose="020B0604020202020204" pitchFamily="34" charset="0"/>
                <a:cs typeface="Arial" panose="020B0604020202020204" pitchFamily="34" charset="0"/>
              </a:rPr>
              <a:t>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5" name="TextBox 4"/>
          <p:cNvSpPr txBox="1"/>
          <p:nvPr/>
        </p:nvSpPr>
        <p:spPr>
          <a:xfrm>
            <a:off x="1039091" y="3678863"/>
            <a:ext cx="40532579"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One of the biggest questions in astronomy and astrophysics is “How do galaxies form?”  Due to the large time scales involved, the only way to learn about the galactic formation is through studying galaxies outside the Milky Way through observation and simulation. The accretion disk of matter surrounding supermassive black holes in the center of certain galaxies produce more light than all of the stars within the galaxy, called active galactic nuclei (AGN).  When modeling gas clouds in the narrow line region (NLR), researchers produce a spectral energy distribution (SED) representing the spectrum of light generated by the AGN.  The can be empirically parametrized into a double broken power-law model using spectral indices, α</a:t>
            </a:r>
            <a:r>
              <a:rPr lang="en-US" sz="2400" baseline="-25000" dirty="0">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α­­</a:t>
            </a:r>
            <a:r>
              <a:rPr lang="en-US" sz="2400" baseline="-25000" dirty="0">
                <a:latin typeface="Arial" panose="020B0604020202020204" pitchFamily="34" charset="0"/>
                <a:cs typeface="Arial" panose="020B0604020202020204" pitchFamily="34" charset="0"/>
              </a:rPr>
              <a:t>ox, </a:t>
            </a:r>
            <a:r>
              <a:rPr lang="en-US" sz="2400" dirty="0">
                <a:latin typeface="Arial" panose="020B0604020202020204" pitchFamily="34" charset="0"/>
                <a:cs typeface="Arial" panose="020B0604020202020204" pitchFamily="34" charset="0"/>
              </a:rPr>
              <a:t>and α</a:t>
            </a:r>
            <a:r>
              <a:rPr lang="en-US" sz="2400" baseline="-25000" dirty="0" err="1">
                <a:latin typeface="Arial" panose="020B0604020202020204" pitchFamily="34" charset="0"/>
                <a:cs typeface="Arial" panose="020B0604020202020204" pitchFamily="34" charset="0"/>
              </a:rPr>
              <a:t>uv</a:t>
            </a:r>
            <a:r>
              <a:rPr lang="en-US" sz="2400" dirty="0">
                <a:latin typeface="Arial" panose="020B0604020202020204" pitchFamily="34" charset="0"/>
                <a:cs typeface="Arial" panose="020B0604020202020204" pitchFamily="34" charset="0"/>
              </a:rPr>
              <a:t>, which determine the slope of the curve at different wavelengths of light.  One aim of our research is to synthesize a regression model with data from previous studies that will compute all the spectral indices based on one index.  We statistically test our model by plotting the residuals of our regression.  Using the mean values of the spectral indices provided by past research, we run an incident spectral energy distributions in the program CLOUDY. CLOUDY produces a set of emission lines that we superimpose onto plots of past data to determine the accuracy of our model. </a:t>
            </a:r>
            <a:endParaRPr lang="en-US" sz="3200" dirty="0">
              <a:latin typeface="Arial" panose="020B0604020202020204" pitchFamily="34" charset="0"/>
              <a:cs typeface="Arial" panose="020B0604020202020204" pitchFamily="34" charset="0"/>
            </a:endParaRPr>
          </a:p>
        </p:txBody>
      </p:sp>
      <p:sp>
        <p:nvSpPr>
          <p:cNvPr id="7" name="TextBox 6"/>
          <p:cNvSpPr txBox="1"/>
          <p:nvPr/>
        </p:nvSpPr>
        <p:spPr>
          <a:xfrm>
            <a:off x="1039091" y="2892155"/>
            <a:ext cx="10370128" cy="70788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Abstract</a:t>
            </a:r>
          </a:p>
        </p:txBody>
      </p:sp>
      <p:sp>
        <p:nvSpPr>
          <p:cNvPr id="8" name="TextBox 7"/>
          <p:cNvSpPr txBox="1"/>
          <p:nvPr/>
        </p:nvSpPr>
        <p:spPr>
          <a:xfrm>
            <a:off x="1057989" y="6139104"/>
            <a:ext cx="14339454" cy="18805148"/>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Study of Active Galactic Nuclei (AGN) allows us to understand more fully the processes involved in galactic evolution.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where there are narrow emission lines.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and MAPPINGSIII.</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accretion disk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corresponding to the X-ray spectrum (10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eV- 10</a:t>
            </a:r>
            <a:r>
              <a:rPr lang="en-US" sz="2800" baseline="30000"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a:t>
            </a:r>
            <a:r>
              <a:rPr lang="en-US" sz="2800"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eV-10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the Spectral Energy Distribution (SED)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0789" y="9061738"/>
            <a:ext cx="12970031" cy="9343904"/>
          </a:xfrm>
          <a:prstGeom prst="rect">
            <a:avLst/>
          </a:prstGeom>
        </p:spPr>
      </p:pic>
      <p:sp>
        <p:nvSpPr>
          <p:cNvPr id="10" name="TextBox 9"/>
          <p:cNvSpPr txBox="1"/>
          <p:nvPr/>
        </p:nvSpPr>
        <p:spPr>
          <a:xfrm>
            <a:off x="16943469" y="7064911"/>
            <a:ext cx="13033818" cy="152964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Temperature of the blackbody 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is set to 10</a:t>
            </a:r>
            <a:r>
              <a:rPr lang="en-US" sz="2800" baseline="30000" dirty="0">
                <a:latin typeface="Arial" panose="020B0604020202020204" pitchFamily="34" charset="0"/>
                <a:cs typeface="Arial" panose="020B0604020202020204" pitchFamily="34" charset="0"/>
              </a:rPr>
              <a:t>6</a:t>
            </a:r>
            <a:r>
              <a:rPr lang="en-US" sz="2800" dirty="0">
                <a:latin typeface="Arial" panose="020B0604020202020204" pitchFamily="34" charset="0"/>
                <a:cs typeface="Arial" panose="020B0604020202020204" pitchFamily="34" charset="0"/>
              </a:rPr>
              <a:t> K</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Incident radiation curve is calculated:</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supply the blackbody temperature T</a:t>
            </a:r>
            <a:r>
              <a:rPr lang="en-US" sz="2800" baseline="-25000" dirty="0">
                <a:latin typeface="Arial" panose="020B0604020202020204" pitchFamily="34" charset="0"/>
                <a:cs typeface="Arial" panose="020B0604020202020204" pitchFamily="34" charset="0"/>
              </a:rPr>
              <a:t>BB</a:t>
            </a:r>
            <a:r>
              <a:rPr lang="en-US" sz="2800" dirty="0">
                <a:latin typeface="Arial" panose="020B0604020202020204" pitchFamily="34" charset="0"/>
                <a:cs typeface="Arial" panose="020B0604020202020204" pitchFamily="34" charset="0"/>
              </a:rPr>
              <a:t>, initial hydrogen number density </a:t>
            </a:r>
            <a:r>
              <a:rPr lang="en-US" sz="2800" dirty="0" err="1">
                <a:latin typeface="Arial" panose="020B0604020202020204" pitchFamily="34" charset="0"/>
                <a:cs typeface="Arial" panose="020B0604020202020204" pitchFamily="34" charset="0"/>
              </a:rPr>
              <a:t>n</a:t>
            </a:r>
            <a:r>
              <a:rPr lang="en-US" sz="2800" baseline="-25000" dirty="0" err="1">
                <a:latin typeface="Arial" panose="020B0604020202020204" pitchFamily="34" charset="0"/>
                <a:cs typeface="Arial" panose="020B0604020202020204" pitchFamily="34" charset="0"/>
              </a:rPr>
              <a:t>H</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(10</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cm</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log of photon flux per unit area </a:t>
            </a:r>
            <a:r>
              <a:rPr lang="el-GR" sz="2800" dirty="0">
                <a:latin typeface="Arial" panose="020B0604020202020204" pitchFamily="34" charset="0"/>
                <a:cs typeface="Arial" panose="020B0604020202020204" pitchFamily="34" charset="0"/>
              </a:rPr>
              <a:t>φ</a:t>
            </a:r>
            <a:r>
              <a:rPr lang="en-US" sz="2800" dirty="0">
                <a:latin typeface="Arial" panose="020B0604020202020204" pitchFamily="34" charset="0"/>
                <a:cs typeface="Arial" panose="020B0604020202020204" pitchFamily="34" charset="0"/>
              </a:rPr>
              <a:t>(H)  (13.5), element abundances, metal depletion, dust grains, and cosmic background radiation to CLOUDY.</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CLOUDY produces a list of emission lines that we plot over data provided by Groves et al. 2004 to determine if the simulations are a good predictor of emission.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11" name="TextBox 10"/>
          <p:cNvSpPr txBox="1"/>
          <p:nvPr/>
        </p:nvSpPr>
        <p:spPr>
          <a:xfrm>
            <a:off x="16973202" y="21726414"/>
            <a:ext cx="12438222" cy="372409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perform a linear regression on the data from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and plot it over the observed values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as well as plot the residuals of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530" y="9901073"/>
            <a:ext cx="8881324" cy="562736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9503" y="8140352"/>
            <a:ext cx="8834955" cy="697979"/>
          </a:xfrm>
          <a:prstGeom prst="rect">
            <a:avLst/>
          </a:prstGeom>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4952" t="7127" r="3639" b="5582"/>
          <a:stretch/>
        </p:blipFill>
        <p:spPr>
          <a:xfrm>
            <a:off x="31733251" y="18208224"/>
            <a:ext cx="8676619" cy="6214232"/>
          </a:xfrm>
          <a:prstGeom prst="rect">
            <a:avLst/>
          </a:prstGeom>
        </p:spPr>
      </p:pic>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4060" t="8608" r="9553" b="5523"/>
          <a:stretch/>
        </p:blipFill>
        <p:spPr>
          <a:xfrm>
            <a:off x="32202791" y="12210786"/>
            <a:ext cx="7976044" cy="5946153"/>
          </a:xfrm>
          <a:prstGeom prst="rect">
            <a:avLst/>
          </a:prstGeom>
        </p:spPr>
      </p:pic>
      <p:sp>
        <p:nvSpPr>
          <p:cNvPr id="21" name="TextBox 20"/>
          <p:cNvSpPr txBox="1"/>
          <p:nvPr/>
        </p:nvSpPr>
        <p:spPr>
          <a:xfrm>
            <a:off x="1736558" y="27475728"/>
            <a:ext cx="11963400" cy="415498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References</a:t>
            </a:r>
          </a:p>
          <a:p>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D., </a:t>
            </a:r>
            <a:r>
              <a:rPr lang="en-US" sz="2800" dirty="0" err="1">
                <a:latin typeface="Arial" panose="020B0604020202020204" pitchFamily="34" charset="0"/>
                <a:cs typeface="Arial" panose="020B0604020202020204" pitchFamily="34" charset="0"/>
              </a:rPr>
              <a:t>Komassa</a:t>
            </a:r>
            <a:r>
              <a:rPr lang="en-US" sz="2800" dirty="0">
                <a:latin typeface="Arial" panose="020B0604020202020204" pitchFamily="34" charset="0"/>
                <a:cs typeface="Arial" panose="020B0604020202020204" pitchFamily="34" charset="0"/>
              </a:rPr>
              <a:t>, S., </a:t>
            </a:r>
            <a:r>
              <a:rPr lang="en-US" sz="2800" dirty="0" err="1">
                <a:latin typeface="Arial" panose="020B0604020202020204" pitchFamily="34" charset="0"/>
                <a:cs typeface="Arial" panose="020B0604020202020204" pitchFamily="34" charset="0"/>
              </a:rPr>
              <a:t>Leighly</a:t>
            </a:r>
            <a:r>
              <a:rPr lang="en-US" sz="2800" dirty="0">
                <a:latin typeface="Arial" panose="020B0604020202020204" pitchFamily="34" charset="0"/>
                <a:cs typeface="Arial" panose="020B0604020202020204" pitchFamily="34" charset="0"/>
              </a:rPr>
              <a:t>, K., Page, K., 2010,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187, 64</a:t>
            </a:r>
          </a:p>
          <a:p>
            <a:r>
              <a:rPr lang="en-US" sz="2800" dirty="0">
                <a:latin typeface="Arial" panose="020B0604020202020204" pitchFamily="34" charset="0"/>
                <a:cs typeface="Arial" panose="020B0604020202020204" pitchFamily="34" charset="0"/>
              </a:rPr>
              <a:t>Groves, B., </a:t>
            </a:r>
            <a:r>
              <a:rPr lang="en-US" sz="2800" dirty="0" err="1">
                <a:latin typeface="Arial" panose="020B0604020202020204" pitchFamily="34" charset="0"/>
                <a:cs typeface="Arial" panose="020B0604020202020204" pitchFamily="34" charset="0"/>
              </a:rPr>
              <a:t>Dopita</a:t>
            </a:r>
            <a:r>
              <a:rPr lang="en-US" sz="2800" dirty="0">
                <a:latin typeface="Arial" panose="020B0604020202020204" pitchFamily="34" charset="0"/>
                <a:cs typeface="Arial" panose="020B0604020202020204" pitchFamily="34" charset="0"/>
              </a:rPr>
              <a:t>, Michael., Sutherland, R. 2004,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153, 75</a:t>
            </a:r>
          </a:p>
          <a:p>
            <a:r>
              <a:rPr lang="en-US" sz="2800" dirty="0" err="1">
                <a:latin typeface="Arial" panose="020B0604020202020204" pitchFamily="34" charset="0"/>
                <a:cs typeface="Arial" panose="020B0604020202020204" pitchFamily="34" charset="0"/>
              </a:rPr>
              <a:t>Ryden</a:t>
            </a:r>
            <a:r>
              <a:rPr lang="en-US" sz="2800" dirty="0">
                <a:latin typeface="Arial" panose="020B0604020202020204" pitchFamily="34" charset="0"/>
                <a:cs typeface="Arial" panose="020B0604020202020204" pitchFamily="34" charset="0"/>
              </a:rPr>
              <a:t>, B., Peterson, B., 2010, Foundations of Astrophysics, (Addison-Wesley)</a:t>
            </a:r>
          </a:p>
          <a:p>
            <a:r>
              <a:rPr lang="en-US" sz="2800" dirty="0" err="1">
                <a:latin typeface="Arial" panose="020B0604020202020204" pitchFamily="34" charset="0"/>
                <a:cs typeface="Arial" panose="020B0604020202020204" pitchFamily="34" charset="0"/>
              </a:rPr>
              <a:t>Ferland</a:t>
            </a:r>
            <a:r>
              <a:rPr lang="en-US" sz="2800" dirty="0">
                <a:latin typeface="Arial" panose="020B0604020202020204" pitchFamily="34" charset="0"/>
                <a:cs typeface="Arial" panose="020B0604020202020204" pitchFamily="34" charset="0"/>
              </a:rPr>
              <a:t>, G. J.; Porter, R. L.; van Hoof, P. A. M.; Williams, R. J. R.; Abel, N. P.; </a:t>
            </a:r>
            <a:r>
              <a:rPr lang="en-US" sz="2800" dirty="0" err="1">
                <a:latin typeface="Arial" panose="020B0604020202020204" pitchFamily="34" charset="0"/>
                <a:cs typeface="Arial" panose="020B0604020202020204" pitchFamily="34" charset="0"/>
              </a:rPr>
              <a:t>Lykins</a:t>
            </a:r>
            <a:r>
              <a:rPr lang="en-US" sz="2800" dirty="0">
                <a:latin typeface="Arial" panose="020B0604020202020204" pitchFamily="34" charset="0"/>
                <a:cs typeface="Arial" panose="020B0604020202020204" pitchFamily="34" charset="0"/>
              </a:rPr>
              <a:t>, M. L.; Shaw, G.; </a:t>
            </a:r>
            <a:r>
              <a:rPr lang="en-US" sz="2800" dirty="0" err="1">
                <a:latin typeface="Arial" panose="020B0604020202020204" pitchFamily="34" charset="0"/>
                <a:cs typeface="Arial" panose="020B0604020202020204" pitchFamily="34" charset="0"/>
              </a:rPr>
              <a:t>Henney</a:t>
            </a:r>
            <a:r>
              <a:rPr lang="en-US" sz="2800" dirty="0">
                <a:latin typeface="Arial" panose="020B0604020202020204" pitchFamily="34" charset="0"/>
                <a:cs typeface="Arial" panose="020B0604020202020204" pitchFamily="34" charset="0"/>
              </a:rPr>
              <a:t>, W. J.; Stancil, P. C., 2013, </a:t>
            </a:r>
            <a:r>
              <a:rPr lang="en-US" sz="2800" dirty="0" err="1">
                <a:latin typeface="Arial" panose="020B0604020202020204" pitchFamily="34" charset="0"/>
                <a:cs typeface="Arial" panose="020B0604020202020204" pitchFamily="34" charset="0"/>
              </a:rPr>
              <a:t>RevMexAA</a:t>
            </a:r>
            <a:r>
              <a:rPr lang="en-US" sz="2800" dirty="0">
                <a:latin typeface="Arial" panose="020B0604020202020204" pitchFamily="34" charset="0"/>
                <a:cs typeface="Arial" panose="020B0604020202020204" pitchFamily="34" charset="0"/>
              </a:rPr>
              <a:t>, 49, 137 </a:t>
            </a:r>
          </a:p>
          <a:p>
            <a:r>
              <a:rPr lang="en-US" sz="2800" dirty="0">
                <a:latin typeface="Arial" panose="020B0604020202020204" pitchFamily="34" charset="0"/>
                <a:cs typeface="Arial" panose="020B0604020202020204" pitchFamily="34" charset="0"/>
              </a:rPr>
              <a:t> </a:t>
            </a:r>
          </a:p>
        </p:txBody>
      </p:sp>
      <p:sp>
        <p:nvSpPr>
          <p:cNvPr id="22" name="TextBox 21"/>
          <p:cNvSpPr txBox="1"/>
          <p:nvPr/>
        </p:nvSpPr>
        <p:spPr>
          <a:xfrm>
            <a:off x="32202791" y="24500990"/>
            <a:ext cx="10025847" cy="7048083"/>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residual plots appear to be random, indicating that our model is a good fit.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Our line ratios do not fall along the data as strongly as we would like, especially [O III]/H</a:t>
            </a: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vs [O I]/H</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indicating that we need to adjust the model.   </a:t>
            </a:r>
            <a:endParaRPr lang="en-US" sz="32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Complete statistical analysis of our model, namely our chi square test.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Consider using an isobaric (constant pressure) model as opposed to an isochoric (constant density) model to help match our produced line ratios to the data.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524082" y="8015606"/>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3962400" y="15894450"/>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039091" y="23970390"/>
            <a:ext cx="14339452" cy="3139321"/>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Data from </a:t>
            </a:r>
            <a:r>
              <a:rPr lang="en-US" sz="2800" dirty="0" err="1">
                <a:solidFill>
                  <a:prstClr val="black"/>
                </a:solidFill>
                <a:latin typeface="Arial" panose="020B0604020202020204" pitchFamily="34" charset="0"/>
                <a:cs typeface="Arial" panose="020B0604020202020204" pitchFamily="34" charset="0"/>
              </a:rPr>
              <a:t>Grupe</a:t>
            </a:r>
            <a:r>
              <a:rPr lang="en-US" sz="2800" dirty="0">
                <a:solidFill>
                  <a:prstClr val="black"/>
                </a:solidFill>
                <a:latin typeface="Arial" panose="020B0604020202020204" pitchFamily="34" charset="0"/>
                <a:cs typeface="Arial" panose="020B0604020202020204" pitchFamily="34" charset="0"/>
              </a:rPr>
              <a:t> et al. 2010 is fit to a linear regression model scripted in Python.</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Use Chi-Square test to determine goodness of fit for a 2-D model using the equation:</a:t>
            </a: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lvl="0"/>
            <a:endParaRPr lang="en-US" sz="2800" dirty="0">
              <a:solidFill>
                <a:prstClr val="black"/>
              </a:solidFill>
              <a:latin typeface="Arial" panose="020B0604020202020204" pitchFamily="34" charset="0"/>
              <a:cs typeface="Arial" panose="020B0604020202020204" pitchFamily="34" charset="0"/>
            </a:endParaRPr>
          </a:p>
          <a:p>
            <a:pPr lvl="0"/>
            <a:endParaRPr lang="en-US" dirty="0"/>
          </a:p>
        </p:txBody>
      </p:sp>
      <p:sp>
        <p:nvSpPr>
          <p:cNvPr id="31" name="TextBox 30"/>
          <p:cNvSpPr txBox="1"/>
          <p:nvPr/>
        </p:nvSpPr>
        <p:spPr>
          <a:xfrm>
            <a:off x="32202790" y="30184162"/>
            <a:ext cx="10290434"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and my research mentor Dr. Chris Richardson</a:t>
            </a:r>
            <a:r>
              <a:rPr lang="en-US" sz="2000" dirty="0">
                <a:latin typeface="Arial" panose="020B0604020202020204" pitchFamily="34" charset="0"/>
                <a:cs typeface="Arial" panose="020B0604020202020204" pitchFamily="34" charset="0"/>
              </a:rPr>
              <a:t>.  </a:t>
            </a:r>
          </a:p>
        </p:txBody>
      </p:sp>
      <p:cxnSp>
        <p:nvCxnSpPr>
          <p:cNvPr id="37" name="Straight Connector 36"/>
          <p:cNvCxnSpPr/>
          <p:nvPr/>
        </p:nvCxnSpPr>
        <p:spPr>
          <a:xfrm flipH="1" flipV="1">
            <a:off x="15960341" y="6298532"/>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608745" y="6390787"/>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sp>
        <p:nvSpPr>
          <p:cNvPr id="52" name="Rectangle 51"/>
          <p:cNvSpPr/>
          <p:nvPr/>
        </p:nvSpPr>
        <p:spPr>
          <a:xfrm>
            <a:off x="42228639" y="7582432"/>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8927" t="6986" r="4634" b="5371"/>
          <a:stretch/>
        </p:blipFill>
        <p:spPr>
          <a:xfrm>
            <a:off x="31824354" y="5764828"/>
            <a:ext cx="8476480" cy="644595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2400" y="25930737"/>
            <a:ext cx="6611923" cy="1109383"/>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527929" y="1120127"/>
            <a:ext cx="4062791" cy="2276856"/>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04916" y="23704401"/>
            <a:ext cx="10325158" cy="7705149"/>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1357</TotalTime>
  <Words>950</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75</cp:revision>
  <dcterms:created xsi:type="dcterms:W3CDTF">2016-04-18T13:55:02Z</dcterms:created>
  <dcterms:modified xsi:type="dcterms:W3CDTF">2016-04-19T20:16:21Z</dcterms:modified>
</cp:coreProperties>
</file>