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Richardson" initials="" lastIdx="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040" y="-16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8T10:58:56.883" idx="1">
    <p:pos x="1220" y="3908"/>
    <p:text>This bullet sort of hangs here. What is it's purpose?</p:text>
  </p:cm>
  <p:cm authorId="0" dt="2017-07-18T11:04:43.517" idx="2">
    <p:pos x="1118" y="5159"/>
    <p:text>I think bullets 3-5 could be combined into a single concise bullet point</p:text>
  </p:cm>
  <p:cm authorId="0" dt="2017-07-18T11:05:05.972" idx="3">
    <p:pos x="1579" y="4329"/>
    <p:text>Citations needed here</p:text>
  </p:cm>
  <p:cm authorId="0" dt="2017-07-18T11:06:10.873" idx="4">
    <p:pos x="1240" y="7825"/>
    <p:text>But why is it a problem to have high temperature? Is it because previous modeling isn't able to reproduce them? If so, cite the work</p:text>
  </p:cm>
  <p:cm authorId="0" dt="2017-07-18T11:07:55.293" idx="5">
    <p:pos x="3538" y="13384"/>
    <p:text>Before introducing Cloudy, introduce SDSS. Where and how did you get your data? How many galaxies are there? What basic restrictions where place on the query?</p:text>
  </p:cm>
  <p:cm authorId="0" dt="2017-07-18T11:08:28.157" idx="6">
    <p:pos x="3487" y="13908"/>
    <p:text>Simulate galaxies or the clouds within galaxies emitting the emission line spectra?</p:text>
  </p:cm>
  <p:cm authorId="0" dt="2017-07-18T11:09:29.354" idx="7">
    <p:pos x="3733" y="14749"/>
    <p:text>Why these parameters instead of other ones?</p:text>
  </p:cm>
  <p:cm authorId="0" dt="2017-07-18T11:10:31.943" idx="8">
    <p:pos x="3672" y="15590"/>
    <p:text>Make sure to cite relavent literature</p:text>
  </p:cm>
  <p:cm authorId="0" dt="2017-07-18T11:12:55.066" idx="9">
    <p:pos x="4225" y="13334"/>
    <p:text>Some place within this section you need to mention the benefit of high throughput computing on the SDSC Comet</p:text>
  </p:cm>
  <p:cm authorId="0" dt="2017-07-18T11:15:05.988" idx="10">
    <p:pos x="3917" y="17292"/>
    <p:text>I think the goal is also to reproduce the other diagrams as well, the addtional constraints are what make the high temperatures such as issue.</p:text>
  </p:cm>
  <p:cm authorId="0" dt="2017-07-18T11:14:30.566" idx="11">
    <p:pos x="4718" y="16431"/>
    <p:text>What sets of parameters did you decide to vary and in what range?</p:text>
  </p:cm>
  <p:cm authorId="0" dt="2017-07-18T11:16:52.503" idx="12">
    <p:pos x="14624" y="3220"/>
    <p:text>The two columns should have succinct headings that indicate what two parameters are being varied within each of them.</p:text>
  </p:cm>
  <p:cm authorId="0" dt="2017-07-18T11:17:33.357" idx="13">
    <p:pos x="20574" y="4328"/>
    <p:text>What density? Electron? Hydrogen? Log values or linear?</p:text>
  </p:cm>
  <p:cm authorId="0" dt="2017-07-18T11:17:53.966" idx="14">
    <p:pos x="24451" y="4328"/>
    <p:text>Ionization parameter and are these log or linear values?</p:text>
  </p:cm>
  <p:cm authorId="0" dt="2017-07-18T11:25:06.445" idx="15">
    <p:pos x="16552" y="5234"/>
    <p:text>All of the bulleted comments to the right of the plot should only correspond that particular plot, not just for this row but all rows</p:text>
  </p:cm>
  <p:cm authorId="0" dt="2017-07-18T11:26:08.321" idx="16">
    <p:pos x="5876" y="3169"/>
    <p:text>The alignment of the text on the right of the trifold portion seems to end in different spots</p:text>
  </p:cm>
  <p:cm authorId="0" dt="2017-07-18T11:26:42.617" idx="17">
    <p:pos x="21107" y="5169"/>
    <p:text>By how much? Quantify this amount</p:text>
  </p:cm>
  <p:cm authorId="0" dt="2017-07-18T11:26:59.439" idx="18">
    <p:pos x="22728" y="6010"/>
    <p:text>Is this fraction of solar metallicity?</p:text>
  </p:cm>
  <p:cm authorId="0" dt="2017-07-18T11:29:50.347" idx="19">
    <p:pos x="21210" y="8082"/>
    <p:text>Yes, but what happens when you vary those values? Which one has a greater influence on temperature? Why does density also affect temperature diagnostic?</p:text>
  </p:cm>
  <p:cm authorId="0" dt="2017-07-18T11:30:14.691" idx="20">
    <p:pos x="21271" y="9764"/>
    <p:text/>
  </p:cm>
  <p:cm authorId="0" dt="2017-07-18T11:30:42.475" idx="21">
    <p:pos x="21128" y="6851"/>
    <p:text>What about ionization parameter?</p:text>
  </p:cm>
  <p:cm authorId="0" dt="2017-07-18T11:31:07.594" idx="22">
    <p:pos x="22276" y="11036"/>
    <p:text>True, but by how much? Is this within the error of the measurement?</p:text>
  </p:cm>
  <p:cm authorId="0" dt="2017-07-18T11:32:11.801" idx="23">
    <p:pos x="12394" y="5209"/>
    <p:text>Color of the dashed red line needs changed here</p:text>
  </p:cm>
  <p:cm authorId="0" dt="2017-07-18T11:32:48.584" idx="24">
    <p:pos x="21784" y="16103"/>
    <p:text>By how much?</p:text>
  </p:cm>
  <p:cm authorId="0" dt="2017-07-18T11:34:57.575" idx="25">
    <p:pos x="16791" y="15739"/>
    <p:text>Note that the y-axis scale here needs changed to match the other plot</p:text>
  </p:cm>
  <p:cm authorId="0" dt="2017-07-18T11:35:46.445" idx="26">
    <p:pos x="21723" y="17374"/>
    <p:text>Did the evenly scattered remark change with the new data set?</p:text>
  </p:cm>
  <p:cm authorId="0" dt="2017-07-18T11:37:03.459" idx="27">
    <p:pos x="15025" y="18963"/>
    <p:text>Future work: Mixing and matching varied parameters to produce high temperatures
Different parameters you could vary and why</p:text>
  </p:cm>
  <p:cm authorId="0" dt="2017-07-18T11:38:32.408" idx="28">
    <p:pos x="646" y="872"/>
    <p:text>Add some fun pictures in the corners here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3279-7454-3742-932A-E932A2D1AEF7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108FB-7521-DD49-87AB-E21AB890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108FB-7521-DD49-87AB-E21AB8906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0853-F2F2-744F-99AC-B933431D3BA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2332" y="1430988"/>
            <a:ext cx="3759702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D2441"/>
                </a:solidFill>
              </a:rPr>
              <a:t>Investigating the Temperature Problem in High </a:t>
            </a:r>
            <a:r>
              <a:rPr lang="en-US" dirty="0" smtClean="0">
                <a:solidFill>
                  <a:srgbClr val="BD2441"/>
                </a:solidFill>
              </a:rPr>
              <a:t>Temperature </a:t>
            </a:r>
            <a:r>
              <a:rPr lang="en-US" dirty="0" smtClean="0">
                <a:solidFill>
                  <a:srgbClr val="BD2441"/>
                </a:solidFill>
              </a:rPr>
              <a:t>Emission Line Galaxies</a:t>
            </a:r>
            <a:endParaRPr lang="en-US" dirty="0">
              <a:solidFill>
                <a:srgbClr val="BD244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67864" y="3188782"/>
            <a:ext cx="26361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BD2441"/>
                </a:solidFill>
              </a:rPr>
              <a:t>Samuel Jenkins (Faculty Mentor: Dr. Christopher Richardson), Department of Physics</a:t>
            </a:r>
            <a:endParaRPr lang="en-US" sz="6000" dirty="0">
              <a:solidFill>
                <a:srgbClr val="BD244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925" y="4574801"/>
            <a:ext cx="4477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Introduction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39778" y="29556682"/>
            <a:ext cx="3319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BD2441"/>
                </a:solidFill>
              </a:rPr>
              <a:t>References</a:t>
            </a:r>
            <a:endParaRPr lang="en-US" sz="5400" dirty="0">
              <a:solidFill>
                <a:srgbClr val="BD244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2332" y="20875873"/>
            <a:ext cx="3258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Methods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1925" y="29972180"/>
            <a:ext cx="6334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BD2441"/>
                </a:solidFill>
              </a:rPr>
              <a:t>Acknowledgements</a:t>
            </a:r>
            <a:endParaRPr lang="en-US" sz="6000" dirty="0">
              <a:solidFill>
                <a:srgbClr val="BD244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57041" y="4499114"/>
            <a:ext cx="33968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D2441"/>
                </a:solidFill>
              </a:rPr>
              <a:t>Results</a:t>
            </a:r>
            <a:endParaRPr lang="en-US" dirty="0">
              <a:solidFill>
                <a:srgbClr val="BD2441"/>
              </a:solidFill>
            </a:endParaRPr>
          </a:p>
        </p:txBody>
      </p:sp>
      <p:pic>
        <p:nvPicPr>
          <p:cNvPr id="19" name="Picture 18" descr="BPT_Plots z_0.5_2_sim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t="4715" r="53268" b="50889"/>
          <a:stretch/>
        </p:blipFill>
        <p:spPr>
          <a:xfrm>
            <a:off x="23115871" y="5963451"/>
            <a:ext cx="7261868" cy="55069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3253" y="5963451"/>
            <a:ext cx="15876047" cy="8217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Spectra from </a:t>
            </a:r>
            <a:r>
              <a:rPr lang="en-US" sz="4400" dirty="0" smtClean="0"/>
              <a:t>radiation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Galaxies </a:t>
            </a:r>
            <a:r>
              <a:rPr lang="en-US" sz="4400" dirty="0" smtClean="0"/>
              <a:t>classified as Star-Forming (SF), Active Galactic Nuclei (AGN), Composites, LINERs or Ambiguous Objects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Active Galactic Nuclei with “active” Supermassive Black Holes at their centers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Black hole “accretes” hot gas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Accretion radiation passes through gas clouds in the outer galaxy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Emission Lines from spectra tell us properties of clouds and AGN providing the radiation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High temperature AGN are outliers in our data, hence “Temperature Problem”</a:t>
            </a:r>
          </a:p>
          <a:p>
            <a:pPr marL="2766060" lvl="1" indent="-571500">
              <a:buFont typeface="Arial"/>
              <a:buChar char="•"/>
            </a:pPr>
            <a:endParaRPr lang="en-US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3252" y="22061912"/>
            <a:ext cx="14894483" cy="686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Using CLOUDY to simulate galaxies with different physical parameters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Varying metallicity, ionization parameter and density one at a time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Finding reasonable values for each parameter with help from literature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Varying two at a time to create evenly spaced grid simulations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Plotting these simulations on top of our data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Adjusting simulation parameters to cover high temperature AGN on all plots. 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3252" y="30932817"/>
            <a:ext cx="14591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project was done as part of Elon University’s Summer Undergraduate Research Experience, Summer 2017. I would like to thank Elon University’s Undergraduate Research Program and my research mentor, Dr. Chris Richardson.</a:t>
            </a:r>
            <a:endParaRPr lang="en-US" sz="3200" dirty="0"/>
          </a:p>
        </p:txBody>
      </p:sp>
      <p:pic>
        <p:nvPicPr>
          <p:cNvPr id="26" name="Picture 25" descr="den_u_sims_BPT_Plot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t="53359" r="53396" b="5325"/>
          <a:stretch/>
        </p:blipFill>
        <p:spPr>
          <a:xfrm>
            <a:off x="16249832" y="18204098"/>
            <a:ext cx="6852984" cy="5121529"/>
          </a:xfrm>
          <a:prstGeom prst="rect">
            <a:avLst/>
          </a:prstGeom>
        </p:spPr>
      </p:pic>
      <p:pic>
        <p:nvPicPr>
          <p:cNvPr id="34" name="Picture 33" descr="den_u_sims_BPT_Plot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t="6164" r="52081" b="51673"/>
          <a:stretch/>
        </p:blipFill>
        <p:spPr>
          <a:xfrm>
            <a:off x="16249832" y="6153619"/>
            <a:ext cx="7204080" cy="5439806"/>
          </a:xfrm>
          <a:prstGeom prst="rect">
            <a:avLst/>
          </a:prstGeom>
        </p:spPr>
      </p:pic>
      <p:pic>
        <p:nvPicPr>
          <p:cNvPr id="35" name="Picture 34" descr="den_u_sims_BPT_Plot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6" t="5138" r="6282" b="52014"/>
          <a:stretch/>
        </p:blipFill>
        <p:spPr>
          <a:xfrm>
            <a:off x="15284144" y="12110942"/>
            <a:ext cx="7648841" cy="5757750"/>
          </a:xfrm>
          <a:prstGeom prst="rect">
            <a:avLst/>
          </a:prstGeom>
        </p:spPr>
      </p:pic>
      <p:pic>
        <p:nvPicPr>
          <p:cNvPr id="36" name="Picture 35" descr="den_u_sims_BPT_Plot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2" t="52196" r="7750" b="5297"/>
          <a:stretch/>
        </p:blipFill>
        <p:spPr>
          <a:xfrm>
            <a:off x="15284144" y="23029074"/>
            <a:ext cx="7138205" cy="5409901"/>
          </a:xfrm>
          <a:prstGeom prst="rect">
            <a:avLst/>
          </a:prstGeom>
        </p:spPr>
      </p:pic>
      <p:pic>
        <p:nvPicPr>
          <p:cNvPr id="37" name="Picture 36" descr="BPT_Plots z_0.5_2_sim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6" t="6544" r="8643" b="55821"/>
          <a:stretch/>
        </p:blipFill>
        <p:spPr>
          <a:xfrm>
            <a:off x="22932985" y="12110942"/>
            <a:ext cx="7444754" cy="5117233"/>
          </a:xfrm>
          <a:prstGeom prst="rect">
            <a:avLst/>
          </a:prstGeom>
        </p:spPr>
      </p:pic>
      <p:pic>
        <p:nvPicPr>
          <p:cNvPr id="38" name="Picture 37" descr="BPT_Plots z_0.5_2_sim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" t="52327" r="53492" b="3337"/>
          <a:stretch/>
        </p:blipFill>
        <p:spPr>
          <a:xfrm>
            <a:off x="23453911" y="18204098"/>
            <a:ext cx="6923827" cy="5185751"/>
          </a:xfrm>
          <a:prstGeom prst="rect">
            <a:avLst/>
          </a:prstGeom>
        </p:spPr>
      </p:pic>
      <p:pic>
        <p:nvPicPr>
          <p:cNvPr id="39" name="Picture 38" descr="BPT_Plots z_0.5_2_sim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5" t="52613" r="5825" b="3337"/>
          <a:stretch/>
        </p:blipFill>
        <p:spPr>
          <a:xfrm>
            <a:off x="23261302" y="23389849"/>
            <a:ext cx="7116437" cy="504912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0377738" y="6844516"/>
            <a:ext cx="12487198" cy="618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400" dirty="0" smtClean="0"/>
              <a:t>Vary density from 2 to 4 and ionization from -3.5 to -0.5</a:t>
            </a:r>
          </a:p>
          <a:p>
            <a:pPr marL="457200" lvl="1" indent="-457200">
              <a:buFont typeface="Arial"/>
              <a:buChar char="•"/>
            </a:pPr>
            <a:r>
              <a:rPr lang="en-US" sz="4400" dirty="0" smtClean="0"/>
              <a:t>We still miss a large portion of our high temperature AGN </a:t>
            </a:r>
            <a:endParaRPr lang="en-US" sz="4400" dirty="0"/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Vary metallicity from 0.5 to 2.0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On the BPT Diagram we see that most of our high temperature AGN have a </a:t>
            </a:r>
            <a:r>
              <a:rPr lang="en-US" sz="4400" dirty="0" smtClean="0"/>
              <a:t>metallicity </a:t>
            </a:r>
            <a:r>
              <a:rPr lang="en-US" sz="4400" dirty="0" smtClean="0"/>
              <a:t>between 0.6 and 1.2.</a:t>
            </a:r>
          </a:p>
          <a:p>
            <a:pPr marL="3051810" lvl="1" indent="-857250">
              <a:buFont typeface="Arial"/>
              <a:buChar char="•"/>
            </a:pPr>
            <a:endParaRPr lang="en-US" sz="4400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01" y="16165010"/>
            <a:ext cx="5663462" cy="407817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0377739" y="12790890"/>
            <a:ext cx="124871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400" dirty="0" smtClean="0"/>
              <a:t>Highest temperature density and ionization simulations still miss our highest temperature data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High density and low ionization produce the highest temperatures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Low metallicity creates significantly higher temperatures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Even lowest metallicity and lowest ionization simulations miss our hottest AGN</a:t>
            </a:r>
            <a:endParaRPr lang="en-US" sz="4400" dirty="0"/>
          </a:p>
        </p:txBody>
      </p:sp>
      <p:sp>
        <p:nvSpPr>
          <p:cNvPr id="46" name="TextBox 45"/>
          <p:cNvSpPr txBox="1"/>
          <p:nvPr/>
        </p:nvSpPr>
        <p:spPr>
          <a:xfrm>
            <a:off x="30377738" y="19367768"/>
            <a:ext cx="1248719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400" dirty="0" smtClean="0"/>
              <a:t>Density and ionization simulations cover almost all data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Highest density simulations exceed highest density in data set so we have reached the upper bound of density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err="1" smtClean="0"/>
              <a:t>Metallicity</a:t>
            </a:r>
            <a:r>
              <a:rPr lang="en-US" sz="4400" dirty="0" smtClean="0"/>
              <a:t> does not affect density</a:t>
            </a:r>
            <a:endParaRPr lang="en-US" sz="4400" dirty="0"/>
          </a:p>
        </p:txBody>
      </p:sp>
      <p:sp>
        <p:nvSpPr>
          <p:cNvPr id="47" name="TextBox 46"/>
          <p:cNvSpPr txBox="1"/>
          <p:nvPr/>
        </p:nvSpPr>
        <p:spPr>
          <a:xfrm>
            <a:off x="30377739" y="25529743"/>
            <a:ext cx="124871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400" dirty="0" smtClean="0"/>
              <a:t>Density and ionization simulations cover much of the data but miss highest temperature AGN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err="1" smtClean="0"/>
              <a:t>Metallicity</a:t>
            </a:r>
            <a:r>
              <a:rPr lang="en-US" sz="4400" dirty="0" smtClean="0"/>
              <a:t> simulations cover all data with highest temperature galaxies evenly scattered throughout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81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360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</dc:creator>
  <cp:lastModifiedBy>Chris Richardson</cp:lastModifiedBy>
  <cp:revision>52</cp:revision>
  <dcterms:created xsi:type="dcterms:W3CDTF">2017-07-12T15:31:20Z</dcterms:created>
  <dcterms:modified xsi:type="dcterms:W3CDTF">2017-07-18T15:38:33Z</dcterms:modified>
</cp:coreProperties>
</file>