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Richardson" initials="" lastIdx="28" clrIdx="0"/>
  <p:cmAuthor id="1" name="Christopher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2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599"/>
  </p:normalViewPr>
  <p:slideViewPr>
    <p:cSldViewPr snapToGrid="0" snapToObjects="1">
      <p:cViewPr>
        <p:scale>
          <a:sx n="49" d="100"/>
          <a:sy n="49" d="100"/>
        </p:scale>
        <p:origin x="-2016" y="-537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13279-7454-3742-932A-E932A2D1AEF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108FB-7521-DD49-87AB-E21AB890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2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108FB-7521-DD49-87AB-E21AB89062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4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0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8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6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3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8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7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1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5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0853-F2F2-744F-99AC-B933431D3BA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2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601354" y="27568751"/>
            <a:ext cx="3319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BD2441"/>
                </a:solidFill>
              </a:rPr>
              <a:t>References</a:t>
            </a:r>
            <a:endParaRPr lang="en-US" sz="5400" dirty="0">
              <a:solidFill>
                <a:srgbClr val="BD244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5722070" y="4060893"/>
            <a:ext cx="1731" cy="2644554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809954" y="28499471"/>
            <a:ext cx="127952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Kewley</a:t>
            </a:r>
            <a:r>
              <a:rPr lang="en-US" sz="3200" dirty="0" smtClean="0"/>
              <a:t>, L., Groves, B., Kauffmann, G., Heckman, T., 2006, MNRAS, 372, 961</a:t>
            </a:r>
          </a:p>
          <a:p>
            <a:r>
              <a:rPr lang="en-US" sz="3200" dirty="0" smtClean="0"/>
              <a:t>Groves, B., </a:t>
            </a:r>
            <a:r>
              <a:rPr lang="en-US" sz="3200" dirty="0" err="1" smtClean="0"/>
              <a:t>Dopita</a:t>
            </a:r>
            <a:r>
              <a:rPr lang="en-US" sz="3200" dirty="0" smtClean="0"/>
              <a:t>, M., Sutherland, R., 2004, </a:t>
            </a:r>
            <a:r>
              <a:rPr lang="en-US" sz="3200" dirty="0" err="1" smtClean="0"/>
              <a:t>ApJ</a:t>
            </a:r>
            <a:r>
              <a:rPr lang="en-US" sz="3200" dirty="0" smtClean="0"/>
              <a:t>, 153, 75</a:t>
            </a:r>
          </a:p>
          <a:p>
            <a:r>
              <a:rPr lang="en-US" sz="3200" dirty="0" smtClean="0"/>
              <a:t>Richardson, C., Allen, J., Baldwin, J., Hewett, P., </a:t>
            </a:r>
            <a:r>
              <a:rPr lang="en-US" sz="3200" dirty="0" err="1" smtClean="0"/>
              <a:t>Ferland</a:t>
            </a:r>
            <a:r>
              <a:rPr lang="en-US" sz="3200" dirty="0" smtClean="0"/>
              <a:t>, G., 2013, MNRAS, 437, 2376</a:t>
            </a:r>
          </a:p>
          <a:p>
            <a:r>
              <a:rPr lang="en-US" sz="3200" dirty="0" err="1" smtClean="0"/>
              <a:t>Dopita</a:t>
            </a:r>
            <a:r>
              <a:rPr lang="en-US" sz="3200" dirty="0" smtClean="0"/>
              <a:t>, M., Sutherland, R., 1995, </a:t>
            </a:r>
            <a:r>
              <a:rPr lang="en-US" sz="3200" dirty="0" err="1" smtClean="0"/>
              <a:t>ApJ</a:t>
            </a:r>
            <a:r>
              <a:rPr lang="en-US" sz="3200" dirty="0" smtClean="0"/>
              <a:t>, 455, 468</a:t>
            </a:r>
          </a:p>
          <a:p>
            <a:r>
              <a:rPr lang="en-US" sz="3200" dirty="0" err="1" smtClean="0"/>
              <a:t>Osterbrock</a:t>
            </a:r>
            <a:r>
              <a:rPr lang="en-US" sz="3200" dirty="0" smtClean="0"/>
              <a:t>, D., </a:t>
            </a:r>
            <a:r>
              <a:rPr lang="en-US" sz="3200" dirty="0" err="1" smtClean="0"/>
              <a:t>Ferland</a:t>
            </a:r>
            <a:r>
              <a:rPr lang="en-US" sz="3200" dirty="0" smtClean="0"/>
              <a:t>, G., 2006, </a:t>
            </a:r>
            <a:r>
              <a:rPr lang="en-US" sz="3200" i="1" dirty="0" smtClean="0"/>
              <a:t>Astrophysics of Gaseous Nebulae and Active Galactic Nuclei</a:t>
            </a:r>
          </a:p>
          <a:p>
            <a:r>
              <a:rPr lang="en-US" sz="3200" dirty="0" err="1" smtClean="0"/>
              <a:t>Albareti</a:t>
            </a:r>
            <a:r>
              <a:rPr lang="en-US" sz="3200" dirty="0" smtClean="0"/>
              <a:t> et al., 2016, </a:t>
            </a:r>
            <a:r>
              <a:rPr lang="en-US" sz="3200" dirty="0" err="1" smtClean="0"/>
              <a:t>arXiv</a:t>
            </a:r>
            <a:r>
              <a:rPr lang="en-US" sz="3200" dirty="0" smtClean="0"/>
              <a:t>: 1608.02013</a:t>
            </a:r>
          </a:p>
          <a:p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25023515" y="11674291"/>
            <a:ext cx="91217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charset="0"/>
              <a:buChar char="•"/>
            </a:pPr>
            <a:r>
              <a:rPr lang="en-US" sz="3600" dirty="0" smtClean="0"/>
              <a:t>5007/4363 separates galaxies into temperature categories with highest temperature at lowest ratio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3600" dirty="0" smtClean="0"/>
              <a:t>Sims match few high temperature AGN</a:t>
            </a:r>
            <a:r>
              <a:rPr lang="en-US" sz="3600" dirty="0"/>
              <a:t> </a:t>
            </a:r>
            <a:r>
              <a:rPr lang="en-US" sz="3600" dirty="0" smtClean="0"/>
              <a:t>but match ionization value for almost all AGN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l="3679"/>
          <a:stretch/>
        </p:blipFill>
        <p:spPr>
          <a:xfrm>
            <a:off x="16025125" y="17211800"/>
            <a:ext cx="9363874" cy="685834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/>
          <a:srcRect l="2099"/>
          <a:stretch/>
        </p:blipFill>
        <p:spPr>
          <a:xfrm>
            <a:off x="25126777" y="17064939"/>
            <a:ext cx="9367002" cy="715367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5"/>
          <a:srcRect r="5292"/>
          <a:stretch/>
        </p:blipFill>
        <p:spPr>
          <a:xfrm>
            <a:off x="34357421" y="17222602"/>
            <a:ext cx="8831571" cy="6714863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5712589" y="15168346"/>
            <a:ext cx="8644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-3.5 &lt; U &lt; -0.5 </a:t>
            </a:r>
            <a:r>
              <a:rPr lang="en-US" sz="3600" dirty="0" smtClean="0"/>
              <a:t>(</a:t>
            </a:r>
            <a:r>
              <a:rPr lang="en-US" sz="3600" dirty="0" smtClean="0"/>
              <a:t>Purples</a:t>
            </a:r>
            <a:r>
              <a:rPr lang="en-US" sz="3600" dirty="0" smtClean="0"/>
              <a:t>)</a:t>
            </a:r>
            <a:endParaRPr lang="en-US" sz="3600" dirty="0" smtClean="0"/>
          </a:p>
          <a:p>
            <a:pPr algn="ctr"/>
            <a:r>
              <a:rPr lang="en-US" sz="3600" dirty="0" smtClean="0"/>
              <a:t>0.5 &lt; Z/Z</a:t>
            </a:r>
            <a:r>
              <a:rPr lang="en-US" sz="3600" baseline="-250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  <a:r>
              <a:rPr lang="en-US" sz="3600" dirty="0" smtClean="0"/>
              <a:t> &lt; 2.0 (Blues)</a:t>
            </a:r>
            <a:endParaRPr lang="en-US" sz="3600" dirty="0" smtClean="0"/>
          </a:p>
          <a:p>
            <a:pPr algn="ctr"/>
            <a:r>
              <a:rPr lang="en-US" sz="3600" dirty="0" smtClean="0"/>
              <a:t>Log Scale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828942" y="24280783"/>
            <a:ext cx="81941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charset="0"/>
              <a:buChar char="•"/>
            </a:pPr>
            <a:r>
              <a:rPr lang="en-US" sz="3600" dirty="0" smtClean="0"/>
              <a:t>Highest temperature sims match few high temperature AGN but reach higher temperatures than highest temperature </a:t>
            </a:r>
            <a:r>
              <a:rPr lang="en-US" sz="3600" dirty="0" err="1" smtClean="0"/>
              <a:t>n</a:t>
            </a:r>
            <a:r>
              <a:rPr lang="en-US" sz="3600" baseline="-25000" dirty="0" err="1" smtClean="0"/>
              <a:t>H</a:t>
            </a:r>
            <a:r>
              <a:rPr lang="en-US" sz="3600" dirty="0" smtClean="0"/>
              <a:t> and U sims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3600" dirty="0" smtClean="0"/>
              <a:t>Low metal content produces high 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e</a:t>
            </a:r>
            <a:r>
              <a:rPr lang="en-US" sz="3600" dirty="0" smtClean="0"/>
              <a:t> due to decreased cooling effects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652675" y="24218616"/>
            <a:ext cx="75147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charset="0"/>
              <a:buChar char="•"/>
            </a:pPr>
            <a:r>
              <a:rPr lang="en-US" sz="3600" dirty="0" smtClean="0"/>
              <a:t>Sims span almost all AGN, including high temperature AGN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3600" dirty="0" smtClean="0"/>
              <a:t>Lowest metallicity values start to miss AGN, which matches temperature plot</a:t>
            </a:r>
            <a:endParaRPr lang="en-US" sz="3600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42859" y="21195267"/>
            <a:ext cx="860708" cy="126524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03567" y="21222330"/>
            <a:ext cx="917690" cy="135382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02279" y="17870749"/>
            <a:ext cx="917690" cy="135382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22945" y="17870981"/>
            <a:ext cx="860708" cy="126524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56361" y="18387529"/>
            <a:ext cx="917690" cy="135382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20517" y="18460658"/>
            <a:ext cx="860708" cy="12652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58371" y="257882"/>
            <a:ext cx="28549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BD2441"/>
                </a:solidFill>
              </a:rPr>
              <a:t>Investigating the Temperature Problem in </a:t>
            </a:r>
            <a:r>
              <a:rPr lang="en-US" sz="8000" dirty="0" smtClean="0">
                <a:solidFill>
                  <a:srgbClr val="BD2441"/>
                </a:solidFill>
              </a:rPr>
              <a:t>Narrow </a:t>
            </a:r>
            <a:r>
              <a:rPr lang="en-US" sz="8000" smtClean="0">
                <a:solidFill>
                  <a:srgbClr val="BD2441"/>
                </a:solidFill>
              </a:rPr>
              <a:t>Line Emitting AGN</a:t>
            </a:r>
            <a:endParaRPr lang="en-US" sz="8000" dirty="0">
              <a:solidFill>
                <a:srgbClr val="BD244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98822" y="1447852"/>
            <a:ext cx="105589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BD2441"/>
                </a:solidFill>
              </a:rPr>
              <a:t>Sam Jenkins, Dr. Chris Richardson</a:t>
            </a:r>
          </a:p>
          <a:p>
            <a:pPr algn="ctr"/>
            <a:r>
              <a:rPr lang="en-US" sz="6000" dirty="0" smtClean="0">
                <a:solidFill>
                  <a:srgbClr val="BD2441"/>
                </a:solidFill>
              </a:rPr>
              <a:t>Elon University</a:t>
            </a:r>
            <a:endParaRPr lang="en-US" sz="6000" dirty="0">
              <a:solidFill>
                <a:srgbClr val="BD244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6768" y="2837120"/>
            <a:ext cx="44773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BD2441"/>
                </a:solidFill>
              </a:rPr>
              <a:t>Introduction</a:t>
            </a:r>
            <a:endParaRPr lang="en-US" sz="6600" dirty="0">
              <a:solidFill>
                <a:srgbClr val="BD244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9604" y="11909825"/>
            <a:ext cx="32587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BD2441"/>
                </a:solidFill>
              </a:rPr>
              <a:t>Methods</a:t>
            </a:r>
            <a:endParaRPr lang="en-US" sz="6600" dirty="0">
              <a:solidFill>
                <a:srgbClr val="BD244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3778" y="30371177"/>
            <a:ext cx="5719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BD2441"/>
                </a:solidFill>
              </a:rPr>
              <a:t>Acknowledgements</a:t>
            </a:r>
            <a:endParaRPr lang="en-US" sz="5400" dirty="0">
              <a:solidFill>
                <a:srgbClr val="BD244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259449" y="2859749"/>
            <a:ext cx="26498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BD2441"/>
                </a:solidFill>
              </a:rPr>
              <a:t>Results</a:t>
            </a:r>
            <a:endParaRPr lang="en-US" sz="6600" dirty="0">
              <a:solidFill>
                <a:srgbClr val="BD244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3252" y="3945116"/>
            <a:ext cx="9834113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Anomalously h</a:t>
            </a:r>
            <a:r>
              <a:rPr lang="en-US" sz="4400" dirty="0" smtClean="0"/>
              <a:t>igh electron temperature in gas clouds around Narrow Line AGN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Previous </a:t>
            </a:r>
            <a:r>
              <a:rPr lang="en-US" sz="4400" dirty="0" smtClean="0"/>
              <a:t>attempts at simulating high temperature AGN outliers have been unsuccessful, hence the “temperature problem” (Richardson et al. 2013</a:t>
            </a:r>
            <a:r>
              <a:rPr lang="en-US" sz="4400" dirty="0" smtClean="0"/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We use a program called CLOUDY to simulate gas clouds with various parameters</a:t>
            </a:r>
            <a:endParaRPr lang="en-US" sz="4400" dirty="0" smtClean="0"/>
          </a:p>
          <a:p>
            <a:pPr marL="2766060" lvl="1" indent="-571500">
              <a:buFont typeface="Arial"/>
              <a:buChar char="•"/>
            </a:pPr>
            <a:endParaRPr lang="en-US" sz="4400" dirty="0"/>
          </a:p>
        </p:txBody>
      </p:sp>
      <p:sp>
        <p:nvSpPr>
          <p:cNvPr id="23" name="TextBox 22"/>
          <p:cNvSpPr txBox="1"/>
          <p:nvPr/>
        </p:nvSpPr>
        <p:spPr>
          <a:xfrm>
            <a:off x="148198" y="12996613"/>
            <a:ext cx="14894483" cy="10926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Data set of 200,000 galaxies from Sloan Digital Sky Survey (</a:t>
            </a:r>
            <a:r>
              <a:rPr lang="en-US" sz="4400" dirty="0" err="1" smtClean="0"/>
              <a:t>Albareti</a:t>
            </a:r>
            <a:r>
              <a:rPr lang="en-US" sz="4400" dirty="0" smtClean="0"/>
              <a:t> et al 2016)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Data filtered to 469 galaxies based on quality of emission lines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Plot this data on diagnostic diagrams to investigate properties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Use CLOUDY to simulate clouds of these galaxies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Simulations run on SDSC Comet cluster, which cut run time from 24 hours to 30-45 minutes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Vary metallicity (Z), ionization parameter (U</a:t>
            </a:r>
            <a:r>
              <a:rPr lang="en-US" sz="4400" dirty="0" smtClean="0"/>
              <a:t>), grain content </a:t>
            </a:r>
            <a:r>
              <a:rPr lang="en-US" sz="4400" dirty="0" smtClean="0"/>
              <a:t>and hydrogen density (</a:t>
            </a:r>
            <a:r>
              <a:rPr lang="en-US" sz="4400" dirty="0" err="1" smtClean="0"/>
              <a:t>n</a:t>
            </a:r>
            <a:r>
              <a:rPr lang="en-US" sz="4400" baseline="-25000" dirty="0" err="1" smtClean="0"/>
              <a:t>H</a:t>
            </a:r>
            <a:r>
              <a:rPr lang="en-US" sz="4400" dirty="0" smtClean="0"/>
              <a:t>), because of their effects on electron temperature (</a:t>
            </a:r>
            <a:r>
              <a:rPr lang="en-US" sz="4400" dirty="0" err="1" smtClean="0"/>
              <a:t>T</a:t>
            </a:r>
            <a:r>
              <a:rPr lang="en-US" sz="4400" baseline="-25000" dirty="0" err="1" smtClean="0"/>
              <a:t>e</a:t>
            </a:r>
            <a:r>
              <a:rPr lang="en-US" sz="4400" dirty="0" smtClean="0"/>
              <a:t>) and ionization, one at a time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Find reasonable ranges of values for each parameter with help from literature (</a:t>
            </a:r>
            <a:r>
              <a:rPr lang="en-US" sz="4400" dirty="0" err="1" smtClean="0"/>
              <a:t>Osterbrock</a:t>
            </a:r>
            <a:r>
              <a:rPr lang="en-US" sz="4400" dirty="0" smtClean="0"/>
              <a:t> &amp; </a:t>
            </a:r>
            <a:r>
              <a:rPr lang="en-US" sz="4400" dirty="0" err="1" smtClean="0"/>
              <a:t>Ferland</a:t>
            </a:r>
            <a:r>
              <a:rPr lang="en-US" sz="4400" dirty="0" smtClean="0"/>
              <a:t> 2006)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Varying two at a time to create evenly spaced grid simulations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Plotting these simulations on top of our data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Adjusting simulation parameters to cover high </a:t>
            </a:r>
            <a:r>
              <a:rPr lang="en-US" sz="4400" dirty="0" err="1" smtClean="0"/>
              <a:t>T</a:t>
            </a:r>
            <a:r>
              <a:rPr lang="en-US" sz="4400" baseline="-25000" dirty="0" err="1" smtClean="0"/>
              <a:t>e</a:t>
            </a:r>
            <a:r>
              <a:rPr lang="en-US" sz="4400" dirty="0" smtClean="0"/>
              <a:t> AGN on all plots</a:t>
            </a:r>
            <a:endParaRPr lang="en-US" sz="4400" dirty="0"/>
          </a:p>
        </p:txBody>
      </p:sp>
      <p:sp>
        <p:nvSpPr>
          <p:cNvPr id="24" name="TextBox 23"/>
          <p:cNvSpPr txBox="1"/>
          <p:nvPr/>
        </p:nvSpPr>
        <p:spPr>
          <a:xfrm>
            <a:off x="113252" y="31102518"/>
            <a:ext cx="145914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project was done as part of Elon University’s Summer Undergraduate Research Experience, Summer 2017. I would like to thank Elon University’s Undergraduate Research Program and my research mentor, Dr. Chris Richardson. This project was conducted with support from XSEDE grant TG-AST140040.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34113" y="5941791"/>
            <a:ext cx="5448300" cy="601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52" y="203176"/>
            <a:ext cx="4472679" cy="25158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54142" y="203176"/>
            <a:ext cx="4737058" cy="355279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261956" y="4268139"/>
            <a:ext cx="8644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-3.5 &lt; U &lt; -0.5 </a:t>
            </a:r>
            <a:r>
              <a:rPr lang="en-US" sz="3600" dirty="0"/>
              <a:t>(Purples)</a:t>
            </a:r>
            <a:endParaRPr lang="en-US" sz="3600" dirty="0" smtClean="0"/>
          </a:p>
          <a:p>
            <a:pPr algn="ctr"/>
            <a:r>
              <a:rPr lang="en-US" sz="3600" dirty="0" smtClean="0"/>
              <a:t>1 &lt; </a:t>
            </a:r>
            <a:r>
              <a:rPr lang="en-US" sz="3600" dirty="0" err="1" smtClean="0"/>
              <a:t>n</a:t>
            </a:r>
            <a:r>
              <a:rPr lang="en-US" sz="3600" baseline="-25000" dirty="0" err="1" smtClean="0"/>
              <a:t>H</a:t>
            </a:r>
            <a:r>
              <a:rPr lang="en-US" sz="3600" dirty="0" smtClean="0"/>
              <a:t> &lt; </a:t>
            </a:r>
            <a:r>
              <a:rPr lang="en-US" sz="3600" dirty="0"/>
              <a:t>4 (</a:t>
            </a:r>
            <a:r>
              <a:rPr lang="en-US" sz="3600" dirty="0" smtClean="0"/>
              <a:t>Green/Blue</a:t>
            </a:r>
            <a:r>
              <a:rPr lang="en-US" sz="3600" dirty="0" smtClean="0"/>
              <a:t>)</a:t>
            </a:r>
            <a:endParaRPr lang="en-US" sz="3600" dirty="0" smtClean="0"/>
          </a:p>
          <a:p>
            <a:pPr algn="ctr"/>
            <a:r>
              <a:rPr lang="en-US" sz="3600" dirty="0" smtClean="0"/>
              <a:t>Log Scale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666415" y="29147539"/>
            <a:ext cx="45331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BD2441"/>
                </a:solidFill>
              </a:rPr>
              <a:t>Future Work</a:t>
            </a:r>
            <a:endParaRPr lang="en-US" sz="6600" dirty="0">
              <a:solidFill>
                <a:srgbClr val="BD244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178812" y="30371177"/>
            <a:ext cx="125666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Continue to adjust parameter variations to produce higher temperatures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Begin adjusting free parameters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25125" y="5957262"/>
            <a:ext cx="8759949" cy="5346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102995" y="5962469"/>
            <a:ext cx="8644832" cy="54803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065748" y="5957262"/>
            <a:ext cx="8530664" cy="525727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178812" y="11454146"/>
            <a:ext cx="73523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charset="0"/>
              <a:buChar char="•"/>
            </a:pPr>
            <a:r>
              <a:rPr lang="en-US" sz="3600" dirty="0" smtClean="0"/>
              <a:t>BPT separates AGN from Star Forming, etc.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3600" dirty="0" smtClean="0"/>
              <a:t>Vary ionization from -3.5 to -0.5 on log scale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3600" dirty="0" smtClean="0"/>
              <a:t>Sims match large portion of high temperature AGN on BPT Diagram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965858" y="11827170"/>
            <a:ext cx="7115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charset="0"/>
              <a:buChar char="•"/>
            </a:pPr>
            <a:r>
              <a:rPr lang="en-US" sz="3600" dirty="0" smtClean="0"/>
              <a:t>Sims match almost all AGN which validates our chosen parameter values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5499040" y="9611691"/>
            <a:ext cx="761895" cy="83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844990" y="9103495"/>
            <a:ext cx="1206500" cy="1295400"/>
          </a:xfrm>
          <a:prstGeom prst="rect">
            <a:avLst/>
          </a:prstGeom>
          <a:effectLst/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453708" y="7830247"/>
            <a:ext cx="914400" cy="15113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538915" y="9300074"/>
            <a:ext cx="1206500" cy="1295400"/>
          </a:xfrm>
          <a:prstGeom prst="rect">
            <a:avLst/>
          </a:prstGeom>
          <a:effectLst/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806844" y="9103495"/>
            <a:ext cx="914400" cy="15113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499040" y="8846128"/>
            <a:ext cx="914400" cy="15113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317267" y="8951691"/>
            <a:ext cx="1206500" cy="1295400"/>
          </a:xfrm>
          <a:prstGeom prst="rect">
            <a:avLst/>
          </a:prstGeom>
          <a:effectLst/>
        </p:spPr>
      </p:pic>
      <p:sp>
        <p:nvSpPr>
          <p:cNvPr id="38" name="TextBox 37"/>
          <p:cNvSpPr txBox="1"/>
          <p:nvPr/>
        </p:nvSpPr>
        <p:spPr>
          <a:xfrm>
            <a:off x="16801522" y="24278356"/>
            <a:ext cx="8127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charset="0"/>
              <a:buChar char="•"/>
            </a:pPr>
            <a:r>
              <a:rPr lang="en-US" sz="3600" dirty="0" smtClean="0"/>
              <a:t>Sims match almost all high temperature AGN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3600" dirty="0" smtClean="0"/>
              <a:t>Most high temperature AGN show 0.6 &lt; </a:t>
            </a:r>
            <a:r>
              <a:rPr lang="en-US" sz="3600" dirty="0"/>
              <a:t>Z/Z</a:t>
            </a:r>
            <a:r>
              <a:rPr lang="en-US" sz="3600" baseline="-25000" dirty="0">
                <a:latin typeface="Wingdings"/>
                <a:ea typeface="Wingdings"/>
                <a:cs typeface="Wingdings"/>
                <a:sym typeface="Wingdings"/>
              </a:rPr>
              <a:t></a:t>
            </a:r>
            <a:r>
              <a:rPr lang="en-US" sz="3600" dirty="0"/>
              <a:t> &lt; </a:t>
            </a:r>
            <a:r>
              <a:rPr lang="en-US" sz="3600" dirty="0" smtClean="0"/>
              <a:t>1.2 </a:t>
            </a:r>
            <a:endParaRPr lang="en-US" sz="3600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9006" y="23937465"/>
            <a:ext cx="7863891" cy="599645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42726" y="24082966"/>
            <a:ext cx="7072588" cy="575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8288</TotalTime>
  <Words>570</Words>
  <Application>Microsoft Macintosh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Wingdings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</dc:creator>
  <cp:lastModifiedBy>Emmett Jenkins</cp:lastModifiedBy>
  <cp:revision>94</cp:revision>
  <dcterms:created xsi:type="dcterms:W3CDTF">2017-07-12T15:31:20Z</dcterms:created>
  <dcterms:modified xsi:type="dcterms:W3CDTF">2018-05-22T19:40:51Z</dcterms:modified>
</cp:coreProperties>
</file>