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Richardson" initials="" lastIdx="28" clrIdx="0"/>
  <p:cmAuthor id="1" name="Christophe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599"/>
  </p:normalViewPr>
  <p:slideViewPr>
    <p:cSldViewPr snapToGrid="0" snapToObjects="1">
      <p:cViewPr>
        <p:scale>
          <a:sx n="44" d="100"/>
          <a:sy n="44" d="100"/>
        </p:scale>
        <p:origin x="-152" y="1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3279-7454-3742-932A-E932A2D1AEF7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108FB-7521-DD49-87AB-E21AB890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108FB-7521-DD49-87AB-E21AB8906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0853-F2F2-744F-99AC-B933431D3B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tiff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01354" y="27568751"/>
            <a:ext cx="3319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BD2441"/>
                </a:solidFill>
              </a:rPr>
              <a:t>References</a:t>
            </a:r>
            <a:endParaRPr lang="en-US" sz="5400" dirty="0">
              <a:solidFill>
                <a:srgbClr val="BD244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5722070" y="4060893"/>
            <a:ext cx="1731" cy="264455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809954" y="28499471"/>
            <a:ext cx="127952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Baldwin, J., Phillips, M., </a:t>
            </a:r>
            <a:r>
              <a:rPr lang="en-US" sz="3200" dirty="0" err="1" smtClean="0"/>
              <a:t>Terlevich</a:t>
            </a:r>
            <a:r>
              <a:rPr lang="en-US" sz="3200" dirty="0" smtClean="0"/>
              <a:t>, R., 1981, </a:t>
            </a:r>
            <a:r>
              <a:rPr lang="en-US" sz="3200" dirty="0" smtClean="0"/>
              <a:t>PASP, 93, 5-19</a:t>
            </a:r>
            <a:endParaRPr lang="en-US" sz="3200" dirty="0" smtClean="0"/>
          </a:p>
          <a:p>
            <a:r>
              <a:rPr lang="en-US" sz="3200" dirty="0" smtClean="0"/>
              <a:t>Richardson, C., Allen, J., Baldwin, J., Hewett, P., </a:t>
            </a:r>
            <a:r>
              <a:rPr lang="en-US" sz="3200" dirty="0" err="1" smtClean="0"/>
              <a:t>Ferland</a:t>
            </a:r>
            <a:r>
              <a:rPr lang="en-US" sz="3200" dirty="0" smtClean="0"/>
              <a:t>, G., 2013, MNRAS, 437, </a:t>
            </a:r>
            <a:r>
              <a:rPr lang="en-US" sz="3200" dirty="0" smtClean="0"/>
              <a:t>2376</a:t>
            </a:r>
          </a:p>
          <a:p>
            <a:r>
              <a:rPr lang="en-US" sz="3200" dirty="0" err="1"/>
              <a:t>Kewley</a:t>
            </a:r>
            <a:r>
              <a:rPr lang="en-US" sz="3200" dirty="0"/>
              <a:t>, L., Groves, B., Kauffmann, G., Heckman, T., 2006, MNRAS, 372, </a:t>
            </a:r>
            <a:r>
              <a:rPr lang="en-US" sz="3200" dirty="0" smtClean="0"/>
              <a:t>961</a:t>
            </a:r>
            <a:endParaRPr lang="en-US" sz="3200" dirty="0" smtClean="0"/>
          </a:p>
          <a:p>
            <a:r>
              <a:rPr lang="en-US" sz="3200" dirty="0"/>
              <a:t>Groves, B., </a:t>
            </a:r>
            <a:r>
              <a:rPr lang="en-US" sz="3200" dirty="0" err="1"/>
              <a:t>Dopita</a:t>
            </a:r>
            <a:r>
              <a:rPr lang="en-US" sz="3200" dirty="0"/>
              <a:t>, M., Sutherland, R., 2004, </a:t>
            </a:r>
            <a:r>
              <a:rPr lang="en-US" sz="3200" dirty="0" err="1"/>
              <a:t>ApJ</a:t>
            </a:r>
            <a:r>
              <a:rPr lang="en-US" sz="3200" dirty="0"/>
              <a:t>, 153, </a:t>
            </a:r>
            <a:r>
              <a:rPr lang="en-US" sz="3200" dirty="0" smtClean="0"/>
              <a:t>75</a:t>
            </a:r>
            <a:endParaRPr lang="en-US" sz="3200" dirty="0" smtClean="0"/>
          </a:p>
          <a:p>
            <a:r>
              <a:rPr lang="en-US" sz="3200" dirty="0" err="1" smtClean="0"/>
              <a:t>Grupe</a:t>
            </a:r>
            <a:r>
              <a:rPr lang="en-US" sz="3200" dirty="0" smtClean="0"/>
              <a:t>, D., </a:t>
            </a:r>
            <a:r>
              <a:rPr lang="en-US" sz="3200" dirty="0" err="1" smtClean="0"/>
              <a:t>Komossa</a:t>
            </a:r>
            <a:r>
              <a:rPr lang="en-US" sz="3200" dirty="0" smtClean="0"/>
              <a:t>, S., </a:t>
            </a:r>
            <a:r>
              <a:rPr lang="en-US" sz="3200" dirty="0" err="1" smtClean="0"/>
              <a:t>Leighly</a:t>
            </a:r>
            <a:r>
              <a:rPr lang="en-US" sz="3200" dirty="0" smtClean="0"/>
              <a:t>, K., Page, K., </a:t>
            </a:r>
            <a:r>
              <a:rPr lang="en-US" sz="3200" dirty="0" smtClean="0"/>
              <a:t>2010, </a:t>
            </a:r>
            <a:r>
              <a:rPr lang="en-US" sz="3200" dirty="0" err="1" smtClean="0"/>
              <a:t>ApJ</a:t>
            </a:r>
            <a:r>
              <a:rPr lang="en-US" sz="3200" dirty="0" smtClean="0"/>
              <a:t>, 187, 1</a:t>
            </a:r>
          </a:p>
          <a:p>
            <a:r>
              <a:rPr lang="en-US" sz="3200" dirty="0" err="1" smtClean="0"/>
              <a:t>Osterbrock</a:t>
            </a:r>
            <a:r>
              <a:rPr lang="en-US" sz="3200" dirty="0" smtClean="0"/>
              <a:t>, D., </a:t>
            </a:r>
            <a:r>
              <a:rPr lang="en-US" sz="3200" dirty="0" err="1" smtClean="0"/>
              <a:t>Ferland</a:t>
            </a:r>
            <a:r>
              <a:rPr lang="en-US" sz="3200" dirty="0" smtClean="0"/>
              <a:t>, G., 2006, </a:t>
            </a:r>
            <a:r>
              <a:rPr lang="en-US" sz="3200" i="1" dirty="0" smtClean="0"/>
              <a:t>Astrophysics of Gaseous Nebulae and Active Galactic Nuclei</a:t>
            </a:r>
          </a:p>
          <a:p>
            <a:r>
              <a:rPr lang="en-US" sz="3200" dirty="0" err="1" smtClean="0"/>
              <a:t>Albareti</a:t>
            </a:r>
            <a:r>
              <a:rPr lang="en-US" sz="3200" dirty="0" smtClean="0"/>
              <a:t> et al., </a:t>
            </a:r>
            <a:r>
              <a:rPr lang="en-US" sz="3200" dirty="0" smtClean="0"/>
              <a:t>2015, </a:t>
            </a:r>
            <a:r>
              <a:rPr lang="en-US" sz="3200" dirty="0" err="1" smtClean="0"/>
              <a:t>arXiv</a:t>
            </a:r>
            <a:r>
              <a:rPr lang="en-US" sz="3200" dirty="0" smtClean="0"/>
              <a:t>: </a:t>
            </a:r>
            <a:r>
              <a:rPr lang="is-IS" sz="3200" dirty="0" smtClean="0"/>
              <a:t>1501.00963</a:t>
            </a:r>
          </a:p>
          <a:p>
            <a:r>
              <a:rPr lang="en-US" sz="3200" dirty="0" err="1" smtClean="0"/>
              <a:t>Ferland</a:t>
            </a:r>
            <a:r>
              <a:rPr lang="en-US" sz="3200" dirty="0" smtClean="0"/>
              <a:t> </a:t>
            </a:r>
            <a:r>
              <a:rPr lang="en-US" sz="3200" dirty="0" smtClean="0"/>
              <a:t>et al., </a:t>
            </a:r>
            <a:r>
              <a:rPr lang="en-US" sz="3200" dirty="0" smtClean="0"/>
              <a:t>2013, </a:t>
            </a:r>
            <a:r>
              <a:rPr lang="en-US" sz="3200" dirty="0" err="1" smtClean="0"/>
              <a:t>arXiv</a:t>
            </a:r>
            <a:r>
              <a:rPr lang="en-US" sz="3200" dirty="0" smtClean="0"/>
              <a:t>: </a:t>
            </a:r>
            <a:r>
              <a:rPr lang="hr-HR" sz="3200" dirty="0"/>
              <a:t>1302.4485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596462" y="22446190"/>
            <a:ext cx="91217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/>
              <a:t>[O III] 5007/4363 separates galaxies into temperature categories with highest temperature at lowest ratio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/>
              <a:t>Varying grain abundance produces highest temperature while maintaining [NII]6584/H⍺ ratio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/>
              <a:t>High temperature Z vs. U sims miss high temperature AGN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/>
              <a:t>High grain content and low Z produces highest temperatures due to decreased cooling effect and increased photoelectric heating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3679" t="7757"/>
          <a:stretch/>
        </p:blipFill>
        <p:spPr>
          <a:xfrm>
            <a:off x="16094434" y="11369841"/>
            <a:ext cx="9363874" cy="63263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r="5292"/>
          <a:stretch/>
        </p:blipFill>
        <p:spPr>
          <a:xfrm>
            <a:off x="34040297" y="10928953"/>
            <a:ext cx="8831571" cy="6714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8371" y="257882"/>
            <a:ext cx="28549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BD2441"/>
                </a:solidFill>
              </a:rPr>
              <a:t>Investigating the Temperature Problem in Narrow </a:t>
            </a:r>
            <a:r>
              <a:rPr lang="en-US" sz="8000" smtClean="0">
                <a:solidFill>
                  <a:srgbClr val="BD2441"/>
                </a:solidFill>
              </a:rPr>
              <a:t>Line Emitting AGN</a:t>
            </a:r>
            <a:endParaRPr lang="en-US" sz="8000" dirty="0">
              <a:solidFill>
                <a:srgbClr val="BD244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72573" y="1447852"/>
            <a:ext cx="9611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Sam Jenkins, Chris T. Richardson</a:t>
            </a:r>
          </a:p>
          <a:p>
            <a:pPr algn="ctr"/>
            <a:r>
              <a:rPr lang="en-US" sz="3200" dirty="0"/>
              <a:t>Elon University</a:t>
            </a:r>
          </a:p>
          <a:p>
            <a:pPr algn="ctr"/>
            <a:r>
              <a:rPr lang="en-US" sz="3200" dirty="0"/>
              <a:t>sjenkins7@elon.edu (SJ), crichardson17@elon.edu (CTR)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6768" y="2837120"/>
            <a:ext cx="4477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Introduction</a:t>
            </a:r>
            <a:endParaRPr lang="en-US" sz="6600" dirty="0">
              <a:solidFill>
                <a:srgbClr val="BD244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1113276" y="14697005"/>
            <a:ext cx="1026367" cy="150876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8600" y="14652717"/>
            <a:ext cx="1022716" cy="150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3326" y="13979024"/>
            <a:ext cx="325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Methods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778" y="30371177"/>
            <a:ext cx="571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BD2441"/>
                </a:solidFill>
              </a:rPr>
              <a:t>Acknowledgements</a:t>
            </a:r>
            <a:endParaRPr lang="en-US" sz="5400" dirty="0">
              <a:solidFill>
                <a:srgbClr val="BD244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59449" y="2859749"/>
            <a:ext cx="26498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Results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2" y="3737941"/>
            <a:ext cx="10046245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/>
              <a:t>Anomalously high electron temperature, </a:t>
            </a:r>
            <a:r>
              <a:rPr lang="en-US" sz="4400" i="1" dirty="0" err="1"/>
              <a:t>T</a:t>
            </a:r>
            <a:r>
              <a:rPr lang="en-US" sz="4400" i="1" baseline="-25000" dirty="0" err="1"/>
              <a:t>e</a:t>
            </a:r>
            <a:r>
              <a:rPr lang="en-US" sz="4400" dirty="0"/>
              <a:t>, in gas clouds around Narrow Line AGN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Decades old problem, but previous </a:t>
            </a:r>
            <a:r>
              <a:rPr lang="en-US" sz="4400" dirty="0"/>
              <a:t>attempts at simulating high temperature AGN outliers have been unsuccessful, hence the “temperature problem” (Richardson et al. </a:t>
            </a:r>
            <a:r>
              <a:rPr lang="en-US" sz="4400" dirty="0" smtClean="0"/>
              <a:t>2014)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We use a program called CLOUDY to simulate gas </a:t>
            </a:r>
            <a:r>
              <a:rPr lang="en-US" sz="4400" dirty="0" smtClean="0"/>
              <a:t>clouds and output emission </a:t>
            </a:r>
            <a:r>
              <a:rPr lang="en-US" sz="4400" dirty="0"/>
              <a:t>lines when given various input </a:t>
            </a:r>
            <a:r>
              <a:rPr lang="en-US" sz="4400" dirty="0" smtClean="0"/>
              <a:t>parameters (</a:t>
            </a:r>
            <a:r>
              <a:rPr lang="en-US" sz="4400" dirty="0" err="1" smtClean="0"/>
              <a:t>Ferland</a:t>
            </a:r>
            <a:r>
              <a:rPr lang="en-US" sz="4400" dirty="0" smtClean="0"/>
              <a:t> et al. </a:t>
            </a:r>
            <a:r>
              <a:rPr lang="en-US" sz="4400" dirty="0" smtClean="0"/>
              <a:t>2013)</a:t>
            </a:r>
          </a:p>
          <a:p>
            <a:pPr marL="571500" indent="-571500">
              <a:buFont typeface="Arial"/>
              <a:buChar char="•"/>
            </a:pPr>
            <a:r>
              <a:rPr lang="en-US" sz="4400" b="1" dirty="0"/>
              <a:t>This research aims to explain the physical conditions necessary for anomalously high </a:t>
            </a:r>
            <a:r>
              <a:rPr lang="en-US" sz="4400" b="1" dirty="0" err="1"/>
              <a:t>T</a:t>
            </a:r>
            <a:r>
              <a:rPr lang="en-US" sz="4400" b="1" baseline="-25000" dirty="0" err="1"/>
              <a:t>e</a:t>
            </a:r>
            <a:r>
              <a:rPr lang="en-US" sz="4400" b="1" dirty="0"/>
              <a:t> in AGN</a:t>
            </a:r>
          </a:p>
          <a:p>
            <a:pPr marL="571500" indent="-571500">
              <a:buFont typeface="Arial"/>
              <a:buChar char="•"/>
            </a:pPr>
            <a:endParaRPr lang="en-US" sz="4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13252" y="15407097"/>
            <a:ext cx="153870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/>
              <a:t>Original data set of 200,000 galaxies from Sloan Digital Sky Survey filtered to 469 by S/N [OIII] 4363 &gt; 5.0 and 0.04 &lt; z &lt; 1.0 (</a:t>
            </a:r>
            <a:r>
              <a:rPr lang="en-US" sz="4400" dirty="0" err="1"/>
              <a:t>Albareti</a:t>
            </a:r>
            <a:r>
              <a:rPr lang="en-US" sz="4400" dirty="0"/>
              <a:t> et al </a:t>
            </a:r>
            <a:r>
              <a:rPr lang="en-US" sz="4400" dirty="0" smtClean="0"/>
              <a:t>2015)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Plot this data on diagnostic diagrams to investigate properties such as </a:t>
            </a:r>
            <a:r>
              <a:rPr lang="en-US" sz="4400" dirty="0" err="1"/>
              <a:t>T</a:t>
            </a:r>
            <a:r>
              <a:rPr lang="en-US" sz="4400" baseline="-25000" dirty="0" err="1"/>
              <a:t>e</a:t>
            </a:r>
            <a:r>
              <a:rPr lang="en-US" sz="4400" dirty="0"/>
              <a:t>, hydrogen density (</a:t>
            </a:r>
            <a:r>
              <a:rPr lang="en-US" sz="4400" i="1" dirty="0" err="1"/>
              <a:t>n</a:t>
            </a:r>
            <a:r>
              <a:rPr lang="en-US" sz="4400" baseline="-25000" dirty="0" err="1"/>
              <a:t>H</a:t>
            </a:r>
            <a:r>
              <a:rPr lang="en-US" sz="4400" dirty="0"/>
              <a:t>), metallicity (</a:t>
            </a:r>
            <a:r>
              <a:rPr lang="en-US" sz="4400" i="1" dirty="0"/>
              <a:t>Z</a:t>
            </a:r>
            <a:r>
              <a:rPr lang="en-US" sz="4400" dirty="0"/>
              <a:t>), ionization parameter (</a:t>
            </a:r>
            <a:r>
              <a:rPr lang="en-US" sz="4400" i="1" dirty="0"/>
              <a:t>U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Previous research was used to classify galaxies by type according to emission line ratios (</a:t>
            </a:r>
            <a:r>
              <a:rPr lang="en-US" sz="4400" dirty="0" err="1" smtClean="0"/>
              <a:t>Kewley</a:t>
            </a:r>
            <a:r>
              <a:rPr lang="en-US" sz="4400" dirty="0" smtClean="0"/>
              <a:t>, Groves, Kauffmann, Heckman, 2006)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3252" y="31102518"/>
            <a:ext cx="14591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project was done as part of Elon University’s Summer Undergraduate Research Experience, Summer 2017. I would like to thank Elon University’s Undergraduate Research Program and my research mentor, Dr. Chris Richardson. This project was conducted with support from XSEDE grant TG-AST140040.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497" y="5355104"/>
            <a:ext cx="5448300" cy="601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52" y="203176"/>
            <a:ext cx="4472679" cy="2515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86313" y="4186431"/>
            <a:ext cx="864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BPT Diagrams</a:t>
            </a:r>
            <a:endParaRPr lang="en-US" sz="3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0666415" y="29147539"/>
            <a:ext cx="4533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Future Work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78812" y="30371177"/>
            <a:ext cx="125666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Conduct statistical analysis of results to determine how much of our high temperature AGN are matched by sims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Begin adjusting free parameters such as cosmic rays or turbulence to achieve higher </a:t>
            </a:r>
            <a:r>
              <a:rPr lang="en-US" sz="3200" dirty="0" smtClean="0"/>
              <a:t>temperatures through extra heating</a:t>
            </a: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6616265" y="23008199"/>
            <a:ext cx="735233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BPT separates AGN from </a:t>
            </a:r>
            <a:r>
              <a:rPr lang="en-US" sz="3600" dirty="0" smtClean="0"/>
              <a:t>star </a:t>
            </a:r>
            <a:r>
              <a:rPr lang="en-US" sz="3600" dirty="0"/>
              <a:t>f</a:t>
            </a:r>
            <a:r>
              <a:rPr lang="en-US" sz="3600" dirty="0" smtClean="0"/>
              <a:t>orming</a:t>
            </a:r>
            <a:r>
              <a:rPr lang="en-US" sz="3600" dirty="0" smtClean="0"/>
              <a:t>, etc</a:t>
            </a:r>
            <a:r>
              <a:rPr lang="en-US" sz="3600" dirty="0" smtClean="0"/>
              <a:t>. (Baldwin, Phillips, </a:t>
            </a:r>
            <a:r>
              <a:rPr lang="en-US" sz="3600" dirty="0" err="1" smtClean="0"/>
              <a:t>Terlevich</a:t>
            </a:r>
            <a:r>
              <a:rPr lang="en-US" sz="3600" dirty="0" smtClean="0"/>
              <a:t>, 1981)</a:t>
            </a:r>
            <a:endParaRPr lang="en-US" sz="3600" dirty="0" smtClean="0"/>
          </a:p>
          <a:p>
            <a:pPr marL="1143000" indent="-1143000">
              <a:buFont typeface="Arial" charset="0"/>
              <a:buChar char="•"/>
            </a:pPr>
            <a:r>
              <a:rPr lang="en-US" sz="3600" dirty="0" err="1" smtClean="0"/>
              <a:t>n</a:t>
            </a:r>
            <a:r>
              <a:rPr lang="en-US" sz="3600" baseline="-25000" dirty="0" err="1" smtClean="0"/>
              <a:t>H</a:t>
            </a:r>
            <a:r>
              <a:rPr lang="en-US" sz="3600" dirty="0" smtClean="0"/>
              <a:t> vs. U and Z vs. grains sims miss large portion of high temperature AGN on BPT Diagram while Z vs. U sims match almost all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/>
              <a:t>Most high temperature AGN show 0.6 &lt; Z/Z</a:t>
            </a:r>
            <a:r>
              <a:rPr lang="en-US" sz="36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3600" dirty="0"/>
              <a:t> &lt; 1.2 </a:t>
            </a:r>
            <a:r>
              <a:rPr lang="en-US" sz="3600" dirty="0" smtClean="0"/>
              <a:t>with grain content &gt; 2.0 </a:t>
            </a:r>
            <a:endParaRPr lang="en-US" sz="3600" dirty="0"/>
          </a:p>
          <a:p>
            <a:pPr marL="1143000" indent="-1143000">
              <a:buFont typeface="Arial" charset="0"/>
              <a:buChar char="•"/>
            </a:pPr>
            <a:endParaRPr lang="en-US" sz="3600" dirty="0" smtClean="0"/>
          </a:p>
          <a:p>
            <a:pPr marL="1143000" indent="-1143000">
              <a:buFont typeface="Arial" charset="0"/>
              <a:buChar char="•"/>
            </a:pPr>
            <a:endParaRPr lang="en-US" sz="3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5574961" y="23453889"/>
            <a:ext cx="7115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err="1" smtClean="0"/>
              <a:t>n</a:t>
            </a:r>
            <a:r>
              <a:rPr lang="en-US" sz="3600" baseline="-25000" dirty="0" err="1" smtClean="0"/>
              <a:t>H</a:t>
            </a:r>
            <a:r>
              <a:rPr lang="en-US" sz="3600" dirty="0" smtClean="0"/>
              <a:t> vs. U and Z vs. U sims match almost all AGN which validates our chosen parameter values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Grains vs. Z sims match most AGN but miss some high temperature AGN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447033" y="9049496"/>
            <a:ext cx="761895" cy="83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49217" y="734196"/>
            <a:ext cx="5518229" cy="145384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7517882" y="4220023"/>
            <a:ext cx="481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Temperature Diagnostics</a:t>
            </a:r>
            <a:endParaRPr lang="en-US" sz="3600" dirty="0"/>
          </a:p>
        </p:txBody>
      </p:sp>
      <p:sp>
        <p:nvSpPr>
          <p:cNvPr id="69" name="TextBox 68"/>
          <p:cNvSpPr txBox="1"/>
          <p:nvPr/>
        </p:nvSpPr>
        <p:spPr>
          <a:xfrm>
            <a:off x="37207597" y="4400715"/>
            <a:ext cx="350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Other Diagnostics</a:t>
            </a:r>
            <a:endParaRPr lang="en-US" sz="36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0"/>
          <a:srcRect t="9169"/>
          <a:stretch/>
        </p:blipFill>
        <p:spPr>
          <a:xfrm>
            <a:off x="15939591" y="4974825"/>
            <a:ext cx="8834975" cy="599983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47732" y="5037165"/>
            <a:ext cx="7143268" cy="548427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37063017" y="8156121"/>
            <a:ext cx="857500" cy="128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13730" y="8198767"/>
            <a:ext cx="838463" cy="119486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34629" y="8228527"/>
            <a:ext cx="686678" cy="1122664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25876357" y="5205459"/>
            <a:ext cx="7416029" cy="5302431"/>
            <a:chOff x="25876357" y="5205459"/>
            <a:chExt cx="7416029" cy="5302431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14"/>
            <a:srcRect t="10719"/>
            <a:stretch/>
          </p:blipFill>
          <p:spPr>
            <a:xfrm>
              <a:off x="25876357" y="5216174"/>
              <a:ext cx="7416029" cy="5291716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27431999" y="5205459"/>
              <a:ext cx="5450641" cy="152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7296969" y="5152292"/>
            <a:ext cx="4266028" cy="405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5215955" y="10413421"/>
            <a:ext cx="8824342" cy="6647393"/>
            <a:chOff x="25061914" y="10354242"/>
            <a:chExt cx="9367002" cy="715367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15"/>
            <a:srcRect l="2099"/>
            <a:stretch/>
          </p:blipFill>
          <p:spPr>
            <a:xfrm>
              <a:off x="25061914" y="10354242"/>
              <a:ext cx="9367002" cy="7153677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366060" y="10436914"/>
              <a:ext cx="3635375" cy="55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38057797" y="11065266"/>
            <a:ext cx="2607212" cy="5312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34954943" y="17643817"/>
            <a:ext cx="7540537" cy="5575880"/>
            <a:chOff x="35827980" y="18289387"/>
            <a:chExt cx="6667500" cy="4930309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27980" y="18304796"/>
              <a:ext cx="6667500" cy="491490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38719366" y="18289387"/>
              <a:ext cx="1879994" cy="30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26342314" y="17245714"/>
            <a:ext cx="6902544" cy="5121920"/>
            <a:chOff x="26690969" y="18032514"/>
            <a:chExt cx="6464300" cy="4796728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17"/>
            <a:srcRect b="3337"/>
            <a:stretch/>
          </p:blipFill>
          <p:spPr>
            <a:xfrm>
              <a:off x="26690969" y="18078345"/>
              <a:ext cx="6464300" cy="4750897"/>
            </a:xfrm>
            <a:prstGeom prst="rect">
              <a:avLst/>
            </a:prstGeom>
          </p:spPr>
        </p:pic>
        <p:sp>
          <p:nvSpPr>
            <p:cNvPr id="89" name="Rectangle 88"/>
            <p:cNvSpPr/>
            <p:nvPr/>
          </p:nvSpPr>
          <p:spPr>
            <a:xfrm>
              <a:off x="29180737" y="18032514"/>
              <a:ext cx="2429544" cy="256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7210398" y="18056953"/>
            <a:ext cx="7851516" cy="5069673"/>
            <a:chOff x="17781491" y="18082630"/>
            <a:chExt cx="6578600" cy="46482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7781491" y="18082630"/>
              <a:ext cx="6578600" cy="46482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442853" y="20593396"/>
              <a:ext cx="567022" cy="924364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1954947" y="20566497"/>
              <a:ext cx="905073" cy="109245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35917" y="14791792"/>
            <a:ext cx="1346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BD2441"/>
                </a:solidFill>
              </a:rPr>
              <a:t>Data</a:t>
            </a:r>
            <a:endParaRPr lang="en-US" sz="4800" dirty="0">
              <a:solidFill>
                <a:srgbClr val="BD244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917" y="19964384"/>
            <a:ext cx="309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BD2441"/>
                </a:solidFill>
              </a:rPr>
              <a:t>Simulations</a:t>
            </a:r>
            <a:endParaRPr lang="en-US" sz="4800" dirty="0">
              <a:solidFill>
                <a:srgbClr val="BD244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723" y="21048961"/>
            <a:ext cx="15359950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/>
              <a:t>Use CLOUDY to simulate clouds in the narrow line region of these galaxies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Simulations run on SDSC Comet cluster, which cut run time from 24 hours to 30-45 minutes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Vary </a:t>
            </a:r>
            <a:r>
              <a:rPr lang="en-US" sz="4400" i="1" dirty="0"/>
              <a:t>Z</a:t>
            </a:r>
            <a:r>
              <a:rPr lang="en-US" sz="4400" dirty="0"/>
              <a:t>, </a:t>
            </a:r>
            <a:r>
              <a:rPr lang="en-US" sz="4400" i="1" dirty="0"/>
              <a:t>U</a:t>
            </a:r>
            <a:r>
              <a:rPr lang="en-US" sz="4400" dirty="0"/>
              <a:t>, </a:t>
            </a:r>
            <a:r>
              <a:rPr lang="en-US" sz="4400" i="1" dirty="0" err="1"/>
              <a:t>n</a:t>
            </a:r>
            <a:r>
              <a:rPr lang="en-US" sz="4400" baseline="-25000" dirty="0" err="1"/>
              <a:t>H</a:t>
            </a:r>
            <a:r>
              <a:rPr lang="en-US" sz="4400" dirty="0"/>
              <a:t>, and grain abundance because of their effects on </a:t>
            </a:r>
            <a:r>
              <a:rPr lang="en-US" sz="4400" i="1" dirty="0" err="1"/>
              <a:t>T</a:t>
            </a:r>
            <a:r>
              <a:rPr lang="en-US" sz="4400" i="1" baseline="-25000" dirty="0" err="1"/>
              <a:t>e</a:t>
            </a:r>
            <a:r>
              <a:rPr lang="en-US" sz="4400" dirty="0"/>
              <a:t> and ionization, one at a time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Constant pressure </a:t>
            </a:r>
            <a:r>
              <a:rPr lang="en-US" sz="4400" dirty="0" smtClean="0"/>
              <a:t>and grain composition maintained </a:t>
            </a:r>
            <a:r>
              <a:rPr lang="en-US" sz="4400" dirty="0"/>
              <a:t>throughout all </a:t>
            </a:r>
            <a:r>
              <a:rPr lang="en-US" sz="4400" dirty="0" smtClean="0"/>
              <a:t>simulations, and sims stopped at n</a:t>
            </a:r>
            <a:r>
              <a:rPr lang="en-US" sz="4400" baseline="-25000" dirty="0" smtClean="0"/>
              <a:t>e</a:t>
            </a:r>
            <a:r>
              <a:rPr lang="en-US" sz="4400" dirty="0" smtClean="0"/>
              <a:t>/</a:t>
            </a:r>
            <a:r>
              <a:rPr lang="en-US" sz="4400" dirty="0" err="1" smtClean="0"/>
              <a:t>n</a:t>
            </a:r>
            <a:r>
              <a:rPr lang="en-US" sz="4400" baseline="-25000" dirty="0" err="1" smtClean="0"/>
              <a:t>H</a:t>
            </a:r>
            <a:r>
              <a:rPr lang="en-US" sz="4400" dirty="0" smtClean="0"/>
              <a:t> = 0.01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Median spectral energy distribution values were determined from </a:t>
            </a:r>
            <a:r>
              <a:rPr lang="en-US" sz="4400" dirty="0" err="1" smtClean="0"/>
              <a:t>Grupe</a:t>
            </a:r>
            <a:r>
              <a:rPr lang="en-US" sz="4400" dirty="0" smtClean="0"/>
              <a:t>, </a:t>
            </a:r>
            <a:r>
              <a:rPr lang="en-US" sz="4400" dirty="0" err="1" smtClean="0"/>
              <a:t>Komossa</a:t>
            </a:r>
            <a:r>
              <a:rPr lang="en-US" sz="4400" dirty="0" smtClean="0"/>
              <a:t>, </a:t>
            </a:r>
            <a:r>
              <a:rPr lang="en-US" sz="4400" dirty="0" err="1" smtClean="0"/>
              <a:t>Leighly</a:t>
            </a:r>
            <a:r>
              <a:rPr lang="en-US" sz="4400" dirty="0" smtClean="0"/>
              <a:t>, Page, 2010</a:t>
            </a:r>
            <a:r>
              <a:rPr lang="en-US" sz="4400" dirty="0"/>
              <a:t>, including ⍺</a:t>
            </a:r>
            <a:r>
              <a:rPr lang="en-US" sz="4400" baseline="-25000" dirty="0"/>
              <a:t>ox</a:t>
            </a:r>
            <a:r>
              <a:rPr lang="en-US" sz="4400" dirty="0"/>
              <a:t> = -1.42, ⍺</a:t>
            </a:r>
            <a:r>
              <a:rPr lang="en-US" sz="4400" baseline="-25000" dirty="0" err="1"/>
              <a:t>uv</a:t>
            </a:r>
            <a:r>
              <a:rPr lang="en-US" sz="4400" dirty="0"/>
              <a:t> = -0.57, and ⍺</a:t>
            </a:r>
            <a:r>
              <a:rPr lang="en-US" sz="4400" baseline="-25000" dirty="0"/>
              <a:t>x</a:t>
            </a:r>
            <a:r>
              <a:rPr lang="en-US" sz="4400" dirty="0"/>
              <a:t> = -1.63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Find reasonable ranges of values for each parameter with help from literature (</a:t>
            </a:r>
            <a:r>
              <a:rPr lang="en-US" sz="4400" dirty="0" err="1"/>
              <a:t>Osterbrock</a:t>
            </a:r>
            <a:r>
              <a:rPr lang="en-US" sz="4400" dirty="0"/>
              <a:t> &amp; </a:t>
            </a:r>
            <a:r>
              <a:rPr lang="en-US" sz="4400" dirty="0" err="1"/>
              <a:t>Ferland</a:t>
            </a:r>
            <a:r>
              <a:rPr lang="en-US" sz="4400" dirty="0"/>
              <a:t> </a:t>
            </a:r>
            <a:r>
              <a:rPr lang="en-US" sz="4400" dirty="0" smtClean="0"/>
              <a:t>2006, Groves, </a:t>
            </a:r>
            <a:r>
              <a:rPr lang="en-US" sz="4400" dirty="0" err="1" smtClean="0"/>
              <a:t>Dopita</a:t>
            </a:r>
            <a:r>
              <a:rPr lang="en-US" sz="4400" smtClean="0"/>
              <a:t>, Sutherland, 2004)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Adjusting simulation parameters to cover high </a:t>
            </a:r>
            <a:r>
              <a:rPr lang="en-US" sz="4400" i="1" dirty="0" err="1"/>
              <a:t>T</a:t>
            </a:r>
            <a:r>
              <a:rPr lang="en-US" sz="4400" i="1" baseline="-25000" dirty="0" err="1"/>
              <a:t>e</a:t>
            </a:r>
            <a:r>
              <a:rPr lang="en-US" sz="4400" i="1" dirty="0"/>
              <a:t> </a:t>
            </a:r>
            <a:r>
              <a:rPr lang="en-US" sz="4400" dirty="0"/>
              <a:t>AGN on all plots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81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17406</TotalTime>
  <Words>741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</dc:creator>
  <cp:lastModifiedBy>Emmett Jenkins</cp:lastModifiedBy>
  <cp:revision>115</cp:revision>
  <dcterms:created xsi:type="dcterms:W3CDTF">2017-07-12T15:31:20Z</dcterms:created>
  <dcterms:modified xsi:type="dcterms:W3CDTF">2018-05-29T03:40:03Z</dcterms:modified>
</cp:coreProperties>
</file>