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0233600" cy="402336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Richardson" initials="" lastIdx="28" clrIdx="0"/>
  <p:cmAuthor id="1" name="Christoph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599"/>
  </p:normalViewPr>
  <p:slideViewPr>
    <p:cSldViewPr snapToGrid="0" snapToObjects="1">
      <p:cViewPr>
        <p:scale>
          <a:sx n="91" d="100"/>
          <a:sy n="91" d="100"/>
        </p:scale>
        <p:origin x="-11120" y="-2928"/>
      </p:cViewPr>
      <p:guideLst>
        <p:guide orient="horz" pos="12672"/>
        <p:guide pos="12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3279-7454-3742-932A-E932A2D1AEF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08FB-7521-DD49-87AB-E21AB890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08FB-7521-DD49-87AB-E21AB8906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12498497"/>
            <a:ext cx="3419856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22799040"/>
            <a:ext cx="2816352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1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23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35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47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5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70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8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9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014331" y="7730068"/>
            <a:ext cx="43453683" cy="1647808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3274" y="7730068"/>
            <a:ext cx="129690497" cy="1647808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25853816"/>
            <a:ext cx="34198560" cy="7990840"/>
          </a:xfrm>
        </p:spPr>
        <p:txBody>
          <a:bodyPr anchor="t"/>
          <a:lstStyle>
            <a:lvl1pPr algn="l">
              <a:defRPr sz="176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7052719"/>
            <a:ext cx="34198560" cy="8801098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11761" indent="0">
              <a:buNone/>
              <a:defRPr sz="7884">
                <a:solidFill>
                  <a:schemeClr val="tx1">
                    <a:tint val="75000"/>
                  </a:schemeClr>
                </a:solidFill>
              </a:defRPr>
            </a:lvl2pPr>
            <a:lvl3pPr marL="4023522" indent="0">
              <a:buNone/>
              <a:defRPr sz="7059">
                <a:solidFill>
                  <a:schemeClr val="tx1">
                    <a:tint val="75000"/>
                  </a:schemeClr>
                </a:solidFill>
              </a:defRPr>
            </a:lvl3pPr>
            <a:lvl4pPr marL="6035284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4pPr>
            <a:lvl5pPr marL="8047046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5pPr>
            <a:lvl6pPr marL="10058806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6pPr>
            <a:lvl7pPr marL="12070567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7pPr>
            <a:lvl8pPr marL="14082329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8pPr>
            <a:lvl9pPr marL="16094090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3272" y="45057908"/>
            <a:ext cx="86572090" cy="127452969"/>
          </a:xfrm>
        </p:spPr>
        <p:txBody>
          <a:bodyPr/>
          <a:lstStyle>
            <a:lvl1pPr>
              <a:defRPr sz="12284"/>
            </a:lvl1pPr>
            <a:lvl2pPr>
              <a:defRPr sz="10542"/>
            </a:lvl2pPr>
            <a:lvl3pPr>
              <a:defRPr sz="8800"/>
            </a:lvl3pPr>
            <a:lvl4pPr>
              <a:defRPr sz="7884"/>
            </a:lvl4pPr>
            <a:lvl5pPr>
              <a:defRPr sz="7884"/>
            </a:lvl5pPr>
            <a:lvl6pPr>
              <a:defRPr sz="7884"/>
            </a:lvl6pPr>
            <a:lvl7pPr>
              <a:defRPr sz="7884"/>
            </a:lvl7pPr>
            <a:lvl8pPr>
              <a:defRPr sz="7884"/>
            </a:lvl8pPr>
            <a:lvl9pPr>
              <a:defRPr sz="78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95922" y="45057908"/>
            <a:ext cx="86572090" cy="127452969"/>
          </a:xfrm>
        </p:spPr>
        <p:txBody>
          <a:bodyPr/>
          <a:lstStyle>
            <a:lvl1pPr>
              <a:defRPr sz="12284"/>
            </a:lvl1pPr>
            <a:lvl2pPr>
              <a:defRPr sz="10542"/>
            </a:lvl2pPr>
            <a:lvl3pPr>
              <a:defRPr sz="8800"/>
            </a:lvl3pPr>
            <a:lvl4pPr>
              <a:defRPr sz="7884"/>
            </a:lvl4pPr>
            <a:lvl5pPr>
              <a:defRPr sz="7884"/>
            </a:lvl5pPr>
            <a:lvl6pPr>
              <a:defRPr sz="7884"/>
            </a:lvl6pPr>
            <a:lvl7pPr>
              <a:defRPr sz="7884"/>
            </a:lvl7pPr>
            <a:lvl8pPr>
              <a:defRPr sz="7884"/>
            </a:lvl8pPr>
            <a:lvl9pPr>
              <a:defRPr sz="78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611209"/>
            <a:ext cx="36210240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1" y="9005997"/>
            <a:ext cx="17776827" cy="3753271"/>
          </a:xfrm>
        </p:spPr>
        <p:txBody>
          <a:bodyPr anchor="b"/>
          <a:lstStyle>
            <a:lvl1pPr marL="0" indent="0">
              <a:buNone/>
              <a:defRPr sz="10542" b="1"/>
            </a:lvl1pPr>
            <a:lvl2pPr marL="2011761" indent="0">
              <a:buNone/>
              <a:defRPr sz="8800" b="1"/>
            </a:lvl2pPr>
            <a:lvl3pPr marL="4023522" indent="0">
              <a:buNone/>
              <a:defRPr sz="7884" b="1"/>
            </a:lvl3pPr>
            <a:lvl4pPr marL="6035284" indent="0">
              <a:buNone/>
              <a:defRPr sz="7059" b="1"/>
            </a:lvl4pPr>
            <a:lvl5pPr marL="8047046" indent="0">
              <a:buNone/>
              <a:defRPr sz="7059" b="1"/>
            </a:lvl5pPr>
            <a:lvl6pPr marL="10058806" indent="0">
              <a:buNone/>
              <a:defRPr sz="7059" b="1"/>
            </a:lvl6pPr>
            <a:lvl7pPr marL="12070567" indent="0">
              <a:buNone/>
              <a:defRPr sz="7059" b="1"/>
            </a:lvl7pPr>
            <a:lvl8pPr marL="14082329" indent="0">
              <a:buNone/>
              <a:defRPr sz="7059" b="1"/>
            </a:lvl8pPr>
            <a:lvl9pPr marL="16094090" indent="0">
              <a:buNone/>
              <a:defRPr sz="70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1" y="12759268"/>
            <a:ext cx="17776827" cy="23180889"/>
          </a:xfrm>
        </p:spPr>
        <p:txBody>
          <a:bodyPr/>
          <a:lstStyle>
            <a:lvl1pPr>
              <a:defRPr sz="10542"/>
            </a:lvl1pPr>
            <a:lvl2pPr>
              <a:defRPr sz="8800"/>
            </a:lvl2pPr>
            <a:lvl3pPr>
              <a:defRPr sz="7884"/>
            </a:lvl3pPr>
            <a:lvl4pPr>
              <a:defRPr sz="7059"/>
            </a:lvl4pPr>
            <a:lvl5pPr>
              <a:defRPr sz="7059"/>
            </a:lvl5pPr>
            <a:lvl6pPr>
              <a:defRPr sz="7059"/>
            </a:lvl6pPr>
            <a:lvl7pPr>
              <a:defRPr sz="7059"/>
            </a:lvl7pPr>
            <a:lvl8pPr>
              <a:defRPr sz="7059"/>
            </a:lvl8pPr>
            <a:lvl9pPr>
              <a:defRPr sz="70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9005997"/>
            <a:ext cx="17783810" cy="3753271"/>
          </a:xfrm>
        </p:spPr>
        <p:txBody>
          <a:bodyPr anchor="b"/>
          <a:lstStyle>
            <a:lvl1pPr marL="0" indent="0">
              <a:buNone/>
              <a:defRPr sz="10542" b="1"/>
            </a:lvl1pPr>
            <a:lvl2pPr marL="2011761" indent="0">
              <a:buNone/>
              <a:defRPr sz="8800" b="1"/>
            </a:lvl2pPr>
            <a:lvl3pPr marL="4023522" indent="0">
              <a:buNone/>
              <a:defRPr sz="7884" b="1"/>
            </a:lvl3pPr>
            <a:lvl4pPr marL="6035284" indent="0">
              <a:buNone/>
              <a:defRPr sz="7059" b="1"/>
            </a:lvl4pPr>
            <a:lvl5pPr marL="8047046" indent="0">
              <a:buNone/>
              <a:defRPr sz="7059" b="1"/>
            </a:lvl5pPr>
            <a:lvl6pPr marL="10058806" indent="0">
              <a:buNone/>
              <a:defRPr sz="7059" b="1"/>
            </a:lvl6pPr>
            <a:lvl7pPr marL="12070567" indent="0">
              <a:buNone/>
              <a:defRPr sz="7059" b="1"/>
            </a:lvl7pPr>
            <a:lvl8pPr marL="14082329" indent="0">
              <a:buNone/>
              <a:defRPr sz="7059" b="1"/>
            </a:lvl8pPr>
            <a:lvl9pPr marL="16094090" indent="0">
              <a:buNone/>
              <a:defRPr sz="70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12759268"/>
            <a:ext cx="17783810" cy="23180889"/>
          </a:xfrm>
        </p:spPr>
        <p:txBody>
          <a:bodyPr/>
          <a:lstStyle>
            <a:lvl1pPr>
              <a:defRPr sz="10542"/>
            </a:lvl1pPr>
            <a:lvl2pPr>
              <a:defRPr sz="8800"/>
            </a:lvl2pPr>
            <a:lvl3pPr>
              <a:defRPr sz="7884"/>
            </a:lvl3pPr>
            <a:lvl4pPr>
              <a:defRPr sz="7059"/>
            </a:lvl4pPr>
            <a:lvl5pPr>
              <a:defRPr sz="7059"/>
            </a:lvl5pPr>
            <a:lvl6pPr>
              <a:defRPr sz="7059"/>
            </a:lvl6pPr>
            <a:lvl7pPr>
              <a:defRPr sz="7059"/>
            </a:lvl7pPr>
            <a:lvl8pPr>
              <a:defRPr sz="7059"/>
            </a:lvl8pPr>
            <a:lvl9pPr>
              <a:defRPr sz="70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4" y="1601893"/>
            <a:ext cx="13236577" cy="681736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601897"/>
            <a:ext cx="22491700" cy="34338262"/>
          </a:xfrm>
        </p:spPr>
        <p:txBody>
          <a:bodyPr/>
          <a:lstStyle>
            <a:lvl1pPr>
              <a:defRPr sz="14117"/>
            </a:lvl1pPr>
            <a:lvl2pPr>
              <a:defRPr sz="12284"/>
            </a:lvl2pPr>
            <a:lvl3pPr>
              <a:defRPr sz="10542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4" y="8419257"/>
            <a:ext cx="13236577" cy="27520902"/>
          </a:xfrm>
        </p:spPr>
        <p:txBody>
          <a:bodyPr/>
          <a:lstStyle>
            <a:lvl1pPr marL="0" indent="0">
              <a:buNone/>
              <a:defRPr sz="6142"/>
            </a:lvl1pPr>
            <a:lvl2pPr marL="2011761" indent="0">
              <a:buNone/>
              <a:defRPr sz="5317"/>
            </a:lvl2pPr>
            <a:lvl3pPr marL="4023522" indent="0">
              <a:buNone/>
              <a:defRPr sz="4400"/>
            </a:lvl3pPr>
            <a:lvl4pPr marL="6035284" indent="0">
              <a:buNone/>
              <a:defRPr sz="3942"/>
            </a:lvl4pPr>
            <a:lvl5pPr marL="8047046" indent="0">
              <a:buNone/>
              <a:defRPr sz="3942"/>
            </a:lvl5pPr>
            <a:lvl6pPr marL="10058806" indent="0">
              <a:buNone/>
              <a:defRPr sz="3942"/>
            </a:lvl6pPr>
            <a:lvl7pPr marL="12070567" indent="0">
              <a:buNone/>
              <a:defRPr sz="3942"/>
            </a:lvl7pPr>
            <a:lvl8pPr marL="14082329" indent="0">
              <a:buNone/>
              <a:defRPr sz="3942"/>
            </a:lvl8pPr>
            <a:lvl9pPr marL="16094090" indent="0">
              <a:buNone/>
              <a:defRPr sz="39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8163520"/>
            <a:ext cx="24140160" cy="332486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3594947"/>
            <a:ext cx="24140160" cy="24140160"/>
          </a:xfrm>
        </p:spPr>
        <p:txBody>
          <a:bodyPr/>
          <a:lstStyle>
            <a:lvl1pPr marL="0" indent="0">
              <a:buNone/>
              <a:defRPr sz="14117"/>
            </a:lvl1pPr>
            <a:lvl2pPr marL="2011761" indent="0">
              <a:buNone/>
              <a:defRPr sz="12284"/>
            </a:lvl2pPr>
            <a:lvl3pPr marL="4023522" indent="0">
              <a:buNone/>
              <a:defRPr sz="10542"/>
            </a:lvl3pPr>
            <a:lvl4pPr marL="6035284" indent="0">
              <a:buNone/>
              <a:defRPr sz="8800"/>
            </a:lvl4pPr>
            <a:lvl5pPr marL="8047046" indent="0">
              <a:buNone/>
              <a:defRPr sz="8800"/>
            </a:lvl5pPr>
            <a:lvl6pPr marL="10058806" indent="0">
              <a:buNone/>
              <a:defRPr sz="8800"/>
            </a:lvl6pPr>
            <a:lvl7pPr marL="12070567" indent="0">
              <a:buNone/>
              <a:defRPr sz="8800"/>
            </a:lvl7pPr>
            <a:lvl8pPr marL="14082329" indent="0">
              <a:buNone/>
              <a:defRPr sz="8800"/>
            </a:lvl8pPr>
            <a:lvl9pPr marL="16094090" indent="0">
              <a:buNone/>
              <a:defRPr sz="8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31488382"/>
            <a:ext cx="24140160" cy="4721858"/>
          </a:xfrm>
        </p:spPr>
        <p:txBody>
          <a:bodyPr/>
          <a:lstStyle>
            <a:lvl1pPr marL="0" indent="0">
              <a:buNone/>
              <a:defRPr sz="6142"/>
            </a:lvl1pPr>
            <a:lvl2pPr marL="2011761" indent="0">
              <a:buNone/>
              <a:defRPr sz="5317"/>
            </a:lvl2pPr>
            <a:lvl3pPr marL="4023522" indent="0">
              <a:buNone/>
              <a:defRPr sz="4400"/>
            </a:lvl3pPr>
            <a:lvl4pPr marL="6035284" indent="0">
              <a:buNone/>
              <a:defRPr sz="3942"/>
            </a:lvl4pPr>
            <a:lvl5pPr marL="8047046" indent="0">
              <a:buNone/>
              <a:defRPr sz="3942"/>
            </a:lvl5pPr>
            <a:lvl6pPr marL="10058806" indent="0">
              <a:buNone/>
              <a:defRPr sz="3942"/>
            </a:lvl6pPr>
            <a:lvl7pPr marL="12070567" indent="0">
              <a:buNone/>
              <a:defRPr sz="3942"/>
            </a:lvl7pPr>
            <a:lvl8pPr marL="14082329" indent="0">
              <a:buNone/>
              <a:defRPr sz="3942"/>
            </a:lvl8pPr>
            <a:lvl9pPr marL="16094090" indent="0">
              <a:buNone/>
              <a:defRPr sz="39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611209"/>
            <a:ext cx="36210240" cy="6705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387844"/>
            <a:ext cx="36210240" cy="26552316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7290589"/>
            <a:ext cx="9387840" cy="214206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853-F2F2-744F-99AC-B933431D3BA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37290589"/>
            <a:ext cx="12740640" cy="214206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37290589"/>
            <a:ext cx="9387840" cy="214206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11761" rtl="0" eaLnBrk="1" latinLnBrk="0" hangingPunct="1">
        <a:spcBef>
          <a:spcPct val="0"/>
        </a:spcBef>
        <a:buNone/>
        <a:defRPr sz="193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820" indent="-1508820" algn="l" defTabSz="2011761" rtl="0" eaLnBrk="1" latinLnBrk="0" hangingPunct="1">
        <a:spcBef>
          <a:spcPct val="20000"/>
        </a:spcBef>
        <a:buFont typeface="Arial"/>
        <a:buChar char="•"/>
        <a:defRPr sz="14117" kern="1200">
          <a:solidFill>
            <a:schemeClr val="tx1"/>
          </a:solidFill>
          <a:latin typeface="+mn-lt"/>
          <a:ea typeface="+mn-ea"/>
          <a:cs typeface="+mn-cs"/>
        </a:defRPr>
      </a:lvl1pPr>
      <a:lvl2pPr marL="3269113" indent="-1257351" algn="l" defTabSz="2011761" rtl="0" eaLnBrk="1" latinLnBrk="0" hangingPunct="1">
        <a:spcBef>
          <a:spcPct val="20000"/>
        </a:spcBef>
        <a:buFont typeface="Arial"/>
        <a:buChar char="–"/>
        <a:defRPr sz="12284" kern="1200">
          <a:solidFill>
            <a:schemeClr val="tx1"/>
          </a:solidFill>
          <a:latin typeface="+mn-lt"/>
          <a:ea typeface="+mn-ea"/>
          <a:cs typeface="+mn-cs"/>
        </a:defRPr>
      </a:lvl2pPr>
      <a:lvl3pPr marL="5029403" indent="-1005881" algn="l" defTabSz="2011761" rtl="0" eaLnBrk="1" latinLnBrk="0" hangingPunct="1">
        <a:spcBef>
          <a:spcPct val="20000"/>
        </a:spcBef>
        <a:buFont typeface="Arial"/>
        <a:buChar char="•"/>
        <a:defRPr sz="10542" kern="1200">
          <a:solidFill>
            <a:schemeClr val="tx1"/>
          </a:solidFill>
          <a:latin typeface="+mn-lt"/>
          <a:ea typeface="+mn-ea"/>
          <a:cs typeface="+mn-cs"/>
        </a:defRPr>
      </a:lvl3pPr>
      <a:lvl4pPr marL="7041164" indent="-1005881" algn="l" defTabSz="2011761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926" indent="-1005881" algn="l" defTabSz="2011761" rtl="0" eaLnBrk="1" latinLnBrk="0" hangingPunct="1">
        <a:spcBef>
          <a:spcPct val="20000"/>
        </a:spcBef>
        <a:buFont typeface="Arial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687" indent="-1005881" algn="l" defTabSz="201176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076449" indent="-1005881" algn="l" defTabSz="201176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8209" indent="-1005881" algn="l" defTabSz="201176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971" indent="-1005881" algn="l" defTabSz="201176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1pPr>
      <a:lvl2pPr marL="2011761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2pPr>
      <a:lvl3pPr marL="4023522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3pPr>
      <a:lvl4pPr marL="6035284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4pPr>
      <a:lvl5pPr marL="8047046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5pPr>
      <a:lvl6pPr marL="10058806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6pPr>
      <a:lvl7pPr marL="12070567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7pPr>
      <a:lvl8pPr marL="14082329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8pPr>
      <a:lvl9pPr marL="16094090" algn="l" defTabSz="2011761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24995" y="34100817"/>
            <a:ext cx="3650358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50" dirty="0">
                <a:solidFill>
                  <a:srgbClr val="BD2441"/>
                </a:solidFill>
              </a:rPr>
              <a:t>References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557222" y="2968430"/>
            <a:ext cx="1905" cy="327412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24382" y="35141268"/>
            <a:ext cx="11729012" cy="505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 err="1"/>
              <a:t>Albareti</a:t>
            </a:r>
            <a:r>
              <a:rPr lang="en-US" sz="2933" dirty="0"/>
              <a:t> et al., 2015, </a:t>
            </a:r>
            <a:r>
              <a:rPr lang="en-US" sz="2933" dirty="0" err="1"/>
              <a:t>arXiv</a:t>
            </a:r>
            <a:r>
              <a:rPr lang="en-US" sz="2933" dirty="0"/>
              <a:t>: </a:t>
            </a:r>
            <a:r>
              <a:rPr lang="is-IS" sz="2933" dirty="0" smtClean="0"/>
              <a:t>1501.00963</a:t>
            </a:r>
          </a:p>
          <a:p>
            <a:r>
              <a:rPr lang="is-IS" sz="2933" dirty="0" smtClean="0"/>
              <a:t>Baldwin et al., 1991, ApJ, 374, 580-609</a:t>
            </a:r>
            <a:endParaRPr lang="en-US" sz="2933" dirty="0" smtClean="0"/>
          </a:p>
          <a:p>
            <a:r>
              <a:rPr lang="en-US" sz="2933" dirty="0" smtClean="0"/>
              <a:t>Baldwin</a:t>
            </a:r>
            <a:r>
              <a:rPr lang="en-US" sz="2933" dirty="0"/>
              <a:t>, J., Phillips, M., </a:t>
            </a:r>
            <a:r>
              <a:rPr lang="en-US" sz="2933" dirty="0" err="1"/>
              <a:t>Terlevich</a:t>
            </a:r>
            <a:r>
              <a:rPr lang="en-US" sz="2933" dirty="0"/>
              <a:t>, R., 1981, PASP, 93, </a:t>
            </a:r>
            <a:r>
              <a:rPr lang="en-US" sz="2933" dirty="0" smtClean="0"/>
              <a:t>5-19</a:t>
            </a:r>
          </a:p>
          <a:p>
            <a:r>
              <a:rPr lang="en-US" sz="2933" dirty="0" err="1"/>
              <a:t>Ferland</a:t>
            </a:r>
            <a:r>
              <a:rPr lang="en-US" sz="2933" dirty="0"/>
              <a:t> et al., 2013, </a:t>
            </a:r>
            <a:r>
              <a:rPr lang="en-US" sz="2933" dirty="0" err="1"/>
              <a:t>arXiv</a:t>
            </a:r>
            <a:r>
              <a:rPr lang="en-US" sz="2933" dirty="0"/>
              <a:t>: </a:t>
            </a:r>
            <a:r>
              <a:rPr lang="hr-HR" sz="2933" dirty="0" smtClean="0"/>
              <a:t>1302.4485</a:t>
            </a:r>
          </a:p>
          <a:p>
            <a:r>
              <a:rPr lang="en-US" sz="2933" dirty="0"/>
              <a:t>Groves, B., </a:t>
            </a:r>
            <a:r>
              <a:rPr lang="en-US" sz="2933" dirty="0" err="1"/>
              <a:t>Dopita</a:t>
            </a:r>
            <a:r>
              <a:rPr lang="en-US" sz="2933" dirty="0"/>
              <a:t>, M., Sutherland, R., 2004, </a:t>
            </a:r>
            <a:r>
              <a:rPr lang="en-US" sz="2933" dirty="0" err="1"/>
              <a:t>ApJ</a:t>
            </a:r>
            <a:r>
              <a:rPr lang="en-US" sz="2933" dirty="0"/>
              <a:t>, 153, </a:t>
            </a:r>
            <a:r>
              <a:rPr lang="en-US" sz="2933" dirty="0" smtClean="0"/>
              <a:t>75</a:t>
            </a:r>
          </a:p>
          <a:p>
            <a:r>
              <a:rPr lang="en-US" sz="2933" dirty="0" err="1"/>
              <a:t>Grupe</a:t>
            </a:r>
            <a:r>
              <a:rPr lang="en-US" sz="2933" dirty="0"/>
              <a:t>, D., </a:t>
            </a:r>
            <a:r>
              <a:rPr lang="en-US" sz="2933" dirty="0" err="1"/>
              <a:t>Komossa</a:t>
            </a:r>
            <a:r>
              <a:rPr lang="en-US" sz="2933" dirty="0"/>
              <a:t>, S., </a:t>
            </a:r>
            <a:r>
              <a:rPr lang="en-US" sz="2933" dirty="0" err="1"/>
              <a:t>Leighly</a:t>
            </a:r>
            <a:r>
              <a:rPr lang="en-US" sz="2933" dirty="0"/>
              <a:t>, K., Page, K., 2010, </a:t>
            </a:r>
            <a:r>
              <a:rPr lang="en-US" sz="2933" dirty="0" err="1"/>
              <a:t>ApJ</a:t>
            </a:r>
            <a:r>
              <a:rPr lang="en-US" sz="2933" dirty="0"/>
              <a:t>, 187, </a:t>
            </a:r>
            <a:r>
              <a:rPr lang="en-US" sz="2933" dirty="0" smtClean="0"/>
              <a:t>1</a:t>
            </a:r>
          </a:p>
          <a:p>
            <a:r>
              <a:rPr lang="en-US" sz="2933" dirty="0" err="1"/>
              <a:t>Kewley</a:t>
            </a:r>
            <a:r>
              <a:rPr lang="en-US" sz="2933" dirty="0"/>
              <a:t>, L., Groves, B., Kauffmann, G., Heckman, T., 2006, MNRAS, 372, </a:t>
            </a:r>
            <a:r>
              <a:rPr lang="en-US" sz="2933" dirty="0" smtClean="0"/>
              <a:t>961</a:t>
            </a:r>
          </a:p>
          <a:p>
            <a:r>
              <a:rPr lang="en-US" sz="2933" dirty="0" err="1"/>
              <a:t>Osterbrock</a:t>
            </a:r>
            <a:r>
              <a:rPr lang="en-US" sz="2933" dirty="0"/>
              <a:t>, D., </a:t>
            </a:r>
            <a:r>
              <a:rPr lang="en-US" sz="2933" dirty="0" err="1"/>
              <a:t>Ferland</a:t>
            </a:r>
            <a:r>
              <a:rPr lang="en-US" sz="2933" dirty="0"/>
              <a:t>, G., 2006, </a:t>
            </a:r>
            <a:r>
              <a:rPr lang="en-US" sz="2933" i="1" dirty="0"/>
              <a:t>Astrophysics of Gaseous Nebulae and Active Galactic </a:t>
            </a:r>
            <a:r>
              <a:rPr lang="en-US" sz="2933" i="1" dirty="0" smtClean="0"/>
              <a:t>Nuclei</a:t>
            </a:r>
            <a:endParaRPr lang="en-US" sz="2933" dirty="0"/>
          </a:p>
          <a:p>
            <a:r>
              <a:rPr lang="en-US" sz="2933" dirty="0"/>
              <a:t>Richardson, C., Allen, J., Baldwin, J., Hewett, P., </a:t>
            </a:r>
            <a:r>
              <a:rPr lang="en-US" sz="2933" dirty="0" err="1"/>
              <a:t>Ferland</a:t>
            </a:r>
            <a:r>
              <a:rPr lang="en-US" sz="2933" dirty="0"/>
              <a:t>, G., 2013, MNRAS, 437, </a:t>
            </a:r>
            <a:r>
              <a:rPr lang="en-US" sz="2933" dirty="0" smtClean="0"/>
              <a:t>2376</a:t>
            </a:r>
            <a:endParaRPr lang="en-US" sz="2933" dirty="0"/>
          </a:p>
        </p:txBody>
      </p:sp>
      <p:sp>
        <p:nvSpPr>
          <p:cNvPr id="25" name="TextBox 24"/>
          <p:cNvSpPr txBox="1"/>
          <p:nvPr/>
        </p:nvSpPr>
        <p:spPr>
          <a:xfrm>
            <a:off x="23392354" y="24177575"/>
            <a:ext cx="8361571" cy="939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793" indent="-1047793">
              <a:buFont typeface="Arial" charset="0"/>
              <a:buChar char="•"/>
            </a:pPr>
            <a:r>
              <a:rPr lang="en-US" sz="4030" dirty="0"/>
              <a:t>[O III] 5007/4363 separates galaxies into temperature categories with highest temperature at lowest ratio</a:t>
            </a:r>
          </a:p>
          <a:p>
            <a:pPr marL="1047793" indent="-1047793">
              <a:buFont typeface="Arial" charset="0"/>
              <a:buChar char="•"/>
            </a:pPr>
            <a:r>
              <a:rPr lang="en-US" sz="4030" dirty="0"/>
              <a:t>Varying grain abundance produces highest temperature while maintaining [NII]6584/H⍺ ratio</a:t>
            </a:r>
          </a:p>
          <a:p>
            <a:pPr marL="1047793" indent="-1047793">
              <a:buFont typeface="Arial" charset="0"/>
              <a:buChar char="•"/>
            </a:pPr>
            <a:r>
              <a:rPr lang="en-US" sz="4030" dirty="0"/>
              <a:t>High temperature Z vs. U sims miss high temperature AGN</a:t>
            </a:r>
          </a:p>
          <a:p>
            <a:pPr marL="1047793" indent="-1047793">
              <a:buFont typeface="Arial" charset="0"/>
              <a:buChar char="•"/>
            </a:pPr>
            <a:r>
              <a:rPr lang="en-US" sz="4030" dirty="0"/>
              <a:t>High grain content and low Z produces highest temperatures due to decreased cooling effect and increased photoelectric heating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4591" y="-38342"/>
            <a:ext cx="26204418" cy="122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334" dirty="0">
                <a:solidFill>
                  <a:srgbClr val="BD2441"/>
                </a:solidFill>
              </a:rPr>
              <a:t>Investigating the Temperature Problem in Narrow </a:t>
            </a:r>
            <a:r>
              <a:rPr lang="en-US" sz="7334">
                <a:solidFill>
                  <a:srgbClr val="BD2441"/>
                </a:solidFill>
              </a:rPr>
              <a:t>Line Emitting AGN</a:t>
            </a:r>
            <a:endParaRPr lang="en-US" sz="7334" dirty="0">
              <a:solidFill>
                <a:srgbClr val="BD244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0818" y="1149731"/>
            <a:ext cx="8811964" cy="161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33" dirty="0"/>
              <a:t>Sam Jenkins, Chris T. Richardson</a:t>
            </a:r>
          </a:p>
          <a:p>
            <a:pPr algn="ctr"/>
            <a:r>
              <a:rPr lang="en-US" sz="2933" dirty="0"/>
              <a:t>Elon University</a:t>
            </a:r>
          </a:p>
          <a:p>
            <a:pPr algn="ctr"/>
            <a:r>
              <a:rPr lang="en-US" sz="2933" dirty="0"/>
              <a:t>sjenkins7@elon.edu (SJ), crichardson17@elon.edu (CTR)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9673" y="2910558"/>
            <a:ext cx="4103816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50" dirty="0">
                <a:solidFill>
                  <a:srgbClr val="BD2441"/>
                </a:solidFill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8736" y="16320598"/>
            <a:ext cx="326569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50" dirty="0">
                <a:solidFill>
                  <a:srgbClr val="BD2441"/>
                </a:solidFill>
              </a:rPr>
              <a:t>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9956" y="35870131"/>
            <a:ext cx="6369564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50" dirty="0">
                <a:solidFill>
                  <a:srgbClr val="BD2441"/>
                </a:solidFill>
              </a:rPr>
              <a:t>Acknowledgements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33688" y="2825094"/>
            <a:ext cx="2430089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50" dirty="0">
                <a:solidFill>
                  <a:srgbClr val="BD2441"/>
                </a:solidFill>
              </a:rPr>
              <a:t>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496" y="3940983"/>
            <a:ext cx="9209058" cy="1188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96" indent="-523896">
              <a:buFont typeface="Arial"/>
              <a:buChar char="•"/>
            </a:pPr>
            <a:r>
              <a:rPr lang="en-US" sz="4033" dirty="0"/>
              <a:t>Anomalously high electron temperature, </a:t>
            </a:r>
            <a:r>
              <a:rPr lang="en-US" sz="4033" i="1" dirty="0" err="1"/>
              <a:t>T</a:t>
            </a:r>
            <a:r>
              <a:rPr lang="en-US" sz="4033" i="1" baseline="-25000" dirty="0" err="1"/>
              <a:t>e</a:t>
            </a:r>
            <a:r>
              <a:rPr lang="en-US" sz="4033" dirty="0"/>
              <a:t>, in gas clouds around Narrow Line AGN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Decades old problem, but previous attempts at simulating high temperature AGN outliers have been unsuccessful, hence the “temperature problem” (Richardson et al. 2014</a:t>
            </a:r>
            <a:r>
              <a:rPr lang="en-US" sz="4033" dirty="0" smtClean="0"/>
              <a:t>)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 smtClean="0"/>
              <a:t>AGN are a phase of galaxy evolution, so simulations can inform us about the evolution process</a:t>
            </a:r>
            <a:endParaRPr lang="en-US" sz="4033" dirty="0"/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We use a program called CLOUDY to simulate gas clouds and output emission lines when given various input parameters (</a:t>
            </a:r>
            <a:r>
              <a:rPr lang="en-US" sz="4033" dirty="0" err="1"/>
              <a:t>Ferland</a:t>
            </a:r>
            <a:r>
              <a:rPr lang="en-US" sz="4033" dirty="0"/>
              <a:t> et al. 2013)</a:t>
            </a:r>
          </a:p>
          <a:p>
            <a:pPr marL="523896" indent="-523896">
              <a:buFont typeface="Arial"/>
              <a:buChar char="•"/>
            </a:pPr>
            <a:r>
              <a:rPr lang="en-US" sz="4033" b="1" dirty="0"/>
              <a:t>This research aims to explain the physical conditions necessary for anomalously high </a:t>
            </a:r>
            <a:r>
              <a:rPr lang="en-US" sz="4033" b="1" dirty="0" err="1"/>
              <a:t>T</a:t>
            </a:r>
            <a:r>
              <a:rPr lang="en-US" sz="4033" b="1" baseline="-25000" dirty="0" err="1"/>
              <a:t>e</a:t>
            </a:r>
            <a:r>
              <a:rPr lang="en-US" sz="4033" b="1" dirty="0"/>
              <a:t> in AGN</a:t>
            </a:r>
          </a:p>
          <a:p>
            <a:pPr marL="523896" indent="-523896">
              <a:buFont typeface="Arial"/>
              <a:buChar char="•"/>
            </a:pPr>
            <a:endParaRPr lang="en-US" sz="4033" dirty="0"/>
          </a:p>
        </p:txBody>
      </p:sp>
      <p:sp>
        <p:nvSpPr>
          <p:cNvPr id="23" name="TextBox 22"/>
          <p:cNvSpPr txBox="1"/>
          <p:nvPr/>
        </p:nvSpPr>
        <p:spPr>
          <a:xfrm>
            <a:off x="145496" y="18335011"/>
            <a:ext cx="14104806" cy="567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96" indent="-523896">
              <a:buFont typeface="Arial"/>
              <a:buChar char="•"/>
            </a:pPr>
            <a:r>
              <a:rPr lang="en-US" sz="4033" dirty="0"/>
              <a:t>Original data set of 200,000 galaxies from Sloan Digital Sky Survey filtered to 469 by S/N [OIII] 4363 &gt; 5.0 and 0.04 &lt; z &lt; 1.0 (</a:t>
            </a:r>
            <a:r>
              <a:rPr lang="en-US" sz="4033" dirty="0" err="1"/>
              <a:t>Albareti</a:t>
            </a:r>
            <a:r>
              <a:rPr lang="en-US" sz="4033" dirty="0"/>
              <a:t> et al 2015)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Plot this data on diagnostic diagrams to investigate properties such as </a:t>
            </a:r>
            <a:r>
              <a:rPr lang="en-US" sz="4033" dirty="0" err="1"/>
              <a:t>T</a:t>
            </a:r>
            <a:r>
              <a:rPr lang="en-US" sz="4033" baseline="-25000" dirty="0" err="1"/>
              <a:t>e</a:t>
            </a:r>
            <a:r>
              <a:rPr lang="en-US" sz="4033" dirty="0"/>
              <a:t>, hydrogen density (</a:t>
            </a:r>
            <a:r>
              <a:rPr lang="en-US" sz="4033" i="1" dirty="0" err="1"/>
              <a:t>n</a:t>
            </a:r>
            <a:r>
              <a:rPr lang="en-US" sz="4033" baseline="-25000" dirty="0" err="1"/>
              <a:t>H</a:t>
            </a:r>
            <a:r>
              <a:rPr lang="en-US" sz="4033" dirty="0"/>
              <a:t>), metallicity (</a:t>
            </a:r>
            <a:r>
              <a:rPr lang="en-US" sz="4033" i="1" dirty="0"/>
              <a:t>Z</a:t>
            </a:r>
            <a:r>
              <a:rPr lang="en-US" sz="4033" dirty="0"/>
              <a:t>), ionization parameter (</a:t>
            </a:r>
            <a:r>
              <a:rPr lang="en-US" sz="4033" i="1" dirty="0"/>
              <a:t>U</a:t>
            </a:r>
            <a:r>
              <a:rPr lang="en-US" sz="4033" dirty="0"/>
              <a:t>)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Previous research was used to classify galaxies by type according to emission line ratios (</a:t>
            </a:r>
            <a:r>
              <a:rPr lang="en-US" sz="4033" dirty="0" err="1"/>
              <a:t>Kewley</a:t>
            </a:r>
            <a:r>
              <a:rPr lang="en-US" sz="4033" dirty="0"/>
              <a:t>, Groves, Kauffmann, Heckman, 2006)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496" y="37042661"/>
            <a:ext cx="13375532" cy="189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0" dirty="0"/>
              <a:t>This project was done as part of Elon University’s Summer Undergraduate Research Experience, Summer 2017. </a:t>
            </a:r>
            <a:r>
              <a:rPr lang="en-US" sz="2930" dirty="0" smtClean="0"/>
              <a:t>I </a:t>
            </a:r>
            <a:r>
              <a:rPr lang="en-US" sz="2930" dirty="0"/>
              <a:t>would like to thank Elon University’s Undergraduate Research Program and my research mentor, Dr. Chris Richardson. This project was conducted with support from XSEDE grant TG-AST140040.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158" y="4822573"/>
            <a:ext cx="4994275" cy="551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99956" cy="23062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84472" y="4053316"/>
            <a:ext cx="45033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/>
              <a:t>BPT Diagrams</a:t>
            </a:r>
            <a:endParaRPr lang="en-US" sz="3300" dirty="0"/>
          </a:p>
        </p:txBody>
      </p:sp>
      <p:sp>
        <p:nvSpPr>
          <p:cNvPr id="16" name="TextBox 15"/>
          <p:cNvSpPr txBox="1"/>
          <p:nvPr/>
        </p:nvSpPr>
        <p:spPr>
          <a:xfrm>
            <a:off x="18979558" y="35870131"/>
            <a:ext cx="4127861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50" dirty="0">
                <a:solidFill>
                  <a:srgbClr val="BD2441"/>
                </a:solidFill>
              </a:rPr>
              <a:t>Future 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91401" y="37122821"/>
            <a:ext cx="11519386" cy="18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17" indent="-419117">
              <a:buFont typeface="Arial"/>
              <a:buChar char="•"/>
            </a:pPr>
            <a:r>
              <a:rPr lang="en-US" sz="2933" dirty="0"/>
              <a:t>Conduct statistical analysis of results to determine how much of our high temperature AGN are matched by sims</a:t>
            </a:r>
          </a:p>
          <a:p>
            <a:pPr marL="419117" indent="-419117">
              <a:buFont typeface="Arial"/>
              <a:buChar char="•"/>
            </a:pPr>
            <a:r>
              <a:rPr lang="en-US" sz="2933" dirty="0"/>
              <a:t>Begin adjusting free parameters such as cosmic rays or turbulence to achieve higher temperatures through extra heating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92129" y="24177575"/>
            <a:ext cx="6739639" cy="939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793" indent="-1047793">
              <a:buFont typeface="Arial" charset="0"/>
              <a:buChar char="•"/>
            </a:pPr>
            <a:r>
              <a:rPr lang="en-US" sz="4030" dirty="0"/>
              <a:t>BPT separates AGN from star forming, etc. (Baldwin, Phillips, </a:t>
            </a:r>
            <a:r>
              <a:rPr lang="en-US" sz="4030" dirty="0" err="1"/>
              <a:t>Terlevich</a:t>
            </a:r>
            <a:r>
              <a:rPr lang="en-US" sz="4030" dirty="0"/>
              <a:t>, 1981)</a:t>
            </a:r>
          </a:p>
          <a:p>
            <a:pPr marL="1047793" indent="-1047793">
              <a:buFont typeface="Arial" charset="0"/>
              <a:buChar char="•"/>
            </a:pPr>
            <a:r>
              <a:rPr lang="en-US" sz="4030" dirty="0" err="1"/>
              <a:t>n</a:t>
            </a:r>
            <a:r>
              <a:rPr lang="en-US" sz="4030" baseline="-25000" dirty="0" err="1"/>
              <a:t>H</a:t>
            </a:r>
            <a:r>
              <a:rPr lang="en-US" sz="4030" dirty="0"/>
              <a:t> vs. U and Z vs. grains sims miss large portion of high temperature AGN on BPT Diagram while Z vs. U sims match almost all</a:t>
            </a:r>
          </a:p>
          <a:p>
            <a:pPr marL="1047793" indent="-1047793">
              <a:buFont typeface="Arial" charset="0"/>
              <a:buChar char="•"/>
            </a:pPr>
            <a:r>
              <a:rPr lang="en-US" sz="4030" dirty="0"/>
              <a:t>Most high temperature AGN show 0.6 &lt; Z/Z</a:t>
            </a:r>
            <a:r>
              <a:rPr lang="en-US" sz="403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4030" dirty="0"/>
              <a:t> &lt; 1.2 with grain content &gt; 2.0 </a:t>
            </a:r>
          </a:p>
          <a:p>
            <a:pPr marL="1047793" indent="-1047793">
              <a:buFont typeface="Arial" charset="0"/>
              <a:buChar char="•"/>
            </a:pPr>
            <a:endParaRPr lang="en-US" sz="4030" dirty="0"/>
          </a:p>
          <a:p>
            <a:pPr marL="1047793" indent="-1047793">
              <a:buFont typeface="Arial" charset="0"/>
              <a:buChar char="•"/>
            </a:pPr>
            <a:endParaRPr lang="en-US" sz="4030" dirty="0"/>
          </a:p>
        </p:txBody>
      </p:sp>
      <p:sp>
        <p:nvSpPr>
          <p:cNvPr id="26" name="TextBox 25"/>
          <p:cNvSpPr txBox="1"/>
          <p:nvPr/>
        </p:nvSpPr>
        <p:spPr>
          <a:xfrm>
            <a:off x="32306618" y="24177575"/>
            <a:ext cx="6522832" cy="44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793" indent="-1047793">
              <a:buFont typeface="Arial" charset="0"/>
              <a:buChar char="•"/>
            </a:pPr>
            <a:r>
              <a:rPr lang="en-US" sz="4030" dirty="0" err="1"/>
              <a:t>n</a:t>
            </a:r>
            <a:r>
              <a:rPr lang="en-US" sz="4030" baseline="-25000" dirty="0" err="1"/>
              <a:t>H</a:t>
            </a:r>
            <a:r>
              <a:rPr lang="en-US" sz="4030" dirty="0"/>
              <a:t> vs. U and Z vs. U sims match almost all AGN which validates our chosen parameter values</a:t>
            </a:r>
          </a:p>
          <a:p>
            <a:pPr marL="1047793" indent="-1047793">
              <a:buFont typeface="Arial" charset="0"/>
              <a:buChar char="•"/>
            </a:pPr>
            <a:r>
              <a:rPr lang="en-US" sz="4030" dirty="0"/>
              <a:t>Grains vs. Z sims match most AGN but miss some high temperature AGN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93115" y="13324571"/>
            <a:ext cx="698404" cy="767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4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3675" y="401640"/>
            <a:ext cx="6249925" cy="164661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5456072" y="3926712"/>
            <a:ext cx="44322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/>
              <a:t>Temperature Diagnostics</a:t>
            </a:r>
            <a:endParaRPr lang="en-US" sz="3300" dirty="0"/>
          </a:p>
        </p:txBody>
      </p:sp>
      <p:sp>
        <p:nvSpPr>
          <p:cNvPr id="69" name="TextBox 68"/>
          <p:cNvSpPr txBox="1"/>
          <p:nvPr/>
        </p:nvSpPr>
        <p:spPr>
          <a:xfrm>
            <a:off x="34256547" y="4053316"/>
            <a:ext cx="32305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Other Diagnostics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974432" y="12505644"/>
            <a:ext cx="786042" cy="1173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4"/>
          </a:p>
        </p:txBody>
      </p:sp>
      <p:sp>
        <p:nvSpPr>
          <p:cNvPr id="78" name="Rectangle 77"/>
          <p:cNvSpPr/>
          <p:nvPr/>
        </p:nvSpPr>
        <p:spPr>
          <a:xfrm>
            <a:off x="34188888" y="9752135"/>
            <a:ext cx="3910526" cy="3718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4"/>
          </a:p>
        </p:txBody>
      </p:sp>
      <p:sp>
        <p:nvSpPr>
          <p:cNvPr id="80" name="Rectangle 79"/>
          <p:cNvSpPr/>
          <p:nvPr/>
        </p:nvSpPr>
        <p:spPr>
          <a:xfrm>
            <a:off x="34886314" y="15172361"/>
            <a:ext cx="2389944" cy="486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4"/>
          </a:p>
        </p:txBody>
      </p:sp>
      <p:sp>
        <p:nvSpPr>
          <p:cNvPr id="8" name="TextBox 7"/>
          <p:cNvSpPr txBox="1"/>
          <p:nvPr/>
        </p:nvSpPr>
        <p:spPr>
          <a:xfrm>
            <a:off x="145496" y="17253506"/>
            <a:ext cx="1251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BD2441"/>
                </a:solidFill>
              </a:rPr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496" y="24246358"/>
            <a:ext cx="2851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BD2441"/>
                </a:solidFill>
              </a:rPr>
              <a:t>Simulations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496" y="25327863"/>
            <a:ext cx="14079954" cy="1126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96" indent="-523896">
              <a:buFont typeface="Arial"/>
              <a:buChar char="•"/>
            </a:pPr>
            <a:r>
              <a:rPr lang="en-US" sz="4033" dirty="0"/>
              <a:t>Use CLOUDY to simulate clouds in the narrow line region of these galaxies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Simulations run on SDSC Comet cluster, which cut run time from 24 hours to 30-45 minutes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Vary </a:t>
            </a:r>
            <a:r>
              <a:rPr lang="en-US" sz="4033" i="1" dirty="0"/>
              <a:t>Z</a:t>
            </a:r>
            <a:r>
              <a:rPr lang="en-US" sz="4033" dirty="0"/>
              <a:t>, </a:t>
            </a:r>
            <a:r>
              <a:rPr lang="en-US" sz="4033" i="1" dirty="0"/>
              <a:t>U</a:t>
            </a:r>
            <a:r>
              <a:rPr lang="en-US" sz="4033" dirty="0"/>
              <a:t>, </a:t>
            </a:r>
            <a:r>
              <a:rPr lang="en-US" sz="4033" i="1" dirty="0" err="1"/>
              <a:t>n</a:t>
            </a:r>
            <a:r>
              <a:rPr lang="en-US" sz="4033" baseline="-25000" dirty="0" err="1"/>
              <a:t>H</a:t>
            </a:r>
            <a:r>
              <a:rPr lang="en-US" sz="4033" dirty="0"/>
              <a:t>, and grain abundance because of their effects on </a:t>
            </a:r>
            <a:r>
              <a:rPr lang="en-US" sz="4033" i="1" dirty="0" err="1"/>
              <a:t>T</a:t>
            </a:r>
            <a:r>
              <a:rPr lang="en-US" sz="4033" i="1" baseline="-25000" dirty="0" err="1"/>
              <a:t>e</a:t>
            </a:r>
            <a:r>
              <a:rPr lang="en-US" sz="4033" dirty="0"/>
              <a:t> and ionization, one at a time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Constant pressure </a:t>
            </a:r>
            <a:r>
              <a:rPr lang="en-US" sz="4033" dirty="0" smtClean="0"/>
              <a:t>as well as silicate and carbonaceous grain </a:t>
            </a:r>
            <a:r>
              <a:rPr lang="en-US" sz="4033" dirty="0"/>
              <a:t>composition maintained throughout all simulations, and sims stopped at n</a:t>
            </a:r>
            <a:r>
              <a:rPr lang="en-US" sz="4033" baseline="-25000" dirty="0"/>
              <a:t>e</a:t>
            </a:r>
            <a:r>
              <a:rPr lang="en-US" sz="4033" dirty="0"/>
              <a:t>/</a:t>
            </a:r>
            <a:r>
              <a:rPr lang="en-US" sz="4033" dirty="0" err="1"/>
              <a:t>n</a:t>
            </a:r>
            <a:r>
              <a:rPr lang="en-US" sz="4033" baseline="-25000" dirty="0" err="1"/>
              <a:t>H</a:t>
            </a:r>
            <a:r>
              <a:rPr lang="en-US" sz="4033" dirty="0"/>
              <a:t> = </a:t>
            </a:r>
            <a:r>
              <a:rPr lang="en-US" sz="4033" dirty="0" smtClean="0"/>
              <a:t>0.01 (Baldwin et al., 1991)</a:t>
            </a:r>
            <a:endParaRPr lang="en-US" sz="4033" dirty="0"/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Median spectral energy distribution values were determined from </a:t>
            </a:r>
            <a:r>
              <a:rPr lang="en-US" sz="4033" dirty="0" err="1"/>
              <a:t>Grupe</a:t>
            </a:r>
            <a:r>
              <a:rPr lang="en-US" sz="4033" dirty="0"/>
              <a:t>, </a:t>
            </a:r>
            <a:r>
              <a:rPr lang="en-US" sz="4033" dirty="0" err="1"/>
              <a:t>Komossa</a:t>
            </a:r>
            <a:r>
              <a:rPr lang="en-US" sz="4033" dirty="0"/>
              <a:t>, </a:t>
            </a:r>
            <a:r>
              <a:rPr lang="en-US" sz="4033" dirty="0" err="1"/>
              <a:t>Leighly</a:t>
            </a:r>
            <a:r>
              <a:rPr lang="en-US" sz="4033" dirty="0"/>
              <a:t>, Page, 2010, including ⍺</a:t>
            </a:r>
            <a:r>
              <a:rPr lang="en-US" sz="4033" baseline="-25000" dirty="0"/>
              <a:t>ox</a:t>
            </a:r>
            <a:r>
              <a:rPr lang="en-US" sz="4033" dirty="0"/>
              <a:t> = -1.42, ⍺</a:t>
            </a:r>
            <a:r>
              <a:rPr lang="en-US" sz="4033" baseline="-25000" dirty="0" err="1"/>
              <a:t>uv</a:t>
            </a:r>
            <a:r>
              <a:rPr lang="en-US" sz="4033" dirty="0"/>
              <a:t> = -0.57, and ⍺</a:t>
            </a:r>
            <a:r>
              <a:rPr lang="en-US" sz="4033" baseline="-25000" dirty="0"/>
              <a:t>x</a:t>
            </a:r>
            <a:r>
              <a:rPr lang="en-US" sz="4033" dirty="0"/>
              <a:t> = -1.63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Find reasonable ranges of values for each parameter with help from literature (</a:t>
            </a:r>
            <a:r>
              <a:rPr lang="en-US" sz="4033" dirty="0" err="1"/>
              <a:t>Osterbrock</a:t>
            </a:r>
            <a:r>
              <a:rPr lang="en-US" sz="4033" dirty="0"/>
              <a:t> &amp; </a:t>
            </a:r>
            <a:r>
              <a:rPr lang="en-US" sz="4033" dirty="0" err="1"/>
              <a:t>Ferland</a:t>
            </a:r>
            <a:r>
              <a:rPr lang="en-US" sz="4033" dirty="0"/>
              <a:t> 2006, Groves, </a:t>
            </a:r>
            <a:r>
              <a:rPr lang="en-US" sz="4033" dirty="0" err="1"/>
              <a:t>Dopita</a:t>
            </a:r>
            <a:r>
              <a:rPr lang="en-US" sz="4033" dirty="0"/>
              <a:t>, Sutherland, 2004)</a:t>
            </a:r>
          </a:p>
          <a:p>
            <a:pPr marL="523896" indent="-523896">
              <a:buFont typeface="Arial"/>
              <a:buChar char="•"/>
            </a:pPr>
            <a:r>
              <a:rPr lang="en-US" sz="4033" dirty="0"/>
              <a:t>Adjusting simulation parameters to cover high </a:t>
            </a:r>
            <a:r>
              <a:rPr lang="en-US" sz="4033" i="1" dirty="0" err="1"/>
              <a:t>T</a:t>
            </a:r>
            <a:r>
              <a:rPr lang="en-US" sz="4033" i="1" baseline="-25000" dirty="0" err="1"/>
              <a:t>e</a:t>
            </a:r>
            <a:r>
              <a:rPr lang="en-US" sz="4033" i="1" dirty="0"/>
              <a:t> </a:t>
            </a:r>
            <a:r>
              <a:rPr lang="en-US" sz="4033" dirty="0"/>
              <a:t>AGN on all plots</a:t>
            </a:r>
          </a:p>
          <a:p>
            <a:endParaRPr lang="en-US" sz="4033" dirty="0"/>
          </a:p>
        </p:txBody>
      </p:sp>
      <p:grpSp>
        <p:nvGrpSpPr>
          <p:cNvPr id="40" name="Group 39"/>
          <p:cNvGrpSpPr/>
          <p:nvPr/>
        </p:nvGrpSpPr>
        <p:grpSpPr>
          <a:xfrm>
            <a:off x="23164865" y="4887102"/>
            <a:ext cx="8167737" cy="6217920"/>
            <a:chOff x="22985714" y="4856969"/>
            <a:chExt cx="8167737" cy="62179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85714" y="4856969"/>
              <a:ext cx="8167737" cy="621792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24423624" y="5050778"/>
              <a:ext cx="5961888" cy="559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628592" y="11109563"/>
            <a:ext cx="8167737" cy="6217920"/>
            <a:chOff x="31908043" y="11085212"/>
            <a:chExt cx="8167737" cy="62179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08043" y="11085212"/>
              <a:ext cx="8167737" cy="621792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35478720" y="11219688"/>
              <a:ext cx="2404872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479555" y="17320254"/>
            <a:ext cx="8167737" cy="6217920"/>
            <a:chOff x="32119911" y="17823286"/>
            <a:chExt cx="8167737" cy="621792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119911" y="17823286"/>
              <a:ext cx="8167737" cy="621792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35743896" y="17823286"/>
              <a:ext cx="2355518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280383" y="17164276"/>
            <a:ext cx="8167737" cy="6217920"/>
            <a:chOff x="23347032" y="17159498"/>
            <a:chExt cx="8167737" cy="621792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347032" y="17159498"/>
              <a:ext cx="8167737" cy="621792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6119363" y="17303132"/>
              <a:ext cx="3040853" cy="48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311818" y="11100098"/>
            <a:ext cx="8167737" cy="6217920"/>
            <a:chOff x="23182404" y="11105529"/>
            <a:chExt cx="8167737" cy="621792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82404" y="11105529"/>
              <a:ext cx="8167737" cy="6217920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25985211" y="11219688"/>
              <a:ext cx="303784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660027" y="5063077"/>
            <a:ext cx="8167737" cy="6217920"/>
            <a:chOff x="31660027" y="5063077"/>
            <a:chExt cx="8167737" cy="6217920"/>
          </a:xfrm>
        </p:grpSpPr>
        <p:grpSp>
          <p:nvGrpSpPr>
            <p:cNvPr id="42" name="Group 41"/>
            <p:cNvGrpSpPr/>
            <p:nvPr/>
          </p:nvGrpSpPr>
          <p:grpSpPr>
            <a:xfrm>
              <a:off x="31660027" y="5063077"/>
              <a:ext cx="8167737" cy="6217920"/>
              <a:chOff x="31661315" y="4739526"/>
              <a:chExt cx="8167737" cy="621792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61315" y="4739526"/>
                <a:ext cx="8167737" cy="6217920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33974432" y="4807425"/>
                <a:ext cx="4841848" cy="50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33578800" y="8614229"/>
              <a:ext cx="677747" cy="2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804780" y="8799929"/>
              <a:ext cx="702934" cy="117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4678081" y="11126035"/>
            <a:ext cx="8167737" cy="6217920"/>
            <a:chOff x="14678081" y="11126035"/>
            <a:chExt cx="8167737" cy="6217920"/>
          </a:xfrm>
        </p:grpSpPr>
        <p:grpSp>
          <p:nvGrpSpPr>
            <p:cNvPr id="52" name="Group 51"/>
            <p:cNvGrpSpPr/>
            <p:nvPr/>
          </p:nvGrpSpPr>
          <p:grpSpPr>
            <a:xfrm>
              <a:off x="14678081" y="11126035"/>
              <a:ext cx="8167737" cy="6217920"/>
              <a:chOff x="14753232" y="11105529"/>
              <a:chExt cx="8167737" cy="621792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53232" y="11105529"/>
                <a:ext cx="8167737" cy="6217920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17885664" y="11105529"/>
                <a:ext cx="3029127" cy="5347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859553" y="14758176"/>
              <a:ext cx="739421" cy="1181296"/>
              <a:chOff x="19866776" y="14656670"/>
              <a:chExt cx="739421" cy="1181296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13"/>
              <a:srcRect r="9028"/>
              <a:stretch/>
            </p:blipFill>
            <p:spPr>
              <a:xfrm>
                <a:off x="19866776" y="14656670"/>
                <a:ext cx="739421" cy="1168400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0374472" y="15792247"/>
                <a:ext cx="6531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9132332" y="14759360"/>
              <a:ext cx="812800" cy="1180112"/>
              <a:chOff x="19139555" y="14668382"/>
              <a:chExt cx="812800" cy="118011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139555" y="14668382"/>
                <a:ext cx="812800" cy="1168400"/>
              </a:xfrm>
              <a:prstGeom prst="rect">
                <a:avLst/>
              </a:prstGeom>
            </p:spPr>
          </p:pic>
          <p:sp>
            <p:nvSpPr>
              <p:cNvPr id="64" name="Oval 63"/>
              <p:cNvSpPr/>
              <p:nvPr/>
            </p:nvSpPr>
            <p:spPr>
              <a:xfrm>
                <a:off x="19694879" y="158027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4630851" y="4887609"/>
            <a:ext cx="8167738" cy="6217920"/>
            <a:chOff x="14630851" y="4887609"/>
            <a:chExt cx="8167738" cy="6217920"/>
          </a:xfrm>
        </p:grpSpPr>
        <p:grpSp>
          <p:nvGrpSpPr>
            <p:cNvPr id="38" name="Group 37"/>
            <p:cNvGrpSpPr/>
            <p:nvPr/>
          </p:nvGrpSpPr>
          <p:grpSpPr>
            <a:xfrm>
              <a:off x="14630851" y="4887609"/>
              <a:ext cx="8167738" cy="6217920"/>
              <a:chOff x="14637641" y="4807425"/>
              <a:chExt cx="8167738" cy="621792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37641" y="4807425"/>
                <a:ext cx="8167738" cy="6217920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7789809" y="4965192"/>
                <a:ext cx="3068729" cy="526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9815442" y="8660795"/>
              <a:ext cx="722048" cy="1181296"/>
              <a:chOff x="19866776" y="14656670"/>
              <a:chExt cx="722048" cy="1181296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 rotWithShape="1">
              <a:blip r:embed="rId13"/>
              <a:srcRect r="11165"/>
              <a:stretch/>
            </p:blipFill>
            <p:spPr>
              <a:xfrm>
                <a:off x="19866776" y="14656670"/>
                <a:ext cx="722048" cy="1168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20374472" y="15792247"/>
                <a:ext cx="6531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9104765" y="8660795"/>
              <a:ext cx="812800" cy="1168400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19104765" y="8927856"/>
              <a:ext cx="121873" cy="68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815442" y="9782532"/>
              <a:ext cx="51334" cy="67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753232" y="17236312"/>
            <a:ext cx="8167737" cy="6217920"/>
            <a:chOff x="14753232" y="17236312"/>
            <a:chExt cx="8167737" cy="6217920"/>
          </a:xfrm>
        </p:grpSpPr>
        <p:grpSp>
          <p:nvGrpSpPr>
            <p:cNvPr id="54" name="Group 53"/>
            <p:cNvGrpSpPr/>
            <p:nvPr/>
          </p:nvGrpSpPr>
          <p:grpSpPr>
            <a:xfrm>
              <a:off x="14753232" y="17236312"/>
              <a:ext cx="8167737" cy="6217920"/>
              <a:chOff x="14753232" y="17374190"/>
              <a:chExt cx="8167737" cy="621792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3232" y="17374190"/>
                <a:ext cx="8167737" cy="6217920"/>
              </a:xfrm>
              <a:prstGeom prst="rect">
                <a:avLst/>
              </a:prstGeom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17867098" y="17455896"/>
                <a:ext cx="3123118" cy="502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0001440" y="20879654"/>
              <a:ext cx="838200" cy="1173471"/>
              <a:chOff x="20001440" y="20879654"/>
              <a:chExt cx="838200" cy="1173471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001440" y="20879654"/>
                <a:ext cx="838200" cy="11684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20511712" y="22007406"/>
                <a:ext cx="6148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9226638" y="20876878"/>
              <a:ext cx="774802" cy="1195754"/>
              <a:chOff x="19226638" y="20875684"/>
              <a:chExt cx="774802" cy="1195754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/>
              <a:srcRect r="4675"/>
              <a:stretch/>
            </p:blipFill>
            <p:spPr>
              <a:xfrm>
                <a:off x="19226638" y="20875684"/>
                <a:ext cx="774802" cy="1168400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 flipH="1">
                <a:off x="19762111" y="22016730"/>
                <a:ext cx="98077" cy="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1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18039</TotalTime>
  <Words>781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</dc:creator>
  <cp:lastModifiedBy>Emmett Jenkins</cp:lastModifiedBy>
  <cp:revision>127</cp:revision>
  <dcterms:created xsi:type="dcterms:W3CDTF">2017-07-12T15:31:20Z</dcterms:created>
  <dcterms:modified xsi:type="dcterms:W3CDTF">2018-05-29T14:18:12Z</dcterms:modified>
</cp:coreProperties>
</file>