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9" d="100"/>
          <a:sy n="19" d="100"/>
        </p:scale>
        <p:origin x="-1784" y="-16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13279-7454-3742-932A-E932A2D1AEF7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108FB-7521-DD49-87AB-E21AB890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108FB-7521-DD49-87AB-E21AB89062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4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8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6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3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8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7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1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853-F2F2-744F-99AC-B933431D3B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5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0853-F2F2-744F-99AC-B933431D3B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D7CB-1691-204F-8BD6-1DC5D302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2332" y="1430988"/>
            <a:ext cx="3759702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D2441"/>
                </a:solidFill>
              </a:rPr>
              <a:t>Investigating the Temperature Problem in High Temperature Emission Line Galaxies</a:t>
            </a:r>
            <a:endParaRPr lang="en-US" dirty="0">
              <a:solidFill>
                <a:srgbClr val="BD244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67864" y="3188782"/>
            <a:ext cx="26361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BD2441"/>
                </a:solidFill>
              </a:rPr>
              <a:t>Samuel Jenkins (Faculty Mentor: Dr. Christopher Richardson), Department of Physics</a:t>
            </a:r>
            <a:endParaRPr lang="en-US" sz="6000" dirty="0">
              <a:solidFill>
                <a:srgbClr val="BD244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925" y="4574801"/>
            <a:ext cx="44773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BD2441"/>
                </a:solidFill>
              </a:rPr>
              <a:t>Introduction</a:t>
            </a:r>
            <a:endParaRPr lang="en-US" sz="6600" dirty="0">
              <a:solidFill>
                <a:srgbClr val="BD244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39778" y="29556682"/>
            <a:ext cx="3319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BD2441"/>
                </a:solidFill>
              </a:rPr>
              <a:t>References</a:t>
            </a:r>
            <a:endParaRPr lang="en-US" sz="5400" dirty="0">
              <a:solidFill>
                <a:srgbClr val="BD244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2332" y="20875873"/>
            <a:ext cx="32587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BD2441"/>
                </a:solidFill>
              </a:rPr>
              <a:t>Methods</a:t>
            </a:r>
            <a:endParaRPr lang="en-US" sz="6600" dirty="0">
              <a:solidFill>
                <a:srgbClr val="BD244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1925" y="29972180"/>
            <a:ext cx="6334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BD2441"/>
                </a:solidFill>
              </a:rPr>
              <a:t>Acknowledgements</a:t>
            </a:r>
            <a:endParaRPr lang="en-US" sz="6000" dirty="0">
              <a:solidFill>
                <a:srgbClr val="BD244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57041" y="4499114"/>
            <a:ext cx="339687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D2441"/>
                </a:solidFill>
              </a:rPr>
              <a:t>Results</a:t>
            </a:r>
            <a:endParaRPr lang="en-US" dirty="0">
              <a:solidFill>
                <a:srgbClr val="BD2441"/>
              </a:solidFill>
            </a:endParaRPr>
          </a:p>
        </p:txBody>
      </p:sp>
      <p:pic>
        <p:nvPicPr>
          <p:cNvPr id="19" name="Picture 18" descr="BPT_Plots z_0.5_2_sim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8" t="4715" r="53268" b="50889"/>
          <a:stretch/>
        </p:blipFill>
        <p:spPr>
          <a:xfrm>
            <a:off x="23115871" y="5963451"/>
            <a:ext cx="7261868" cy="550697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3253" y="5963451"/>
            <a:ext cx="15876047" cy="8217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Spectra from radiation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Galaxies classified as Star-Forming (SF), Active Galactic Nuclei (AGN), Composites, LINERs or Ambiguous Objects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Active Galactic Nuclei with “active” Supermassive Black Holes at their centers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Black hole “accretes” hot gas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Accretion radiation passes through gas clouds in the outer galaxy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Emission Lines from spectra tell us properties of clouds and AGN providing the radiation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High temperature AGN are outliers in our data, hence “Temperature Problem”</a:t>
            </a:r>
          </a:p>
          <a:p>
            <a:pPr marL="2766060" lvl="1" indent="-571500">
              <a:buFont typeface="Arial"/>
              <a:buChar char="•"/>
            </a:pPr>
            <a:endParaRPr lang="en-US" sz="4400" dirty="0"/>
          </a:p>
        </p:txBody>
      </p:sp>
      <p:sp>
        <p:nvSpPr>
          <p:cNvPr id="23" name="TextBox 22"/>
          <p:cNvSpPr txBox="1"/>
          <p:nvPr/>
        </p:nvSpPr>
        <p:spPr>
          <a:xfrm>
            <a:off x="113252" y="22061912"/>
            <a:ext cx="14894483" cy="6863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Using CLOUDY to simulate galaxies with different physical parameters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Varying </a:t>
            </a:r>
            <a:r>
              <a:rPr lang="en-US" sz="4400" dirty="0" err="1" smtClean="0"/>
              <a:t>metallicity</a:t>
            </a:r>
            <a:r>
              <a:rPr lang="en-US" sz="4400" dirty="0" smtClean="0"/>
              <a:t>, ionization parameter and density one at a time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Finding reasonable values for each parameter with help from literature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Varying two at a time to create evenly spaced grid simulations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Plotting these simulations on top of our data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Adjusting simulation parameters to cover high temperature AGN on all plots. </a:t>
            </a:r>
            <a:endParaRPr lang="en-US" sz="4400" dirty="0"/>
          </a:p>
        </p:txBody>
      </p:sp>
      <p:sp>
        <p:nvSpPr>
          <p:cNvPr id="24" name="TextBox 23"/>
          <p:cNvSpPr txBox="1"/>
          <p:nvPr/>
        </p:nvSpPr>
        <p:spPr>
          <a:xfrm>
            <a:off x="113252" y="30932817"/>
            <a:ext cx="14591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project was done as part of Elon University’s Summer Undergraduate Research Experience, Summer 2017. I would like to thank Elon University’s Undergraduate Research Program and my research mentor, Dr. Chris Richardson.</a:t>
            </a:r>
            <a:endParaRPr lang="en-US" sz="3200" dirty="0"/>
          </a:p>
        </p:txBody>
      </p:sp>
      <p:pic>
        <p:nvPicPr>
          <p:cNvPr id="26" name="Picture 25" descr="den_u_sims_BPT_Plot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 t="53359" r="53396" b="5325"/>
          <a:stretch/>
        </p:blipFill>
        <p:spPr>
          <a:xfrm>
            <a:off x="16249832" y="18204098"/>
            <a:ext cx="6852984" cy="5121529"/>
          </a:xfrm>
          <a:prstGeom prst="rect">
            <a:avLst/>
          </a:prstGeom>
        </p:spPr>
      </p:pic>
      <p:pic>
        <p:nvPicPr>
          <p:cNvPr id="34" name="Picture 33" descr="den_u_sims_BPT_Plot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0" t="6164" r="52081" b="51673"/>
          <a:stretch/>
        </p:blipFill>
        <p:spPr>
          <a:xfrm>
            <a:off x="16249832" y="6153619"/>
            <a:ext cx="7204080" cy="5439806"/>
          </a:xfrm>
          <a:prstGeom prst="rect">
            <a:avLst/>
          </a:prstGeom>
        </p:spPr>
      </p:pic>
      <p:pic>
        <p:nvPicPr>
          <p:cNvPr id="35" name="Picture 34" descr="den_u_sims_BPT_Plot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56" t="5138" r="6282" b="52014"/>
          <a:stretch/>
        </p:blipFill>
        <p:spPr>
          <a:xfrm>
            <a:off x="15284144" y="12110942"/>
            <a:ext cx="7648841" cy="5757750"/>
          </a:xfrm>
          <a:prstGeom prst="rect">
            <a:avLst/>
          </a:prstGeom>
        </p:spPr>
      </p:pic>
      <p:pic>
        <p:nvPicPr>
          <p:cNvPr id="36" name="Picture 35" descr="den_u_sims_BPT_Plot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2" t="52196" r="7750" b="5297"/>
          <a:stretch/>
        </p:blipFill>
        <p:spPr>
          <a:xfrm>
            <a:off x="15284144" y="23029074"/>
            <a:ext cx="7138205" cy="5409901"/>
          </a:xfrm>
          <a:prstGeom prst="rect">
            <a:avLst/>
          </a:prstGeom>
        </p:spPr>
      </p:pic>
      <p:pic>
        <p:nvPicPr>
          <p:cNvPr id="37" name="Picture 36" descr="BPT_Plots z_0.5_2_sim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6" t="6544" r="8643" b="55821"/>
          <a:stretch/>
        </p:blipFill>
        <p:spPr>
          <a:xfrm>
            <a:off x="22932985" y="12110942"/>
            <a:ext cx="7444754" cy="5117233"/>
          </a:xfrm>
          <a:prstGeom prst="rect">
            <a:avLst/>
          </a:prstGeom>
        </p:spPr>
      </p:pic>
      <p:pic>
        <p:nvPicPr>
          <p:cNvPr id="38" name="Picture 37" descr="BPT_Plots z_0.5_2_sim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6" t="52327" r="53492" b="3337"/>
          <a:stretch/>
        </p:blipFill>
        <p:spPr>
          <a:xfrm>
            <a:off x="23453911" y="18204098"/>
            <a:ext cx="6923827" cy="5185751"/>
          </a:xfrm>
          <a:prstGeom prst="rect">
            <a:avLst/>
          </a:prstGeom>
        </p:spPr>
      </p:pic>
      <p:pic>
        <p:nvPicPr>
          <p:cNvPr id="39" name="Picture 38" descr="BPT_Plots z_0.5_2_sim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5" t="52613" r="5825" b="3337"/>
          <a:stretch/>
        </p:blipFill>
        <p:spPr>
          <a:xfrm>
            <a:off x="23261302" y="23389849"/>
            <a:ext cx="7116437" cy="504912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0377738" y="6844516"/>
            <a:ext cx="12487198" cy="618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4400" dirty="0" smtClean="0"/>
              <a:t>Vary density from 2 to 4 and ionization from -3.5 to -0.5</a:t>
            </a:r>
          </a:p>
          <a:p>
            <a:pPr marL="457200" lvl="1" indent="-457200">
              <a:buFont typeface="Arial"/>
              <a:buChar char="•"/>
            </a:pPr>
            <a:r>
              <a:rPr lang="en-US" sz="4400" dirty="0" smtClean="0"/>
              <a:t>We still miss a large portion of our high temperature AGN </a:t>
            </a:r>
            <a:endParaRPr lang="en-US" sz="4400" dirty="0"/>
          </a:p>
          <a:p>
            <a:pPr marL="457200" indent="-457200">
              <a:buFont typeface="Arial"/>
              <a:buChar char="•"/>
            </a:pPr>
            <a:r>
              <a:rPr lang="en-US" sz="4400" dirty="0" smtClean="0"/>
              <a:t>Vary </a:t>
            </a:r>
            <a:r>
              <a:rPr lang="en-US" sz="4400" dirty="0" err="1" smtClean="0"/>
              <a:t>metallicity</a:t>
            </a:r>
            <a:r>
              <a:rPr lang="en-US" sz="4400" dirty="0" smtClean="0"/>
              <a:t> from 0.5 to 2.0</a:t>
            </a:r>
          </a:p>
          <a:p>
            <a:pPr marL="457200" indent="-457200">
              <a:buFont typeface="Arial"/>
              <a:buChar char="•"/>
            </a:pPr>
            <a:r>
              <a:rPr lang="en-US" sz="4400" dirty="0" smtClean="0"/>
              <a:t>On the BPT Diagram we see that most of our high temperature AGN have a </a:t>
            </a:r>
            <a:r>
              <a:rPr lang="en-US" sz="4400" dirty="0" err="1" smtClean="0"/>
              <a:t>metallilcity</a:t>
            </a:r>
            <a:r>
              <a:rPr lang="en-US" sz="4400" dirty="0" smtClean="0"/>
              <a:t> between 0.6 and 1.2.</a:t>
            </a:r>
          </a:p>
          <a:p>
            <a:pPr marL="3051810" lvl="1" indent="-857250">
              <a:buFont typeface="Arial"/>
              <a:buChar char="•"/>
            </a:pPr>
            <a:endParaRPr lang="en-US" sz="4400" dirty="0" smtClean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601" y="16165010"/>
            <a:ext cx="5663462" cy="407817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0377739" y="12790890"/>
            <a:ext cx="1248719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4400" dirty="0" smtClean="0"/>
              <a:t>Highest temperature density and ionization simulations still miss our highest temperature data</a:t>
            </a:r>
          </a:p>
          <a:p>
            <a:pPr marL="457200" indent="-457200">
              <a:buFont typeface="Arial"/>
              <a:buChar char="•"/>
            </a:pPr>
            <a:r>
              <a:rPr lang="en-US" sz="4400" dirty="0" smtClean="0"/>
              <a:t>High density and low ionization produce the highest temperatures</a:t>
            </a:r>
          </a:p>
          <a:p>
            <a:pPr marL="457200" indent="-457200">
              <a:buFont typeface="Arial"/>
              <a:buChar char="•"/>
            </a:pPr>
            <a:r>
              <a:rPr lang="en-US" sz="4400" dirty="0" smtClean="0"/>
              <a:t>Low </a:t>
            </a:r>
            <a:r>
              <a:rPr lang="en-US" sz="4400" dirty="0" err="1" smtClean="0"/>
              <a:t>metallicity</a:t>
            </a:r>
            <a:r>
              <a:rPr lang="en-US" sz="4400" dirty="0" smtClean="0"/>
              <a:t> creates significantly higher temperatures</a:t>
            </a:r>
          </a:p>
          <a:p>
            <a:pPr marL="457200" indent="-457200">
              <a:buFont typeface="Arial"/>
              <a:buChar char="•"/>
            </a:pPr>
            <a:r>
              <a:rPr lang="en-US" sz="4400" dirty="0" smtClean="0"/>
              <a:t>Even lowest </a:t>
            </a:r>
            <a:r>
              <a:rPr lang="en-US" sz="4400" dirty="0" err="1" smtClean="0"/>
              <a:t>metallicity</a:t>
            </a:r>
            <a:r>
              <a:rPr lang="en-US" sz="4400" dirty="0" smtClean="0"/>
              <a:t> and lowest ionization simulations miss our hottest AGN</a:t>
            </a:r>
            <a:endParaRPr lang="en-US" sz="4400" dirty="0"/>
          </a:p>
        </p:txBody>
      </p:sp>
      <p:sp>
        <p:nvSpPr>
          <p:cNvPr id="46" name="TextBox 45"/>
          <p:cNvSpPr txBox="1"/>
          <p:nvPr/>
        </p:nvSpPr>
        <p:spPr>
          <a:xfrm>
            <a:off x="30377738" y="19367768"/>
            <a:ext cx="1248719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4400" dirty="0" smtClean="0"/>
              <a:t>Density and ionization simulations cover almost all data</a:t>
            </a:r>
          </a:p>
          <a:p>
            <a:pPr marL="457200" indent="-457200">
              <a:buFont typeface="Arial"/>
              <a:buChar char="•"/>
            </a:pPr>
            <a:r>
              <a:rPr lang="en-US" sz="4400" dirty="0" smtClean="0"/>
              <a:t>Highest density simulations exceed highest density in data set so we have reached the upper bound of density</a:t>
            </a:r>
          </a:p>
          <a:p>
            <a:pPr marL="457200" indent="-457200">
              <a:buFont typeface="Arial"/>
              <a:buChar char="•"/>
            </a:pPr>
            <a:r>
              <a:rPr lang="en-US" sz="4400" dirty="0" err="1" smtClean="0"/>
              <a:t>Metallicity</a:t>
            </a:r>
            <a:r>
              <a:rPr lang="en-US" sz="4400" dirty="0" smtClean="0"/>
              <a:t> does not affect density</a:t>
            </a:r>
            <a:endParaRPr lang="en-US" sz="4400" dirty="0"/>
          </a:p>
        </p:txBody>
      </p:sp>
      <p:sp>
        <p:nvSpPr>
          <p:cNvPr id="47" name="TextBox 46"/>
          <p:cNvSpPr txBox="1"/>
          <p:nvPr/>
        </p:nvSpPr>
        <p:spPr>
          <a:xfrm>
            <a:off x="30377739" y="25529743"/>
            <a:ext cx="124871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4400" dirty="0" smtClean="0"/>
              <a:t>Density and ionization simulations cover much of the data but miss highest temperature AGN</a:t>
            </a:r>
          </a:p>
          <a:p>
            <a:pPr marL="457200" indent="-457200">
              <a:buFont typeface="Arial"/>
              <a:buChar char="•"/>
            </a:pPr>
            <a:r>
              <a:rPr lang="en-US" sz="4400" dirty="0" err="1" smtClean="0"/>
              <a:t>Metallicity</a:t>
            </a:r>
            <a:r>
              <a:rPr lang="en-US" sz="4400" dirty="0" smtClean="0"/>
              <a:t> simulations cover all data with highest temperature galaxies evenly scattered throughout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881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7535</TotalTime>
  <Words>360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</dc:creator>
  <cp:lastModifiedBy>Christopher</cp:lastModifiedBy>
  <cp:revision>46</cp:revision>
  <dcterms:created xsi:type="dcterms:W3CDTF">2017-07-12T15:31:20Z</dcterms:created>
  <dcterms:modified xsi:type="dcterms:W3CDTF">2017-07-17T21:06:25Z</dcterms:modified>
</cp:coreProperties>
</file>