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85" d="100"/>
          <a:sy n="185" d="100"/>
        </p:scale>
        <p:origin x="184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0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8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8FB2-2B90-3840-B37D-15F658754FD9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FD60D-6A80-CE43-B435-07B7C311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A113D-17CC-AC47-9A67-586115CB921E}"/>
              </a:ext>
            </a:extLst>
          </p:cNvPr>
          <p:cNvSpPr txBox="1"/>
          <p:nvPr/>
        </p:nvSpPr>
        <p:spPr>
          <a:xfrm>
            <a:off x="351465" y="133497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Probability </a:t>
            </a:r>
            <a:r>
              <a:rPr lang="en-US" sz="2400" b="1" dirty="0" err="1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cheatsheet</a:t>
            </a:r>
            <a:endParaRPr lang="en-US" sz="2400" b="1" dirty="0">
              <a:latin typeface="FoundrySterling-Book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A2859-F67B-2547-BE5D-0675D68319BD}"/>
              </a:ext>
            </a:extLst>
          </p:cNvPr>
          <p:cNvSpPr txBox="1"/>
          <p:nvPr/>
        </p:nvSpPr>
        <p:spPr>
          <a:xfrm>
            <a:off x="350520" y="829031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1. </a:t>
            </a:r>
            <a:r>
              <a:rPr lang="en-US" sz="1400" b="1" dirty="0">
                <a:latin typeface="FoundrySterling-Book" pitchFamily="2" charset="0"/>
              </a:rPr>
              <a:t>All probability is conditional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6C7026-B795-4043-B27C-23BBB8B4A3B0}"/>
              </a:ext>
            </a:extLst>
          </p:cNvPr>
          <p:cNvGrpSpPr/>
          <p:nvPr/>
        </p:nvGrpSpPr>
        <p:grpSpPr>
          <a:xfrm>
            <a:off x="1701495" y="1323985"/>
            <a:ext cx="3595856" cy="512475"/>
            <a:chOff x="1701622" y="1805373"/>
            <a:chExt cx="3595856" cy="512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AF6BBE-F123-F942-9490-B08E64C41433}"/>
                    </a:ext>
                  </a:extLst>
                </p:cNvPr>
                <p:cNvSpPr txBox="1"/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AF6BBE-F123-F942-9490-B08E64C41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104" y="1851540"/>
                  <a:ext cx="425501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8824" t="-5882" r="-1470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143C6B-98A6-CE4A-9FCC-B537B1CC37E6}"/>
                </a:ext>
              </a:extLst>
            </p:cNvPr>
            <p:cNvSpPr txBox="1"/>
            <p:nvPr/>
          </p:nvSpPr>
          <p:spPr>
            <a:xfrm>
              <a:off x="2667413" y="1805373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oundrySterling-Book" pitchFamily="2" charset="0"/>
                  <a:ea typeface="Verdana" panose="020B0604030504040204" pitchFamily="34" charset="0"/>
                  <a:cs typeface="Verdana" panose="020B0604030504040204" pitchFamily="34" charset="0"/>
                </a:rPr>
                <a:t>always means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21B7C8-AC15-2044-BE0E-0E365116CC70}"/>
                    </a:ext>
                  </a:extLst>
                </p:cNvPr>
                <p:cNvSpPr txBox="1"/>
                <p:nvPr/>
              </p:nvSpPr>
              <p:spPr>
                <a:xfrm>
                  <a:off x="4359282" y="1851540"/>
                  <a:ext cx="59689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latin typeface="FoundrySterling-Book" pitchFamily="2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21B7C8-AC15-2044-BE0E-0E365116C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282" y="1851540"/>
                  <a:ext cx="59689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6250" t="-5882" r="-10417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1FBC11-DA25-E147-9115-5434F9878814}"/>
                </a:ext>
              </a:extLst>
            </p:cNvPr>
            <p:cNvSpPr txBox="1"/>
            <p:nvPr/>
          </p:nvSpPr>
          <p:spPr>
            <a:xfrm>
              <a:off x="1701622" y="2102404"/>
              <a:ext cx="8899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FoundrySterling-Book" pitchFamily="2" charset="0"/>
                </a:rPr>
                <a:t>“probability of X”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C4575A-84D3-DE45-A1CF-6521A5339E43}"/>
                </a:ext>
              </a:extLst>
            </p:cNvPr>
            <p:cNvSpPr txBox="1"/>
            <p:nvPr/>
          </p:nvSpPr>
          <p:spPr>
            <a:xfrm>
              <a:off x="4066051" y="2101474"/>
              <a:ext cx="12314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FoundrySterling-Book" pitchFamily="2" charset="0"/>
                </a:rPr>
                <a:t>“probability of X given C”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20175F-1E12-6545-B347-08FE067A0D32}"/>
              </a:ext>
            </a:extLst>
          </p:cNvPr>
          <p:cNvSpPr txBox="1"/>
          <p:nvPr/>
        </p:nvSpPr>
        <p:spPr>
          <a:xfrm>
            <a:off x="446607" y="1980520"/>
            <a:ext cx="5954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where C represents background information (i.e. a model).</a:t>
            </a:r>
          </a:p>
          <a:p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C is often dropped from notation but is </a:t>
            </a:r>
            <a:r>
              <a:rPr lang="en-US" sz="1200" u="sng" dirty="0">
                <a:solidFill>
                  <a:srgbClr val="FF0000"/>
                </a:solidFill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always there</a:t>
            </a:r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A9BF7D-6A33-3748-85BB-2BBBCF38E913}"/>
              </a:ext>
            </a:extLst>
          </p:cNvPr>
          <p:cNvSpPr txBox="1"/>
          <p:nvPr/>
        </p:nvSpPr>
        <p:spPr>
          <a:xfrm>
            <a:off x="511181" y="2618153"/>
            <a:ext cx="2186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e.g. P(       | die is fair) = 1/6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578DF9-F252-C84E-9F06-A2F1A16FCB56}"/>
              </a:ext>
            </a:extLst>
          </p:cNvPr>
          <p:cNvGrpSpPr/>
          <p:nvPr/>
        </p:nvGrpSpPr>
        <p:grpSpPr>
          <a:xfrm>
            <a:off x="1042613" y="2666132"/>
            <a:ext cx="164879" cy="164879"/>
            <a:chOff x="2087880" y="4312920"/>
            <a:chExt cx="1021080" cy="102108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EA82D78-38C1-7846-A2A4-0D3F6A2C0DFF}"/>
                </a:ext>
              </a:extLst>
            </p:cNvPr>
            <p:cNvSpPr/>
            <p:nvPr/>
          </p:nvSpPr>
          <p:spPr>
            <a:xfrm>
              <a:off x="2087880" y="4312920"/>
              <a:ext cx="1021080" cy="10210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028935-ABFC-C64C-BC04-ADC9BB85F184}"/>
                </a:ext>
              </a:extLst>
            </p:cNvPr>
            <p:cNvSpPr/>
            <p:nvPr/>
          </p:nvSpPr>
          <p:spPr>
            <a:xfrm>
              <a:off x="2731808" y="4474814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EBCB01-6F96-D44C-BE3B-07F2E8B89A94}"/>
                </a:ext>
              </a:extLst>
            </p:cNvPr>
            <p:cNvSpPr/>
            <p:nvPr/>
          </p:nvSpPr>
          <p:spPr>
            <a:xfrm>
              <a:off x="2731808" y="4741077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0AA845C-9F1C-0C49-A40C-D744E4216680}"/>
                </a:ext>
              </a:extLst>
            </p:cNvPr>
            <p:cNvSpPr/>
            <p:nvPr/>
          </p:nvSpPr>
          <p:spPr>
            <a:xfrm>
              <a:off x="2731808" y="5007341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B81C51-FC94-E840-AAED-75CC38C73166}"/>
                </a:ext>
              </a:extLst>
            </p:cNvPr>
            <p:cNvSpPr/>
            <p:nvPr/>
          </p:nvSpPr>
          <p:spPr>
            <a:xfrm>
              <a:off x="2298592" y="4474814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6A421E-87C2-1C42-A7E4-631E2B3FEA73}"/>
                </a:ext>
              </a:extLst>
            </p:cNvPr>
            <p:cNvSpPr/>
            <p:nvPr/>
          </p:nvSpPr>
          <p:spPr>
            <a:xfrm>
              <a:off x="2298592" y="4741077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BA80E8-FFCF-C447-B6F9-DD691CF21E9A}"/>
                </a:ext>
              </a:extLst>
            </p:cNvPr>
            <p:cNvSpPr/>
            <p:nvPr/>
          </p:nvSpPr>
          <p:spPr>
            <a:xfrm>
              <a:off x="2298592" y="5007341"/>
              <a:ext cx="167640" cy="16764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91000">
                  <a:schemeClr val="dk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E75CDA-EF3F-EB45-916C-EBC64541F44B}"/>
              </a:ext>
            </a:extLst>
          </p:cNvPr>
          <p:cNvSpPr txBox="1"/>
          <p:nvPr/>
        </p:nvSpPr>
        <p:spPr>
          <a:xfrm>
            <a:off x="2936395" y="2618153"/>
            <a:ext cx="259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P( transmission | infection rates)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053D6B-00A1-414E-ADBE-3B98D0E29DF0}"/>
              </a:ext>
            </a:extLst>
          </p:cNvPr>
          <p:cNvSpPr txBox="1"/>
          <p:nvPr/>
        </p:nvSpPr>
        <p:spPr>
          <a:xfrm>
            <a:off x="5529317" y="2618153"/>
            <a:ext cx="503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etc.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63AD1E-EDEA-3446-9E50-5157D0091A40}"/>
              </a:ext>
            </a:extLst>
          </p:cNvPr>
          <p:cNvSpPr txBox="1"/>
          <p:nvPr/>
        </p:nvSpPr>
        <p:spPr>
          <a:xfrm>
            <a:off x="350520" y="3323590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2. </a:t>
            </a:r>
            <a:r>
              <a:rPr lang="en-US" sz="1400" b="1" dirty="0">
                <a:latin typeface="FoundrySterling-Book" pitchFamily="2" charset="0"/>
              </a:rPr>
              <a:t>Probability extends standard logic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BF7867-135B-064C-850F-BBC1B1E6731C}"/>
              </a:ext>
            </a:extLst>
          </p:cNvPr>
          <p:cNvSpPr txBox="1"/>
          <p:nvPr/>
        </p:nvSpPr>
        <p:spPr>
          <a:xfrm>
            <a:off x="3209699" y="3710524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definitely not true”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84F193-0204-674F-BC24-DC894413EA8D}"/>
              </a:ext>
            </a:extLst>
          </p:cNvPr>
          <p:cNvSpPr txBox="1"/>
          <p:nvPr/>
        </p:nvSpPr>
        <p:spPr>
          <a:xfrm>
            <a:off x="3209699" y="4008244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“X definitely true”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30D6D2-A410-4E42-80C8-D1797AB7FC14}"/>
              </a:ext>
            </a:extLst>
          </p:cNvPr>
          <p:cNvSpPr txBox="1"/>
          <p:nvPr/>
        </p:nvSpPr>
        <p:spPr>
          <a:xfrm>
            <a:off x="350520" y="4849682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3. Probability is computable</a:t>
            </a:r>
            <a:r>
              <a:rPr lang="en-US" sz="1400" dirty="0">
                <a:latin typeface="FoundrySterling-Book" pitchFamily="2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540CCA-9867-F248-A0A4-0D6DE1E09F95}"/>
                  </a:ext>
                </a:extLst>
              </p:cNvPr>
              <p:cNvSpPr txBox="1"/>
              <p:nvPr/>
            </p:nvSpPr>
            <p:spPr>
              <a:xfrm>
                <a:off x="1641942" y="4324842"/>
                <a:ext cx="12709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540CCA-9867-F248-A0A4-0D6DE1E09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42" y="4324842"/>
                <a:ext cx="12709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F6553FA-BB90-AD40-91A9-2F78F2EFF84C}"/>
              </a:ext>
            </a:extLst>
          </p:cNvPr>
          <p:cNvSpPr txBox="1"/>
          <p:nvPr/>
        </p:nvSpPr>
        <p:spPr>
          <a:xfrm>
            <a:off x="3209699" y="4296121"/>
            <a:ext cx="2281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oundrySterling-Book" pitchFamily="2" charset="0"/>
              </a:rPr>
              <a:t>=&gt; we are uncertain about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8CDD82-2776-0147-8FE7-89B3DDEA8BF7}"/>
                  </a:ext>
                </a:extLst>
              </p:cNvPr>
              <p:cNvSpPr txBox="1"/>
              <p:nvPr/>
            </p:nvSpPr>
            <p:spPr>
              <a:xfrm>
                <a:off x="1641942" y="3697107"/>
                <a:ext cx="985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8CDD82-2776-0147-8FE7-89B3DDEA8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42" y="3697107"/>
                <a:ext cx="98507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2CC29E-1017-C84D-8760-0F8E0B9D2F96}"/>
                  </a:ext>
                </a:extLst>
              </p:cNvPr>
              <p:cNvSpPr txBox="1"/>
              <p:nvPr/>
            </p:nvSpPr>
            <p:spPr>
              <a:xfrm>
                <a:off x="1639132" y="4021848"/>
                <a:ext cx="985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2CC29E-1017-C84D-8760-0F8E0B9D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32" y="4021848"/>
                <a:ext cx="98507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AE820CB-4C80-D048-88A8-D0D396A4154E}"/>
              </a:ext>
            </a:extLst>
          </p:cNvPr>
          <p:cNvGrpSpPr/>
          <p:nvPr/>
        </p:nvGrpSpPr>
        <p:grpSpPr>
          <a:xfrm>
            <a:off x="570882" y="6435656"/>
            <a:ext cx="2394240" cy="440556"/>
            <a:chOff x="1052908" y="5918090"/>
            <a:chExt cx="2394240" cy="44055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566534-AF5A-144E-A790-0A04535C89EC}"/>
                </a:ext>
              </a:extLst>
            </p:cNvPr>
            <p:cNvGrpSpPr/>
            <p:nvPr/>
          </p:nvGrpSpPr>
          <p:grpSpPr>
            <a:xfrm>
              <a:off x="1052908" y="5918090"/>
              <a:ext cx="907621" cy="440556"/>
              <a:chOff x="1098867" y="5220031"/>
              <a:chExt cx="907621" cy="4405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1013" y="5220031"/>
                    <a:ext cx="85805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E6B834B-1134-4C47-8867-FC0AE7CB9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013" y="5220031"/>
                    <a:ext cx="85805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8F1812-C34E-A046-8453-58BAD63879E1}"/>
                  </a:ext>
                </a:extLst>
              </p:cNvPr>
              <p:cNvSpPr txBox="1"/>
              <p:nvPr/>
            </p:nvSpPr>
            <p:spPr>
              <a:xfrm>
                <a:off x="1098867" y="5445143"/>
                <a:ext cx="9076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FF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67CD96-8652-8941-951B-D5C2236B4189}"/>
                </a:ext>
              </a:extLst>
            </p:cNvPr>
            <p:cNvGrpSpPr/>
            <p:nvPr/>
          </p:nvGrpSpPr>
          <p:grpSpPr>
            <a:xfrm>
              <a:off x="1839785" y="5918090"/>
              <a:ext cx="1607363" cy="440556"/>
              <a:chOff x="2316626" y="5220031"/>
              <a:chExt cx="1607363" cy="4405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16626" y="5220031"/>
                    <a:ext cx="160736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E789A2F-D6CE-D143-93DE-44D60B069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6626" y="5220031"/>
                    <a:ext cx="160736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72E2F1-1ED1-F74E-A4F1-814DB37D8B56}"/>
                  </a:ext>
                </a:extLst>
              </p:cNvPr>
              <p:cNvSpPr txBox="1"/>
              <p:nvPr/>
            </p:nvSpPr>
            <p:spPr>
              <a:xfrm>
                <a:off x="2414346" y="5445143"/>
                <a:ext cx="9076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FF0000"/>
                    </a:solidFill>
                    <a:latin typeface="FoundrySterling-Book" pitchFamily="2" charset="0"/>
                  </a:rPr>
                  <a:t>“A given B and C”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130D31-16AF-294F-835F-BE40B78B55AA}"/>
                  </a:ext>
                </a:extLst>
              </p:cNvPr>
              <p:cNvSpPr txBox="1"/>
              <p:nvPr/>
            </p:nvSpPr>
            <p:spPr>
              <a:xfrm>
                <a:off x="3242138" y="5445143"/>
                <a:ext cx="6479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FF0000"/>
                    </a:solidFill>
                    <a:latin typeface="FoundrySterling-Book" pitchFamily="2" charset="0"/>
                  </a:rPr>
                  <a:t>“B given C”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794EC5-CBCA-1441-9FD9-D5BE1342C124}"/>
              </a:ext>
            </a:extLst>
          </p:cNvPr>
          <p:cNvGrpSpPr/>
          <p:nvPr/>
        </p:nvGrpSpPr>
        <p:grpSpPr>
          <a:xfrm>
            <a:off x="625585" y="5247181"/>
            <a:ext cx="1707519" cy="429294"/>
            <a:chOff x="746686" y="5220031"/>
            <a:chExt cx="1707519" cy="4292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/>
                <p:nvPr/>
              </p:nvSpPr>
              <p:spPr>
                <a:xfrm>
                  <a:off x="746686" y="5220031"/>
                  <a:ext cx="17075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ED20DB-2415-6145-A6C7-020BB7DB0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86" y="5220031"/>
                  <a:ext cx="1707519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B8860D-5FFD-914A-9357-826022524244}"/>
                </a:ext>
              </a:extLst>
            </p:cNvPr>
            <p:cNvSpPr txBox="1"/>
            <p:nvPr/>
          </p:nvSpPr>
          <p:spPr>
            <a:xfrm>
              <a:off x="891718" y="5433881"/>
              <a:ext cx="4780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0000"/>
                  </a:solidFill>
                  <a:latin typeface="FoundrySterling-Book" pitchFamily="2" charset="0"/>
                </a:rPr>
                <a:t>“not A”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4B84A3-BAA3-2F4F-9036-8BC889D90085}"/>
              </a:ext>
            </a:extLst>
          </p:cNvPr>
          <p:cNvGrpSpPr/>
          <p:nvPr/>
        </p:nvGrpSpPr>
        <p:grpSpPr>
          <a:xfrm>
            <a:off x="625585" y="5816443"/>
            <a:ext cx="3280617" cy="436181"/>
            <a:chOff x="953585" y="5912016"/>
            <a:chExt cx="3280617" cy="4361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/>
                <p:nvPr/>
              </p:nvSpPr>
              <p:spPr>
                <a:xfrm>
                  <a:off x="953585" y="5918090"/>
                  <a:ext cx="10135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1200" b="0" i="0" smtClean="0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737F6C9-5EFF-E744-98E9-A8E201657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85" y="5918090"/>
                  <a:ext cx="1013547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93D6CD-BE9D-E840-8A12-3209D5FE823E}"/>
                </a:ext>
              </a:extLst>
            </p:cNvPr>
            <p:cNvGrpSpPr/>
            <p:nvPr/>
          </p:nvGrpSpPr>
          <p:grpSpPr>
            <a:xfrm>
              <a:off x="1842764" y="5912016"/>
              <a:ext cx="2391438" cy="436181"/>
              <a:chOff x="2319605" y="5213957"/>
              <a:chExt cx="2391438" cy="4361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319605" y="5213957"/>
                    <a:ext cx="233698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latin typeface="FoundrySterling-Book" pitchFamily="2" charset="0"/>
                    </a:endParaRPr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CA3B6C-BC1F-2A4A-BF71-4B1D6B7EC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05" y="5213957"/>
                    <a:ext cx="2336986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C79D3C-E85B-1646-9D5E-2ADB19F4DB65}"/>
                  </a:ext>
                </a:extLst>
              </p:cNvPr>
              <p:cNvSpPr txBox="1"/>
              <p:nvPr/>
            </p:nvSpPr>
            <p:spPr>
              <a:xfrm>
                <a:off x="3803422" y="5434694"/>
                <a:ext cx="90762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solidFill>
                      <a:srgbClr val="FF0000"/>
                    </a:solidFill>
                    <a:latin typeface="FoundrySterling-Book" pitchFamily="2" charset="0"/>
                  </a:rPr>
                  <a:t>“A and B given C”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/>
              <p:nvPr/>
            </p:nvSpPr>
            <p:spPr>
              <a:xfrm>
                <a:off x="446606" y="7937602"/>
                <a:ext cx="1574149" cy="447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57FC27-1371-6941-8716-653E300E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06" y="7937602"/>
                <a:ext cx="1574149" cy="447174"/>
              </a:xfrm>
              <a:prstGeom prst="rect">
                <a:avLst/>
              </a:prstGeom>
              <a:blipFill>
                <a:blip r:embed="rId12"/>
                <a:stretch>
                  <a:fillRect l="-2419" t="-144444" r="-3226" b="-20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8BA7B072-BA9F-3D4C-A3B9-242E387919A6}"/>
              </a:ext>
            </a:extLst>
          </p:cNvPr>
          <p:cNvSpPr txBox="1"/>
          <p:nvPr/>
        </p:nvSpPr>
        <p:spPr>
          <a:xfrm>
            <a:off x="2146488" y="7937602"/>
            <a:ext cx="447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</a:rPr>
              <a:t>Computes a probability by summing (or integrating) over all the possible values of another variable.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591B49-E1BB-F145-9858-6FEFDE5953E3}"/>
              </a:ext>
            </a:extLst>
          </p:cNvPr>
          <p:cNvGrpSpPr/>
          <p:nvPr/>
        </p:nvGrpSpPr>
        <p:grpSpPr>
          <a:xfrm>
            <a:off x="1262506" y="9104704"/>
            <a:ext cx="2343855" cy="483466"/>
            <a:chOff x="1095054" y="5814856"/>
            <a:chExt cx="2343855" cy="4834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/>
                <p:nvPr/>
              </p:nvSpPr>
              <p:spPr>
                <a:xfrm>
                  <a:off x="1095054" y="5918090"/>
                  <a:ext cx="8580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B913368-8D2B-E044-94F5-80BDD9E6A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54" y="5918090"/>
                  <a:ext cx="858055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/>
                <p:nvPr/>
              </p:nvSpPr>
              <p:spPr>
                <a:xfrm>
                  <a:off x="1837380" y="5814856"/>
                  <a:ext cx="1601529" cy="4834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latin typeface="FoundrySterling-Book" pitchFamily="2" charset="0"/>
                  </a:endParaRPr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B888DCA-F6BE-3348-BEF2-CD2F1107C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80" y="5814856"/>
                  <a:ext cx="1601529" cy="483466"/>
                </a:xfrm>
                <a:prstGeom prst="rect">
                  <a:avLst/>
                </a:prstGeom>
                <a:blipFill>
                  <a:blip r:embed="rId14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D43DE8F-8863-D741-B804-D63E1901AC69}"/>
              </a:ext>
            </a:extLst>
          </p:cNvPr>
          <p:cNvSpPr txBox="1"/>
          <p:nvPr/>
        </p:nvSpPr>
        <p:spPr>
          <a:xfrm>
            <a:off x="353587" y="918661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Bayes’ rule: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EA28D-A967-0F40-8525-4B7C81077CBC}"/>
              </a:ext>
            </a:extLst>
          </p:cNvPr>
          <p:cNvSpPr txBox="1"/>
          <p:nvPr/>
        </p:nvSpPr>
        <p:spPr>
          <a:xfrm>
            <a:off x="401278" y="5223261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12C836E-0119-7244-8783-29B6F25F177F}"/>
              </a:ext>
            </a:extLst>
          </p:cNvPr>
          <p:cNvSpPr txBox="1"/>
          <p:nvPr/>
        </p:nvSpPr>
        <p:spPr>
          <a:xfrm>
            <a:off x="375299" y="581773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1C2D17-C0E9-8F42-8358-A56532969489}"/>
              </a:ext>
            </a:extLst>
          </p:cNvPr>
          <p:cNvSpPr txBox="1"/>
          <p:nvPr/>
        </p:nvSpPr>
        <p:spPr>
          <a:xfrm>
            <a:off x="360828" y="6433326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III.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EC9E09-7206-054D-99A0-98D4EDD30B31}"/>
              </a:ext>
            </a:extLst>
          </p:cNvPr>
          <p:cNvSpPr txBox="1"/>
          <p:nvPr/>
        </p:nvSpPr>
        <p:spPr>
          <a:xfrm>
            <a:off x="308990" y="7451303"/>
            <a:ext cx="4551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oundrySterling-Book" pitchFamily="2" charset="0"/>
              </a:rPr>
              <a:t>4. These generate practically useful tools for computation: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AA80AA-5827-2240-97D6-7050563FE4A3}"/>
              </a:ext>
            </a:extLst>
          </p:cNvPr>
          <p:cNvSpPr txBox="1"/>
          <p:nvPr/>
        </p:nvSpPr>
        <p:spPr>
          <a:xfrm>
            <a:off x="4719168" y="5259458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(A either occurs or doesn’t.)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E5BD75-8A03-1044-9211-25490D5DF424}"/>
              </a:ext>
            </a:extLst>
          </p:cNvPr>
          <p:cNvSpPr txBox="1"/>
          <p:nvPr/>
        </p:nvSpPr>
        <p:spPr>
          <a:xfrm>
            <a:off x="4711243" y="5749709"/>
            <a:ext cx="196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(One of them must occur,</a:t>
            </a:r>
          </a:p>
          <a:p>
            <a:pPr algn="r"/>
            <a:r>
              <a:rPr lang="en-US" sz="1200" dirty="0">
                <a:latin typeface="FoundrySterling-Book" pitchFamily="2" charset="0"/>
              </a:rPr>
              <a:t>but don’t double-count)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D97ED7-E34C-AF4D-9B3B-1C431F633734}"/>
              </a:ext>
            </a:extLst>
          </p:cNvPr>
          <p:cNvSpPr txBox="1"/>
          <p:nvPr/>
        </p:nvSpPr>
        <p:spPr>
          <a:xfrm>
            <a:off x="3249538" y="6435656"/>
            <a:ext cx="3427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FoundrySterling-Book" pitchFamily="2" charset="0"/>
              </a:rPr>
              <a:t>(Split up joint probabilities into conditional ones.)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1BD1D8-6544-7640-9930-5FC08ECD1B72}"/>
              </a:ext>
            </a:extLst>
          </p:cNvPr>
          <p:cNvSpPr txBox="1"/>
          <p:nvPr/>
        </p:nvSpPr>
        <p:spPr>
          <a:xfrm>
            <a:off x="4064710" y="9132177"/>
            <a:ext cx="253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</a:rPr>
              <a:t>Computes P(A given B)</a:t>
            </a:r>
          </a:p>
          <a:p>
            <a:r>
              <a:rPr lang="en-US" sz="1200" dirty="0">
                <a:solidFill>
                  <a:srgbClr val="FF0000"/>
                </a:solidFill>
                <a:latin typeface="FoundrySterling-Book" pitchFamily="2" charset="0"/>
              </a:rPr>
              <a:t>in terms of P(B given A)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253596-7A2E-584C-938E-1E6F7EE68718}"/>
              </a:ext>
            </a:extLst>
          </p:cNvPr>
          <p:cNvSpPr txBox="1"/>
          <p:nvPr/>
        </p:nvSpPr>
        <p:spPr>
          <a:xfrm>
            <a:off x="666094" y="6962824"/>
            <a:ext cx="585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NB. “independence” happens when the middle term simplifies: P(A|B,C)=P(A|C)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0C369C-4F23-2248-B96B-ABB7DD06E668}"/>
              </a:ext>
            </a:extLst>
          </p:cNvPr>
          <p:cNvSpPr txBox="1"/>
          <p:nvPr/>
        </p:nvSpPr>
        <p:spPr>
          <a:xfrm>
            <a:off x="1263806" y="2840726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FoundrySterling-Book" pitchFamily="2" charset="0"/>
              </a:rPr>
              <a:t>Model of die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A0C175-8CEE-EF47-A38F-79DDCF9FA6C2}"/>
              </a:ext>
            </a:extLst>
          </p:cNvPr>
          <p:cNvSpPr txBox="1"/>
          <p:nvPr/>
        </p:nvSpPr>
        <p:spPr>
          <a:xfrm>
            <a:off x="4047014" y="2840726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FoundrySterling-Book" pitchFamily="2" charset="0"/>
              </a:rPr>
              <a:t>Model of infection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F1977B-58CA-1A4E-A3D3-EDC3A6478F22}"/>
              </a:ext>
            </a:extLst>
          </p:cNvPr>
          <p:cNvSpPr txBox="1"/>
          <p:nvPr/>
        </p:nvSpPr>
        <p:spPr>
          <a:xfrm>
            <a:off x="5363753" y="2838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GB, GMS 2020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E688638-0229-D745-9643-7EF796F06B49}"/>
              </a:ext>
            </a:extLst>
          </p:cNvPr>
          <p:cNvSpPr txBox="1"/>
          <p:nvPr/>
        </p:nvSpPr>
        <p:spPr>
          <a:xfrm>
            <a:off x="390212" y="8494338"/>
            <a:ext cx="1197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FoundrySterling-Book" pitchFamily="2" charset="0"/>
              </a:rPr>
              <a:t>Often seen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433150D-60A7-5444-BE1A-67005117CCF3}"/>
                  </a:ext>
                </a:extLst>
              </p:cNvPr>
              <p:cNvSpPr txBox="1"/>
              <p:nvPr/>
            </p:nvSpPr>
            <p:spPr>
              <a:xfrm>
                <a:off x="1357759" y="8488010"/>
                <a:ext cx="1464182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sz="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433150D-60A7-5444-BE1A-67005117C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59" y="8488010"/>
                <a:ext cx="1464182" cy="298159"/>
              </a:xfrm>
              <a:prstGeom prst="rect">
                <a:avLst/>
              </a:prstGeom>
              <a:blipFill>
                <a:blip r:embed="rId15"/>
                <a:stretch>
                  <a:fillRect l="-1724" t="-141667" r="-2586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B5DE3041-5305-574B-AFA7-D5F4310C924B}"/>
              </a:ext>
            </a:extLst>
          </p:cNvPr>
          <p:cNvSpPr txBox="1"/>
          <p:nvPr/>
        </p:nvSpPr>
        <p:spPr>
          <a:xfrm>
            <a:off x="2875254" y="8494337"/>
            <a:ext cx="1828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FoundrySterling-Book" pitchFamily="2" charset="0"/>
              </a:rPr>
              <a:t>by applying rule III</a:t>
            </a:r>
          </a:p>
        </p:txBody>
      </p:sp>
    </p:spTree>
    <p:extLst>
      <p:ext uri="{BB962C8B-B14F-4D97-AF65-F5344CB8AC3E}">
        <p14:creationId xmlns:p14="http://schemas.microsoft.com/office/powerpoint/2010/main" val="25365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332</Words>
  <Application>Microsoft Macintosh PowerPoint</Application>
  <PresentationFormat>A4 Paper (210x297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FoundrySterling-Book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11</cp:revision>
  <dcterms:created xsi:type="dcterms:W3CDTF">2020-11-06T09:03:19Z</dcterms:created>
  <dcterms:modified xsi:type="dcterms:W3CDTF">2020-11-06T10:39:43Z</dcterms:modified>
</cp:coreProperties>
</file>