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2" r:id="rId7"/>
    <p:sldId id="269" r:id="rId8"/>
    <p:sldId id="267" r:id="rId9"/>
    <p:sldId id="268"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A93B-330E-F3E2-A607-CD8EA31DB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2AF1405-B5CF-88A4-6B7C-40BD3D716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9E02884-2CE1-F566-B70B-D08EE8A3451E}"/>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5" name="Footer Placeholder 4">
            <a:extLst>
              <a:ext uri="{FF2B5EF4-FFF2-40B4-BE49-F238E27FC236}">
                <a16:creationId xmlns:a16="http://schemas.microsoft.com/office/drawing/2014/main" id="{C4AF9F22-863B-FFBD-733B-2302CF1E62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3D87267-8671-F7FD-2D97-6D97AC7B6CFD}"/>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372369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0B5E-A2EC-D29E-AFD4-F97EB226B51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06FCF61-7719-0469-CF0A-0FD05523C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2C0E3D-546F-17BF-1B0E-08E8D0329D2D}"/>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5" name="Footer Placeholder 4">
            <a:extLst>
              <a:ext uri="{FF2B5EF4-FFF2-40B4-BE49-F238E27FC236}">
                <a16:creationId xmlns:a16="http://schemas.microsoft.com/office/drawing/2014/main" id="{937110C7-5092-262A-C9E1-ABA44773C6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434664-6B9B-FE12-9D85-A8860E94F464}"/>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17548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B25E2-76D2-6A36-ED19-72AFA6E91D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26BE47C-1935-9152-EE6E-3BD4E17A8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999167-DBBA-67FB-CD38-2E74FDF158CC}"/>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5" name="Footer Placeholder 4">
            <a:extLst>
              <a:ext uri="{FF2B5EF4-FFF2-40B4-BE49-F238E27FC236}">
                <a16:creationId xmlns:a16="http://schemas.microsoft.com/office/drawing/2014/main" id="{9DE9F32A-8EBC-54AC-E089-F889C62FF8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320194-2A19-6B80-796B-0C431E5D36CE}"/>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351005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5957-2323-D200-8354-CBDE1B1D1D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65F9BC-25AB-0FA7-A772-460F8CA55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C40273-4493-9B81-FF55-FF0E430B3E05}"/>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5" name="Footer Placeholder 4">
            <a:extLst>
              <a:ext uri="{FF2B5EF4-FFF2-40B4-BE49-F238E27FC236}">
                <a16:creationId xmlns:a16="http://schemas.microsoft.com/office/drawing/2014/main" id="{AAA8A8FB-4373-80BF-F8FB-0904FCEED5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6A24A4-1A01-4653-2717-BE8C843B968B}"/>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91463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FBBF-056B-0371-8CE9-CE29D3CFD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80884D-6192-3F3D-0DEB-0587D627E8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05EFB-7500-927A-C03F-B699F4D74ED4}"/>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5" name="Footer Placeholder 4">
            <a:extLst>
              <a:ext uri="{FF2B5EF4-FFF2-40B4-BE49-F238E27FC236}">
                <a16:creationId xmlns:a16="http://schemas.microsoft.com/office/drawing/2014/main" id="{A7137E2F-1EC7-21FF-1C89-8CAB3B51A8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E1E440A-19D4-22D9-A52A-E0722AE7F46A}"/>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34576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A8D1-8AA3-240A-0104-7F3C6EC31E4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2C494F2-3B36-6CE9-D1E0-5668E8288A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ADFF213-1F71-00C4-CB4A-73974F9CFF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279C400-76E6-F177-2080-7DD0E9C2EB3F}"/>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6" name="Footer Placeholder 5">
            <a:extLst>
              <a:ext uri="{FF2B5EF4-FFF2-40B4-BE49-F238E27FC236}">
                <a16:creationId xmlns:a16="http://schemas.microsoft.com/office/drawing/2014/main" id="{3E392223-2281-6B62-7255-D679601C651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1592AAE-C5B7-D7DB-BA03-EEED536C9A9B}"/>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222569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A3E1-35D5-E962-D312-5425A886C83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4C6158A-74DD-BC6E-BB41-F2AFFC4FD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F8E169-09D9-B947-65FF-BAB10AD16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6004187-E6A5-F084-86AC-482657388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F8AED-DF15-85DC-1312-6F919CF395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67C3BAE-9239-E085-C582-6E55ABD255A5}"/>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8" name="Footer Placeholder 7">
            <a:extLst>
              <a:ext uri="{FF2B5EF4-FFF2-40B4-BE49-F238E27FC236}">
                <a16:creationId xmlns:a16="http://schemas.microsoft.com/office/drawing/2014/main" id="{92AA8366-A672-CE61-7E75-C642C95798A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E8C21AF-7074-E35D-00FF-6C1B58A7147E}"/>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209041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F88D-1BC5-0B5A-DA01-421A7B00B63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8638194-4238-299C-2EB0-780A3BCF3892}"/>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4" name="Footer Placeholder 3">
            <a:extLst>
              <a:ext uri="{FF2B5EF4-FFF2-40B4-BE49-F238E27FC236}">
                <a16:creationId xmlns:a16="http://schemas.microsoft.com/office/drawing/2014/main" id="{E34C3CEF-7F15-C301-5395-C2FC134B0C1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E51546A-F477-5135-BE7F-E889A730759A}"/>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291161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4F7BE-7B61-031D-591A-60D090BDBE7A}"/>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3" name="Footer Placeholder 2">
            <a:extLst>
              <a:ext uri="{FF2B5EF4-FFF2-40B4-BE49-F238E27FC236}">
                <a16:creationId xmlns:a16="http://schemas.microsoft.com/office/drawing/2014/main" id="{E15571C6-67F1-2D72-DD45-C8589D7181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FF5B0F3-2E35-C46C-68F9-EEEE16A070AC}"/>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1662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183F-A60C-00D1-4B2B-8DF4C9635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6827DCC-F661-BE1A-0510-13D7346E7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56D1C3-D9F5-03C2-F07A-9C55E47DA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F8785-B15F-AFDC-F5B2-1C6569EE1125}"/>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6" name="Footer Placeholder 5">
            <a:extLst>
              <a:ext uri="{FF2B5EF4-FFF2-40B4-BE49-F238E27FC236}">
                <a16:creationId xmlns:a16="http://schemas.microsoft.com/office/drawing/2014/main" id="{6ABE38E1-C557-3CAB-D4C5-83F021980A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EA1922E-C5AB-3369-C67A-F49931B08C90}"/>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226763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8AD5-B878-ECD4-DAA5-D2668ED7D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537DD84-888B-F966-2E73-B07FA7CAA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12F2A64-DA80-1E60-30AE-825A777E4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00828-19C7-5759-6D44-5924ED1901F1}"/>
              </a:ext>
            </a:extLst>
          </p:cNvPr>
          <p:cNvSpPr>
            <a:spLocks noGrp="1"/>
          </p:cNvSpPr>
          <p:nvPr>
            <p:ph type="dt" sz="half" idx="10"/>
          </p:nvPr>
        </p:nvSpPr>
        <p:spPr/>
        <p:txBody>
          <a:bodyPr/>
          <a:lstStyle/>
          <a:p>
            <a:fld id="{C18B89EA-1DF4-4925-8B1E-B6F967D54768}" type="datetimeFigureOut">
              <a:rPr lang="en-CA" smtClean="0"/>
              <a:t>2024-04-16</a:t>
            </a:fld>
            <a:endParaRPr lang="en-CA"/>
          </a:p>
        </p:txBody>
      </p:sp>
      <p:sp>
        <p:nvSpPr>
          <p:cNvPr id="6" name="Footer Placeholder 5">
            <a:extLst>
              <a:ext uri="{FF2B5EF4-FFF2-40B4-BE49-F238E27FC236}">
                <a16:creationId xmlns:a16="http://schemas.microsoft.com/office/drawing/2014/main" id="{8EE21E56-5FB0-27BA-9067-E31670ABB1C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398874-B1C7-F433-A5FC-99F074D2C4F9}"/>
              </a:ext>
            </a:extLst>
          </p:cNvPr>
          <p:cNvSpPr>
            <a:spLocks noGrp="1"/>
          </p:cNvSpPr>
          <p:nvPr>
            <p:ph type="sldNum" sz="quarter" idx="12"/>
          </p:nvPr>
        </p:nvSpPr>
        <p:spPr/>
        <p:txBody>
          <a:bodyPr/>
          <a:lstStyle/>
          <a:p>
            <a:fld id="{4E356DC4-D4DE-47EB-A97D-A63B06AA7D67}" type="slidenum">
              <a:rPr lang="en-CA" smtClean="0"/>
              <a:t>‹#›</a:t>
            </a:fld>
            <a:endParaRPr lang="en-CA"/>
          </a:p>
        </p:txBody>
      </p:sp>
    </p:spTree>
    <p:extLst>
      <p:ext uri="{BB962C8B-B14F-4D97-AF65-F5344CB8AC3E}">
        <p14:creationId xmlns:p14="http://schemas.microsoft.com/office/powerpoint/2010/main" val="35364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6E7895-B546-D3E0-FF74-472B2EE1E9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816E5B3-CA67-E9AD-06C7-553DC891F5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B0CDAB-8A15-46DD-65C2-88F83683A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8B89EA-1DF4-4925-8B1E-B6F967D54768}" type="datetimeFigureOut">
              <a:rPr lang="en-CA" smtClean="0"/>
              <a:t>2024-04-16</a:t>
            </a:fld>
            <a:endParaRPr lang="en-CA"/>
          </a:p>
        </p:txBody>
      </p:sp>
      <p:sp>
        <p:nvSpPr>
          <p:cNvPr id="5" name="Footer Placeholder 4">
            <a:extLst>
              <a:ext uri="{FF2B5EF4-FFF2-40B4-BE49-F238E27FC236}">
                <a16:creationId xmlns:a16="http://schemas.microsoft.com/office/drawing/2014/main" id="{ACBFD614-CD8C-7C76-7AB0-AFA5ACCBE0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89E58060-AA71-8E67-632A-1BD863531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356DC4-D4DE-47EB-A97D-A63B06AA7D67}" type="slidenum">
              <a:rPr lang="en-CA" smtClean="0"/>
              <a:t>‹#›</a:t>
            </a:fld>
            <a:endParaRPr lang="en-CA"/>
          </a:p>
        </p:txBody>
      </p:sp>
    </p:spTree>
    <p:extLst>
      <p:ext uri="{BB962C8B-B14F-4D97-AF65-F5344CB8AC3E}">
        <p14:creationId xmlns:p14="http://schemas.microsoft.com/office/powerpoint/2010/main" val="383823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D3F684F-2E6D-92C1-BB29-3515AEAB8F11}"/>
              </a:ext>
            </a:extLst>
          </p:cNvPr>
          <p:cNvSpPr>
            <a:spLocks noGrp="1"/>
          </p:cNvSpPr>
          <p:nvPr>
            <p:ph type="ctrTitle"/>
          </p:nvPr>
        </p:nvSpPr>
        <p:spPr>
          <a:xfrm>
            <a:off x="1314824" y="735106"/>
            <a:ext cx="10053763" cy="2928470"/>
          </a:xfrm>
        </p:spPr>
        <p:txBody>
          <a:bodyPr anchor="b">
            <a:normAutofit/>
          </a:bodyPr>
          <a:lstStyle/>
          <a:p>
            <a:pPr algn="l"/>
            <a:r>
              <a:rPr lang="en-CA" sz="4800">
                <a:solidFill>
                  <a:srgbClr val="FFFFFF"/>
                </a:solidFill>
              </a:rPr>
              <a:t>MTPA Control using HF Signal Injection</a:t>
            </a:r>
          </a:p>
        </p:txBody>
      </p:sp>
      <p:sp>
        <p:nvSpPr>
          <p:cNvPr id="3" name="Subtitle 2">
            <a:extLst>
              <a:ext uri="{FF2B5EF4-FFF2-40B4-BE49-F238E27FC236}">
                <a16:creationId xmlns:a16="http://schemas.microsoft.com/office/drawing/2014/main" id="{BEBB273C-7630-294C-A9C1-14EA6F326E6B}"/>
              </a:ext>
            </a:extLst>
          </p:cNvPr>
          <p:cNvSpPr>
            <a:spLocks noGrp="1"/>
          </p:cNvSpPr>
          <p:nvPr>
            <p:ph type="subTitle" idx="1"/>
          </p:nvPr>
        </p:nvSpPr>
        <p:spPr>
          <a:xfrm>
            <a:off x="1350682" y="4870824"/>
            <a:ext cx="10005951" cy="1458258"/>
          </a:xfrm>
        </p:spPr>
        <p:txBody>
          <a:bodyPr anchor="ctr">
            <a:normAutofit/>
          </a:bodyPr>
          <a:lstStyle/>
          <a:p>
            <a:pPr algn="l"/>
            <a:r>
              <a:rPr lang="en-US" dirty="0"/>
              <a:t>Connor Ricotta</a:t>
            </a:r>
            <a:endParaRPr lang="en-CA" dirty="0"/>
          </a:p>
        </p:txBody>
      </p:sp>
    </p:spTree>
    <p:extLst>
      <p:ext uri="{BB962C8B-B14F-4D97-AF65-F5344CB8AC3E}">
        <p14:creationId xmlns:p14="http://schemas.microsoft.com/office/powerpoint/2010/main" val="267675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9E73C-D03A-1148-621D-299AC22E43C0}"/>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400" dirty="0">
                <a:solidFill>
                  <a:srgbClr val="FFFFFF"/>
                </a:solidFill>
              </a:rPr>
              <a:t>Future Work &amp; Changes to be made</a:t>
            </a:r>
          </a:p>
        </p:txBody>
      </p:sp>
      <p:sp>
        <p:nvSpPr>
          <p:cNvPr id="4" name="Content Placeholder 3">
            <a:extLst>
              <a:ext uri="{FF2B5EF4-FFF2-40B4-BE49-F238E27FC236}">
                <a16:creationId xmlns:a16="http://schemas.microsoft.com/office/drawing/2014/main" id="{8A9EBBAB-A75B-7174-06B6-66B5105BC567}"/>
              </a:ext>
            </a:extLst>
          </p:cNvPr>
          <p:cNvSpPr>
            <a:spLocks noGrp="1"/>
          </p:cNvSpPr>
          <p:nvPr>
            <p:ph idx="1"/>
          </p:nvPr>
        </p:nvSpPr>
        <p:spPr>
          <a:xfrm>
            <a:off x="4495802" y="2006081"/>
            <a:ext cx="6857997" cy="4170881"/>
          </a:xfrm>
        </p:spPr>
        <p:txBody>
          <a:bodyPr/>
          <a:lstStyle/>
          <a:p>
            <a:r>
              <a:rPr lang="en-CA" dirty="0"/>
              <a:t>Continue tuning and find optimal parameters</a:t>
            </a:r>
          </a:p>
          <a:p>
            <a:r>
              <a:rPr lang="en-CA" dirty="0"/>
              <a:t>Comparison between the recommended PI controller and an MPC Controller</a:t>
            </a:r>
          </a:p>
          <a:p>
            <a:r>
              <a:rPr lang="en-CA" dirty="0"/>
              <a:t>Apply their current minimization strategy</a:t>
            </a:r>
          </a:p>
          <a:p>
            <a:endParaRPr lang="en-CA" dirty="0"/>
          </a:p>
        </p:txBody>
      </p:sp>
    </p:spTree>
    <p:extLst>
      <p:ext uri="{BB962C8B-B14F-4D97-AF65-F5344CB8AC3E}">
        <p14:creationId xmlns:p14="http://schemas.microsoft.com/office/powerpoint/2010/main" val="427314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9E73C-D03A-1148-621D-299AC22E43C0}"/>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400" dirty="0">
                <a:solidFill>
                  <a:srgbClr val="FFFFFF"/>
                </a:solidFill>
              </a:rPr>
              <a:t>References</a:t>
            </a:r>
          </a:p>
        </p:txBody>
      </p:sp>
      <p:sp>
        <p:nvSpPr>
          <p:cNvPr id="4" name="Content Placeholder 3">
            <a:extLst>
              <a:ext uri="{FF2B5EF4-FFF2-40B4-BE49-F238E27FC236}">
                <a16:creationId xmlns:a16="http://schemas.microsoft.com/office/drawing/2014/main" id="{A02C38F9-83A6-5FE6-4FDB-5E472C527A25}"/>
              </a:ext>
            </a:extLst>
          </p:cNvPr>
          <p:cNvSpPr>
            <a:spLocks noGrp="1"/>
          </p:cNvSpPr>
          <p:nvPr>
            <p:ph idx="1"/>
          </p:nvPr>
        </p:nvSpPr>
        <p:spPr>
          <a:xfrm>
            <a:off x="4348820" y="478712"/>
            <a:ext cx="7004980" cy="5721791"/>
          </a:xfrm>
        </p:spPr>
        <p:txBody>
          <a:bodyPr>
            <a:normAutofit fontScale="70000" lnSpcReduction="20000"/>
          </a:bodyPr>
          <a:lstStyle/>
          <a:p>
            <a:r>
              <a:rPr lang="en-CA" dirty="0"/>
              <a:t>K. Li and Y. Wang, "Maximum Torque per Ampere (MTPA) Control for IPMSM Drives Using Signal Injection and an MTPA Control Law," in IEEE Transactions on Industrial Informatics, vol. 15, no. 10, pp. 5588-5598, Oct. 2019, </a:t>
            </a:r>
            <a:r>
              <a:rPr lang="en-CA" dirty="0" err="1"/>
              <a:t>doi</a:t>
            </a:r>
            <a:r>
              <a:rPr lang="en-CA" dirty="0"/>
              <a:t>: 10.1109/TII.2019.2905929.</a:t>
            </a:r>
          </a:p>
          <a:p>
            <a:r>
              <a:rPr lang="en-CA" dirty="0"/>
              <a:t>K. Li and Y. Wang, "Maximum Torque Per Ampere (MTPA) Control for IPMSM Drives Based on a Variable-Equivalent-Parameter MTPA Control Law," in IEEE Transactions on Power Electronics, vol. 34, no. 7, pp. 7092-7102, July 2019, </a:t>
            </a:r>
            <a:r>
              <a:rPr lang="en-CA" dirty="0" err="1"/>
              <a:t>doi</a:t>
            </a:r>
            <a:r>
              <a:rPr lang="en-CA" dirty="0"/>
              <a:t>: 10.1109/TPEL.2018.2877740.</a:t>
            </a:r>
          </a:p>
          <a:p>
            <a:r>
              <a:rPr lang="en-CA" dirty="0"/>
              <a:t>A. </a:t>
            </a:r>
            <a:r>
              <a:rPr lang="en-CA" dirty="0" err="1"/>
              <a:t>Dianov</a:t>
            </a:r>
            <a:r>
              <a:rPr lang="en-CA" dirty="0"/>
              <a:t>, F. </a:t>
            </a:r>
            <a:r>
              <a:rPr lang="en-CA" dirty="0" err="1"/>
              <a:t>Tinazzi</a:t>
            </a:r>
            <a:r>
              <a:rPr lang="en-CA" dirty="0"/>
              <a:t>, S. </a:t>
            </a:r>
            <a:r>
              <a:rPr lang="en-CA" dirty="0" err="1"/>
              <a:t>Calligaro</a:t>
            </a:r>
            <a:r>
              <a:rPr lang="en-CA" dirty="0"/>
              <a:t> and S. </a:t>
            </a:r>
            <a:r>
              <a:rPr lang="en-CA" dirty="0" err="1"/>
              <a:t>Bolognani</a:t>
            </a:r>
            <a:r>
              <a:rPr lang="en-CA" dirty="0"/>
              <a:t>, "Review and Classification of MTPA Control Algorithms for Synchronous Motors," in IEEE Transactions on Power Electronics, vol. 37, no. 4, pp. 3990-4007, April 2022, </a:t>
            </a:r>
            <a:r>
              <a:rPr lang="en-CA" dirty="0" err="1"/>
              <a:t>doi</a:t>
            </a:r>
            <a:r>
              <a:rPr lang="en-CA" dirty="0"/>
              <a:t>: 10.1109/TPEL.2021.3123062.</a:t>
            </a:r>
          </a:p>
          <a:p>
            <a:r>
              <a:rPr lang="en-CA" dirty="0"/>
              <a:t>A. </a:t>
            </a:r>
            <a:r>
              <a:rPr lang="en-CA" dirty="0" err="1"/>
              <a:t>Dianov</a:t>
            </a:r>
            <a:r>
              <a:rPr lang="en-CA" dirty="0"/>
              <a:t>, Kim Young-Kwan, Lee Sang-Joon and Lee Sang-</a:t>
            </a:r>
            <a:r>
              <a:rPr lang="en-CA" dirty="0" err="1"/>
              <a:t>Taek</a:t>
            </a:r>
            <a:r>
              <a:rPr lang="en-CA" dirty="0"/>
              <a:t>, "Robust self-tuning MTPA algorithm for IPMSM drives," 2008 34th Annual Conference of IEEE Industrial Electronics, Orlando, FL, USA, 2008, pp. 1355-1360, </a:t>
            </a:r>
            <a:r>
              <a:rPr lang="en-CA" dirty="0" err="1"/>
              <a:t>doi</a:t>
            </a:r>
            <a:r>
              <a:rPr lang="en-CA" dirty="0"/>
              <a:t>: 10.1109/IECON.2008.4758151. keywords: {</a:t>
            </a:r>
            <a:r>
              <a:rPr lang="en-CA" dirty="0" err="1"/>
              <a:t>Robustness;Reluctance</a:t>
            </a:r>
            <a:r>
              <a:rPr lang="en-CA" dirty="0"/>
              <a:t> </a:t>
            </a:r>
            <a:r>
              <a:rPr lang="en-CA" dirty="0" err="1"/>
              <a:t>motors;Permanent</a:t>
            </a:r>
            <a:r>
              <a:rPr lang="en-CA" dirty="0"/>
              <a:t> magnet </a:t>
            </a:r>
            <a:r>
              <a:rPr lang="en-CA" dirty="0" err="1"/>
              <a:t>motors;Torque;Synchronous</a:t>
            </a:r>
            <a:r>
              <a:rPr lang="en-CA" dirty="0"/>
              <a:t> </a:t>
            </a:r>
            <a:r>
              <a:rPr lang="en-CA" dirty="0" err="1"/>
              <a:t>motors;Induction</a:t>
            </a:r>
            <a:r>
              <a:rPr lang="en-CA" dirty="0"/>
              <a:t> </a:t>
            </a:r>
            <a:r>
              <a:rPr lang="en-CA" dirty="0" err="1"/>
              <a:t>motors;Stators;Robust</a:t>
            </a:r>
            <a:r>
              <a:rPr lang="en-CA" dirty="0"/>
              <a:t> </a:t>
            </a:r>
            <a:r>
              <a:rPr lang="en-CA" dirty="0" err="1"/>
              <a:t>control;Rotors;Control</a:t>
            </a:r>
            <a:r>
              <a:rPr lang="en-CA" dirty="0"/>
              <a:t> systems},</a:t>
            </a:r>
          </a:p>
          <a:p>
            <a:endParaRPr lang="en-CA" dirty="0"/>
          </a:p>
          <a:p>
            <a:endParaRPr lang="en-CA" dirty="0"/>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87381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BF516-0945-F887-8990-CE0957C58786}"/>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MTPA Control</a:t>
            </a:r>
          </a:p>
        </p:txBody>
      </p:sp>
      <p:sp>
        <p:nvSpPr>
          <p:cNvPr id="3" name="Content Placeholder 2">
            <a:extLst>
              <a:ext uri="{FF2B5EF4-FFF2-40B4-BE49-F238E27FC236}">
                <a16:creationId xmlns:a16="http://schemas.microsoft.com/office/drawing/2014/main" id="{BC1E44A4-B2A7-A628-232D-A3058EA868F4}"/>
              </a:ext>
            </a:extLst>
          </p:cNvPr>
          <p:cNvSpPr>
            <a:spLocks noGrp="1"/>
          </p:cNvSpPr>
          <p:nvPr>
            <p:ph idx="1"/>
          </p:nvPr>
        </p:nvSpPr>
        <p:spPr>
          <a:xfrm>
            <a:off x="4810259" y="649480"/>
            <a:ext cx="6555347" cy="5546047"/>
          </a:xfrm>
        </p:spPr>
        <p:txBody>
          <a:bodyPr anchor="ctr">
            <a:normAutofit/>
          </a:bodyPr>
          <a:lstStyle/>
          <a:p>
            <a:r>
              <a:rPr lang="en-CA" sz="2000" dirty="0"/>
              <a:t>Maximum Torque Per Ampere</a:t>
            </a:r>
          </a:p>
          <a:p>
            <a:pPr lvl="1"/>
            <a:r>
              <a:rPr lang="en-CA" sz="1600" dirty="0"/>
              <a:t>Goal is to produce the maximum torque while minimizing draw from power source</a:t>
            </a:r>
          </a:p>
          <a:p>
            <a:pPr lvl="1"/>
            <a:r>
              <a:rPr lang="en-CA" sz="1600" dirty="0"/>
              <a:t>Primary goal is to improve overall efficiency  of the motor</a:t>
            </a:r>
          </a:p>
          <a:p>
            <a:pPr lvl="1"/>
            <a:r>
              <a:rPr lang="en-CA" sz="1600" dirty="0"/>
              <a:t>Reduced current draw leads to reduced energy consumption and reduced temperature</a:t>
            </a:r>
          </a:p>
          <a:p>
            <a:pPr lvl="1"/>
            <a:r>
              <a:rPr lang="en-CA" sz="1600" dirty="0"/>
              <a:t>Especially helpful in automotive applications</a:t>
            </a:r>
          </a:p>
          <a:p>
            <a:pPr lvl="2"/>
            <a:r>
              <a:rPr lang="en-CA" sz="1200" dirty="0"/>
              <a:t>Less current leads to smaller gauge wire reducing the weight, leading to further efficacy improvements</a:t>
            </a:r>
          </a:p>
          <a:p>
            <a:pPr lvl="2"/>
            <a:r>
              <a:rPr lang="en-CA" sz="1200" dirty="0"/>
              <a:t>Smaller battery needed to go same distance</a:t>
            </a:r>
          </a:p>
        </p:txBody>
      </p:sp>
    </p:spTree>
    <p:extLst>
      <p:ext uri="{BB962C8B-B14F-4D97-AF65-F5344CB8AC3E}">
        <p14:creationId xmlns:p14="http://schemas.microsoft.com/office/powerpoint/2010/main" val="29204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BF516-0945-F887-8990-CE0957C58786}"/>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Problems with MTPA</a:t>
            </a:r>
          </a:p>
        </p:txBody>
      </p:sp>
      <p:sp>
        <p:nvSpPr>
          <p:cNvPr id="3" name="Content Placeholder 2">
            <a:extLst>
              <a:ext uri="{FF2B5EF4-FFF2-40B4-BE49-F238E27FC236}">
                <a16:creationId xmlns:a16="http://schemas.microsoft.com/office/drawing/2014/main" id="{BC1E44A4-B2A7-A628-232D-A3058EA868F4}"/>
              </a:ext>
            </a:extLst>
          </p:cNvPr>
          <p:cNvSpPr>
            <a:spLocks noGrp="1"/>
          </p:cNvSpPr>
          <p:nvPr>
            <p:ph idx="1"/>
          </p:nvPr>
        </p:nvSpPr>
        <p:spPr>
          <a:xfrm>
            <a:off x="4810259" y="649480"/>
            <a:ext cx="6555347" cy="5546047"/>
          </a:xfrm>
        </p:spPr>
        <p:txBody>
          <a:bodyPr anchor="ctr">
            <a:normAutofit/>
          </a:bodyPr>
          <a:lstStyle/>
          <a:p>
            <a:r>
              <a:rPr lang="en-CA" sz="2000" dirty="0"/>
              <a:t>Motor performance and parameters will not perfectly align to spec sheets or stay constant over its lifespan</a:t>
            </a:r>
          </a:p>
          <a:p>
            <a:pPr lvl="1"/>
            <a:r>
              <a:rPr lang="en-CA" sz="2000" dirty="0"/>
              <a:t>Especially true as conditions change (i.e. different operating temperatures)</a:t>
            </a:r>
          </a:p>
          <a:p>
            <a:pPr lvl="1"/>
            <a:r>
              <a:rPr lang="en-CA" sz="2000" dirty="0"/>
              <a:t>Poor performance with non-linear systems and outside specific operating ranges</a:t>
            </a:r>
          </a:p>
          <a:p>
            <a:pPr lvl="2"/>
            <a:r>
              <a:rPr lang="en-CA" sz="1600" dirty="0"/>
              <a:t>Struggles at very low and high speeds due to this</a:t>
            </a:r>
          </a:p>
          <a:p>
            <a:pPr lvl="1"/>
            <a:r>
              <a:rPr lang="en-CA" sz="2000" dirty="0"/>
              <a:t>Even if high precision sensors are used, they can suffer from noise or some inaccuracy </a:t>
            </a:r>
          </a:p>
        </p:txBody>
      </p:sp>
    </p:spTree>
    <p:extLst>
      <p:ext uri="{BB962C8B-B14F-4D97-AF65-F5344CB8AC3E}">
        <p14:creationId xmlns:p14="http://schemas.microsoft.com/office/powerpoint/2010/main" val="314206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E6CD5-69DF-12B5-E4FD-7B408BDCAAF8}"/>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Proposed Solution</a:t>
            </a:r>
          </a:p>
        </p:txBody>
      </p:sp>
      <p:sp>
        <p:nvSpPr>
          <p:cNvPr id="3" name="Content Placeholder 2">
            <a:extLst>
              <a:ext uri="{FF2B5EF4-FFF2-40B4-BE49-F238E27FC236}">
                <a16:creationId xmlns:a16="http://schemas.microsoft.com/office/drawing/2014/main" id="{4CC76FDD-227F-F745-9A0C-69D1B050FC96}"/>
              </a:ext>
            </a:extLst>
          </p:cNvPr>
          <p:cNvSpPr>
            <a:spLocks noGrp="1"/>
          </p:cNvSpPr>
          <p:nvPr>
            <p:ph idx="1"/>
          </p:nvPr>
        </p:nvSpPr>
        <p:spPr>
          <a:xfrm>
            <a:off x="4994184" y="541535"/>
            <a:ext cx="6555347" cy="2639527"/>
          </a:xfrm>
        </p:spPr>
        <p:txBody>
          <a:bodyPr anchor="ctr">
            <a:normAutofit/>
          </a:bodyPr>
          <a:lstStyle/>
          <a:p>
            <a:r>
              <a:rPr lang="en-CA" sz="2000" dirty="0"/>
              <a:t>Use high frequency sinusoidal signals to correct the calculated reference currents</a:t>
            </a:r>
          </a:p>
        </p:txBody>
      </p:sp>
      <p:pic>
        <p:nvPicPr>
          <p:cNvPr id="9" name="Picture 8">
            <a:extLst>
              <a:ext uri="{FF2B5EF4-FFF2-40B4-BE49-F238E27FC236}">
                <a16:creationId xmlns:a16="http://schemas.microsoft.com/office/drawing/2014/main" id="{4B107DF2-99AE-AEB2-2379-1F742916E1EC}"/>
              </a:ext>
            </a:extLst>
          </p:cNvPr>
          <p:cNvPicPr>
            <a:picLocks noChangeAspect="1"/>
          </p:cNvPicPr>
          <p:nvPr/>
        </p:nvPicPr>
        <p:blipFill>
          <a:blip r:embed="rId2"/>
          <a:stretch>
            <a:fillRect/>
          </a:stretch>
        </p:blipFill>
        <p:spPr>
          <a:xfrm>
            <a:off x="5041907" y="2912283"/>
            <a:ext cx="6277099" cy="2887465"/>
          </a:xfrm>
          <a:prstGeom prst="rect">
            <a:avLst/>
          </a:prstGeom>
        </p:spPr>
      </p:pic>
    </p:spTree>
    <p:extLst>
      <p:ext uri="{BB962C8B-B14F-4D97-AF65-F5344CB8AC3E}">
        <p14:creationId xmlns:p14="http://schemas.microsoft.com/office/powerpoint/2010/main" val="46082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E6CD5-69DF-12B5-E4FD-7B408BDCAAF8}"/>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How this solution works</a:t>
            </a:r>
          </a:p>
        </p:txBody>
      </p:sp>
      <p:sp>
        <p:nvSpPr>
          <p:cNvPr id="3" name="Content Placeholder 2">
            <a:extLst>
              <a:ext uri="{FF2B5EF4-FFF2-40B4-BE49-F238E27FC236}">
                <a16:creationId xmlns:a16="http://schemas.microsoft.com/office/drawing/2014/main" id="{4CC76FDD-227F-F745-9A0C-69D1B050FC96}"/>
              </a:ext>
            </a:extLst>
          </p:cNvPr>
          <p:cNvSpPr>
            <a:spLocks noGrp="1"/>
          </p:cNvSpPr>
          <p:nvPr>
            <p:ph idx="1"/>
          </p:nvPr>
        </p:nvSpPr>
        <p:spPr>
          <a:xfrm>
            <a:off x="4810259" y="649480"/>
            <a:ext cx="6555347" cy="5546047"/>
          </a:xfrm>
        </p:spPr>
        <p:txBody>
          <a:bodyPr anchor="ctr">
            <a:normAutofit/>
          </a:bodyPr>
          <a:lstStyle/>
          <a:p>
            <a:r>
              <a:rPr lang="en-CA" sz="2000" dirty="0"/>
              <a:t>By improving parameter estimation, you improve stability</a:t>
            </a:r>
          </a:p>
          <a:p>
            <a:pPr lvl="1"/>
            <a:r>
              <a:rPr lang="en-CA" sz="1600" dirty="0"/>
              <a:t>Less error results in a less aggressive response</a:t>
            </a:r>
          </a:p>
          <a:p>
            <a:r>
              <a:rPr lang="en-CA" sz="2000" dirty="0"/>
              <a:t>Many parameters allow you to tune to the specific conditions of your motor</a:t>
            </a:r>
          </a:p>
          <a:p>
            <a:r>
              <a:rPr lang="en-CA" sz="2000" dirty="0"/>
              <a:t>Extracts MTPA indicator from dc-link current rather than using motor speed</a:t>
            </a:r>
          </a:p>
          <a:p>
            <a:pPr lvl="1"/>
            <a:r>
              <a:rPr lang="en-CA" sz="1600" dirty="0"/>
              <a:t>This avoids the requirement of high precision speed or voltage sensors</a:t>
            </a:r>
          </a:p>
          <a:p>
            <a:r>
              <a:rPr lang="en-CA" sz="2000" dirty="0"/>
              <a:t>Rather than injecting as polar coordinates, injects directly into d and q currents</a:t>
            </a:r>
          </a:p>
          <a:p>
            <a:pPr lvl="1"/>
            <a:r>
              <a:rPr lang="en-CA" sz="1600" dirty="0"/>
              <a:t>This avoids needing to complete coordinate transforms</a:t>
            </a:r>
          </a:p>
          <a:p>
            <a:endParaRPr lang="en-CA" sz="2000" dirty="0"/>
          </a:p>
          <a:p>
            <a:pPr marL="457200" lvl="1" indent="0">
              <a:buNone/>
            </a:pPr>
            <a:endParaRPr lang="en-CA" sz="1600" dirty="0"/>
          </a:p>
        </p:txBody>
      </p:sp>
    </p:spTree>
    <p:extLst>
      <p:ext uri="{BB962C8B-B14F-4D97-AF65-F5344CB8AC3E}">
        <p14:creationId xmlns:p14="http://schemas.microsoft.com/office/powerpoint/2010/main" val="360673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E6CD5-69DF-12B5-E4FD-7B408BDCAAF8}"/>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Concerns</a:t>
            </a:r>
          </a:p>
        </p:txBody>
      </p:sp>
      <p:sp>
        <p:nvSpPr>
          <p:cNvPr id="3" name="Content Placeholder 2">
            <a:extLst>
              <a:ext uri="{FF2B5EF4-FFF2-40B4-BE49-F238E27FC236}">
                <a16:creationId xmlns:a16="http://schemas.microsoft.com/office/drawing/2014/main" id="{4CC76FDD-227F-F745-9A0C-69D1B050FC96}"/>
              </a:ext>
            </a:extLst>
          </p:cNvPr>
          <p:cNvSpPr>
            <a:spLocks noGrp="1"/>
          </p:cNvSpPr>
          <p:nvPr>
            <p:ph idx="1"/>
          </p:nvPr>
        </p:nvSpPr>
        <p:spPr>
          <a:xfrm>
            <a:off x="4810259" y="649480"/>
            <a:ext cx="6555347" cy="5546047"/>
          </a:xfrm>
        </p:spPr>
        <p:txBody>
          <a:bodyPr anchor="ctr">
            <a:normAutofit/>
          </a:bodyPr>
          <a:lstStyle/>
          <a:p>
            <a:r>
              <a:rPr lang="en-CA" sz="2000" dirty="0"/>
              <a:t>Stability seems to be a problem with this method</a:t>
            </a:r>
          </a:p>
          <a:p>
            <a:pPr lvl="1"/>
            <a:r>
              <a:rPr lang="en-CA" sz="1600" dirty="0"/>
              <a:t>Tuning can be difficult</a:t>
            </a:r>
          </a:p>
          <a:p>
            <a:r>
              <a:rPr lang="en-CA" sz="2000" dirty="0"/>
              <a:t>Many parameters to tune, if any are off can lead to more error for parameter estimation </a:t>
            </a:r>
          </a:p>
          <a:p>
            <a:r>
              <a:rPr lang="en-CA" sz="2000" dirty="0"/>
              <a:t>The recommended frequency seems to be very low</a:t>
            </a:r>
          </a:p>
          <a:p>
            <a:r>
              <a:rPr lang="en-CA" sz="2000" dirty="0"/>
              <a:t>Needed to apply similar filtering from id to </a:t>
            </a:r>
            <a:r>
              <a:rPr lang="en-CA" sz="2000" dirty="0" err="1"/>
              <a:t>iq</a:t>
            </a:r>
            <a:r>
              <a:rPr lang="en-CA" sz="2000" dirty="0"/>
              <a:t> for good results</a:t>
            </a:r>
          </a:p>
          <a:p>
            <a:pPr lvl="1"/>
            <a:r>
              <a:rPr lang="en-CA" sz="1600" dirty="0" err="1"/>
              <a:t>Iq</a:t>
            </a:r>
            <a:r>
              <a:rPr lang="en-CA" sz="1600" dirty="0"/>
              <a:t> would be zero otherwise and would result in only half the torque achieved</a:t>
            </a:r>
          </a:p>
        </p:txBody>
      </p:sp>
    </p:spTree>
    <p:extLst>
      <p:ext uri="{BB962C8B-B14F-4D97-AF65-F5344CB8AC3E}">
        <p14:creationId xmlns:p14="http://schemas.microsoft.com/office/powerpoint/2010/main" val="294677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DB678B0-ACD4-C62E-0F43-95B9CED1E7E2}"/>
              </a:ext>
            </a:extLst>
          </p:cNvPr>
          <p:cNvSpPr>
            <a:spLocks noGrp="1"/>
          </p:cNvSpPr>
          <p:nvPr>
            <p:ph type="title"/>
          </p:nvPr>
        </p:nvSpPr>
        <p:spPr>
          <a:xfrm>
            <a:off x="498143" y="456345"/>
            <a:ext cx="3179929" cy="3556097"/>
          </a:xfrm>
        </p:spPr>
        <p:txBody>
          <a:bodyPr anchor="b">
            <a:normAutofit/>
          </a:bodyPr>
          <a:lstStyle/>
          <a:p>
            <a:pPr algn="r"/>
            <a:r>
              <a:rPr lang="en-US" sz="4000" dirty="0">
                <a:solidFill>
                  <a:srgbClr val="FFFFFF"/>
                </a:solidFill>
              </a:rPr>
              <a:t>Results:</a:t>
            </a:r>
            <a:br>
              <a:rPr lang="en-US" sz="4000" dirty="0">
                <a:solidFill>
                  <a:srgbClr val="FFFFFF"/>
                </a:solidFill>
              </a:rPr>
            </a:br>
            <a:r>
              <a:rPr lang="en-US" sz="4000" dirty="0">
                <a:solidFill>
                  <a:srgbClr val="FFFFFF"/>
                </a:solidFill>
              </a:rPr>
              <a:t>10KHz</a:t>
            </a:r>
            <a:endParaRPr lang="en-CA" sz="4000" dirty="0">
              <a:solidFill>
                <a:srgbClr val="FFFFFF"/>
              </a:solidFill>
            </a:endParaRPr>
          </a:p>
        </p:txBody>
      </p:sp>
      <p:pic>
        <p:nvPicPr>
          <p:cNvPr id="4" name="Content Placeholder 12">
            <a:extLst>
              <a:ext uri="{FF2B5EF4-FFF2-40B4-BE49-F238E27FC236}">
                <a16:creationId xmlns:a16="http://schemas.microsoft.com/office/drawing/2014/main" id="{92CA3B36-ECE6-40AA-2517-27C43B666686}"/>
              </a:ext>
            </a:extLst>
          </p:cNvPr>
          <p:cNvPicPr>
            <a:picLocks noChangeAspect="1"/>
          </p:cNvPicPr>
          <p:nvPr/>
        </p:nvPicPr>
        <p:blipFill rotWithShape="1">
          <a:blip r:embed="rId2"/>
          <a:srcRect l="34519" r="19773" b="16294"/>
          <a:stretch/>
        </p:blipFill>
        <p:spPr>
          <a:xfrm>
            <a:off x="4927209" y="3646848"/>
            <a:ext cx="2337582" cy="2183231"/>
          </a:xfrm>
          <a:prstGeom prst="rect">
            <a:avLst/>
          </a:prstGeom>
        </p:spPr>
      </p:pic>
      <p:pic>
        <p:nvPicPr>
          <p:cNvPr id="6" name="Picture 5">
            <a:extLst>
              <a:ext uri="{FF2B5EF4-FFF2-40B4-BE49-F238E27FC236}">
                <a16:creationId xmlns:a16="http://schemas.microsoft.com/office/drawing/2014/main" id="{A2EC39B0-FF5A-9883-0F2D-D6171947DD36}"/>
              </a:ext>
            </a:extLst>
          </p:cNvPr>
          <p:cNvPicPr>
            <a:picLocks noChangeAspect="1"/>
          </p:cNvPicPr>
          <p:nvPr/>
        </p:nvPicPr>
        <p:blipFill rotWithShape="1">
          <a:blip r:embed="rId3"/>
          <a:srcRect l="30465" r="26285" b="12291"/>
          <a:stretch/>
        </p:blipFill>
        <p:spPr>
          <a:xfrm>
            <a:off x="8970873" y="3646848"/>
            <a:ext cx="2475061" cy="2396666"/>
          </a:xfrm>
          <a:prstGeom prst="rect">
            <a:avLst/>
          </a:prstGeom>
        </p:spPr>
      </p:pic>
      <p:pic>
        <p:nvPicPr>
          <p:cNvPr id="5" name="Picture 4">
            <a:extLst>
              <a:ext uri="{FF2B5EF4-FFF2-40B4-BE49-F238E27FC236}">
                <a16:creationId xmlns:a16="http://schemas.microsoft.com/office/drawing/2014/main" id="{A58DE023-3D24-A00F-AE48-1289F4BA6E9E}"/>
              </a:ext>
            </a:extLst>
          </p:cNvPr>
          <p:cNvPicPr>
            <a:picLocks noChangeAspect="1"/>
          </p:cNvPicPr>
          <p:nvPr/>
        </p:nvPicPr>
        <p:blipFill>
          <a:blip r:embed="rId4"/>
          <a:stretch>
            <a:fillRect/>
          </a:stretch>
        </p:blipFill>
        <p:spPr>
          <a:xfrm>
            <a:off x="4180457" y="2397967"/>
            <a:ext cx="3792047" cy="1080733"/>
          </a:xfrm>
          <a:prstGeom prst="rect">
            <a:avLst/>
          </a:prstGeom>
        </p:spPr>
      </p:pic>
      <p:pic>
        <p:nvPicPr>
          <p:cNvPr id="7" name="Picture 6">
            <a:extLst>
              <a:ext uri="{FF2B5EF4-FFF2-40B4-BE49-F238E27FC236}">
                <a16:creationId xmlns:a16="http://schemas.microsoft.com/office/drawing/2014/main" id="{C895A30C-7986-3588-7381-EF3FAC42EC1A}"/>
              </a:ext>
            </a:extLst>
          </p:cNvPr>
          <p:cNvPicPr>
            <a:picLocks noChangeAspect="1"/>
          </p:cNvPicPr>
          <p:nvPr/>
        </p:nvPicPr>
        <p:blipFill>
          <a:blip r:embed="rId5"/>
          <a:stretch>
            <a:fillRect/>
          </a:stretch>
        </p:blipFill>
        <p:spPr>
          <a:xfrm>
            <a:off x="8286430" y="2397967"/>
            <a:ext cx="3843949" cy="1028255"/>
          </a:xfrm>
          <a:prstGeom prst="rect">
            <a:avLst/>
          </a:prstGeom>
        </p:spPr>
      </p:pic>
      <p:sp>
        <p:nvSpPr>
          <p:cNvPr id="3" name="Content Placeholder 2">
            <a:extLst>
              <a:ext uri="{FF2B5EF4-FFF2-40B4-BE49-F238E27FC236}">
                <a16:creationId xmlns:a16="http://schemas.microsoft.com/office/drawing/2014/main" id="{0106B0D7-9AA7-265C-C078-99EB4098B79A}"/>
              </a:ext>
            </a:extLst>
          </p:cNvPr>
          <p:cNvSpPr>
            <a:spLocks noGrp="1"/>
          </p:cNvSpPr>
          <p:nvPr>
            <p:ph idx="1"/>
          </p:nvPr>
        </p:nvSpPr>
        <p:spPr>
          <a:xfrm>
            <a:off x="5383763" y="1265142"/>
            <a:ext cx="6483958" cy="1694032"/>
          </a:xfrm>
        </p:spPr>
        <p:txBody>
          <a:bodyPr anchor="ctr">
            <a:normAutofit/>
          </a:bodyPr>
          <a:lstStyle/>
          <a:p>
            <a:pPr marL="0" indent="0">
              <a:buNone/>
            </a:pPr>
            <a:r>
              <a:rPr lang="en-US" sz="2000" dirty="0"/>
              <a:t>Original                                                         Signal Injection</a:t>
            </a:r>
            <a:endParaRPr lang="en-CA" sz="2000" dirty="0"/>
          </a:p>
        </p:txBody>
      </p:sp>
    </p:spTree>
    <p:extLst>
      <p:ext uri="{BB962C8B-B14F-4D97-AF65-F5344CB8AC3E}">
        <p14:creationId xmlns:p14="http://schemas.microsoft.com/office/powerpoint/2010/main" val="270584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33E6CD5-69DF-12B5-E4FD-7B408BDCAAF8}"/>
              </a:ext>
            </a:extLst>
          </p:cNvPr>
          <p:cNvSpPr>
            <a:spLocks noGrp="1"/>
          </p:cNvSpPr>
          <p:nvPr>
            <p:ph type="title"/>
          </p:nvPr>
        </p:nvSpPr>
        <p:spPr>
          <a:xfrm>
            <a:off x="498143" y="456345"/>
            <a:ext cx="3179929" cy="3556097"/>
          </a:xfrm>
        </p:spPr>
        <p:txBody>
          <a:bodyPr anchor="b">
            <a:normAutofit/>
          </a:bodyPr>
          <a:lstStyle/>
          <a:p>
            <a:pPr algn="r"/>
            <a:r>
              <a:rPr lang="en-CA" sz="4000" dirty="0">
                <a:solidFill>
                  <a:srgbClr val="FFFFFF"/>
                </a:solidFill>
              </a:rPr>
              <a:t>Results:</a:t>
            </a:r>
            <a:br>
              <a:rPr lang="en-CA" sz="4000" dirty="0">
                <a:solidFill>
                  <a:srgbClr val="FFFFFF"/>
                </a:solidFill>
              </a:rPr>
            </a:br>
            <a:r>
              <a:rPr lang="en-CA" sz="4000" dirty="0">
                <a:solidFill>
                  <a:srgbClr val="FFFFFF"/>
                </a:solidFill>
              </a:rPr>
              <a:t>20KHz</a:t>
            </a:r>
          </a:p>
        </p:txBody>
      </p:sp>
      <p:pic>
        <p:nvPicPr>
          <p:cNvPr id="19" name="Picture 18">
            <a:extLst>
              <a:ext uri="{FF2B5EF4-FFF2-40B4-BE49-F238E27FC236}">
                <a16:creationId xmlns:a16="http://schemas.microsoft.com/office/drawing/2014/main" id="{4833F8BD-C83C-27B1-B99E-170A35C75A9D}"/>
              </a:ext>
            </a:extLst>
          </p:cNvPr>
          <p:cNvPicPr>
            <a:picLocks noChangeAspect="1"/>
          </p:cNvPicPr>
          <p:nvPr/>
        </p:nvPicPr>
        <p:blipFill rotWithShape="1">
          <a:blip r:embed="rId2"/>
          <a:srcRect l="34841" t="250" r="20975"/>
          <a:stretch/>
        </p:blipFill>
        <p:spPr>
          <a:xfrm>
            <a:off x="5137053" y="3847157"/>
            <a:ext cx="2058693" cy="2259786"/>
          </a:xfrm>
          <a:prstGeom prst="rect">
            <a:avLst/>
          </a:prstGeom>
        </p:spPr>
      </p:pic>
      <p:pic>
        <p:nvPicPr>
          <p:cNvPr id="4" name="Picture 3">
            <a:extLst>
              <a:ext uri="{FF2B5EF4-FFF2-40B4-BE49-F238E27FC236}">
                <a16:creationId xmlns:a16="http://schemas.microsoft.com/office/drawing/2014/main" id="{1EFE2AAD-057F-E89A-D141-BE9AC2197C00}"/>
              </a:ext>
            </a:extLst>
          </p:cNvPr>
          <p:cNvPicPr>
            <a:picLocks noChangeAspect="1"/>
          </p:cNvPicPr>
          <p:nvPr/>
        </p:nvPicPr>
        <p:blipFill rotWithShape="1">
          <a:blip r:embed="rId3"/>
          <a:srcRect l="35529" r="20287"/>
          <a:stretch/>
        </p:blipFill>
        <p:spPr>
          <a:xfrm>
            <a:off x="9050694" y="3847158"/>
            <a:ext cx="2058693" cy="2259785"/>
          </a:xfrm>
          <a:prstGeom prst="rect">
            <a:avLst/>
          </a:prstGeom>
        </p:spPr>
      </p:pic>
      <p:pic>
        <p:nvPicPr>
          <p:cNvPr id="23" name="Picture 22">
            <a:extLst>
              <a:ext uri="{FF2B5EF4-FFF2-40B4-BE49-F238E27FC236}">
                <a16:creationId xmlns:a16="http://schemas.microsoft.com/office/drawing/2014/main" id="{BBF3BA6B-9B63-D352-F320-1FB8D432F471}"/>
              </a:ext>
            </a:extLst>
          </p:cNvPr>
          <p:cNvPicPr>
            <a:picLocks noChangeAspect="1"/>
          </p:cNvPicPr>
          <p:nvPr/>
        </p:nvPicPr>
        <p:blipFill>
          <a:blip r:embed="rId4"/>
          <a:stretch>
            <a:fillRect/>
          </a:stretch>
        </p:blipFill>
        <p:spPr>
          <a:xfrm>
            <a:off x="4360297" y="2440019"/>
            <a:ext cx="3612207" cy="1083662"/>
          </a:xfrm>
          <a:prstGeom prst="rect">
            <a:avLst/>
          </a:prstGeom>
        </p:spPr>
      </p:pic>
      <p:pic>
        <p:nvPicPr>
          <p:cNvPr id="6" name="Picture 5">
            <a:extLst>
              <a:ext uri="{FF2B5EF4-FFF2-40B4-BE49-F238E27FC236}">
                <a16:creationId xmlns:a16="http://schemas.microsoft.com/office/drawing/2014/main" id="{9372FC8C-7C66-BDE4-C54F-8D8E19823705}"/>
              </a:ext>
            </a:extLst>
          </p:cNvPr>
          <p:cNvPicPr>
            <a:picLocks noChangeAspect="1"/>
          </p:cNvPicPr>
          <p:nvPr/>
        </p:nvPicPr>
        <p:blipFill>
          <a:blip r:embed="rId5"/>
          <a:stretch>
            <a:fillRect/>
          </a:stretch>
        </p:blipFill>
        <p:spPr>
          <a:xfrm>
            <a:off x="8277100" y="2467111"/>
            <a:ext cx="3612207" cy="1056570"/>
          </a:xfrm>
          <a:prstGeom prst="rect">
            <a:avLst/>
          </a:prstGeom>
        </p:spPr>
      </p:pic>
      <p:sp>
        <p:nvSpPr>
          <p:cNvPr id="24" name="Content Placeholder 2">
            <a:extLst>
              <a:ext uri="{FF2B5EF4-FFF2-40B4-BE49-F238E27FC236}">
                <a16:creationId xmlns:a16="http://schemas.microsoft.com/office/drawing/2014/main" id="{6EBCF171-406D-46A4-1F9D-DFF06F09CB2E}"/>
              </a:ext>
            </a:extLst>
          </p:cNvPr>
          <p:cNvSpPr>
            <a:spLocks noGrp="1"/>
          </p:cNvSpPr>
          <p:nvPr>
            <p:ph idx="1"/>
          </p:nvPr>
        </p:nvSpPr>
        <p:spPr>
          <a:xfrm>
            <a:off x="5327779" y="1365165"/>
            <a:ext cx="6483958" cy="1694032"/>
          </a:xfrm>
        </p:spPr>
        <p:txBody>
          <a:bodyPr anchor="ctr">
            <a:normAutofit/>
          </a:bodyPr>
          <a:lstStyle/>
          <a:p>
            <a:pPr marL="0" indent="0">
              <a:buNone/>
            </a:pPr>
            <a:r>
              <a:rPr lang="en-US" sz="2000" dirty="0"/>
              <a:t>Original                                                         Signal Injection</a:t>
            </a:r>
            <a:endParaRPr lang="en-CA" sz="2000" dirty="0"/>
          </a:p>
        </p:txBody>
      </p:sp>
    </p:spTree>
    <p:extLst>
      <p:ext uri="{BB962C8B-B14F-4D97-AF65-F5344CB8AC3E}">
        <p14:creationId xmlns:p14="http://schemas.microsoft.com/office/powerpoint/2010/main" val="177001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E6CD5-69DF-12B5-E4FD-7B408BDCAAF8}"/>
              </a:ext>
            </a:extLst>
          </p:cNvPr>
          <p:cNvSpPr>
            <a:spLocks noGrp="1"/>
          </p:cNvSpPr>
          <p:nvPr>
            <p:ph type="title"/>
          </p:nvPr>
        </p:nvSpPr>
        <p:spPr>
          <a:xfrm>
            <a:off x="424895" y="1725111"/>
            <a:ext cx="3201366" cy="3387497"/>
          </a:xfrm>
        </p:spPr>
        <p:txBody>
          <a:bodyPr anchor="b">
            <a:normAutofit/>
          </a:bodyPr>
          <a:lstStyle/>
          <a:p>
            <a:pPr algn="r"/>
            <a:r>
              <a:rPr lang="en-CA" sz="4000" dirty="0">
                <a:solidFill>
                  <a:srgbClr val="FFFFFF"/>
                </a:solidFill>
              </a:rPr>
              <a:t>Results:</a:t>
            </a:r>
            <a:br>
              <a:rPr lang="en-CA" sz="4000" dirty="0">
                <a:solidFill>
                  <a:srgbClr val="FFFFFF"/>
                </a:solidFill>
              </a:rPr>
            </a:br>
            <a:r>
              <a:rPr lang="en-CA" sz="4000" dirty="0">
                <a:solidFill>
                  <a:srgbClr val="FFFFFF"/>
                </a:solidFill>
              </a:rPr>
              <a:t>Sinusoidal reference &amp;improved parameter</a:t>
            </a:r>
          </a:p>
        </p:txBody>
      </p:sp>
      <p:pic>
        <p:nvPicPr>
          <p:cNvPr id="21" name="Picture 20">
            <a:extLst>
              <a:ext uri="{FF2B5EF4-FFF2-40B4-BE49-F238E27FC236}">
                <a16:creationId xmlns:a16="http://schemas.microsoft.com/office/drawing/2014/main" id="{E94616D3-0D5D-D6C0-20A8-664C937354BD}"/>
              </a:ext>
            </a:extLst>
          </p:cNvPr>
          <p:cNvPicPr>
            <a:picLocks noChangeAspect="1"/>
          </p:cNvPicPr>
          <p:nvPr/>
        </p:nvPicPr>
        <p:blipFill rotWithShape="1">
          <a:blip r:embed="rId2"/>
          <a:srcRect l="32415" r="23795"/>
          <a:stretch/>
        </p:blipFill>
        <p:spPr>
          <a:xfrm>
            <a:off x="4750160" y="3902682"/>
            <a:ext cx="2043404" cy="2253513"/>
          </a:xfrm>
          <a:prstGeom prst="rect">
            <a:avLst/>
          </a:prstGeom>
        </p:spPr>
      </p:pic>
      <p:pic>
        <p:nvPicPr>
          <p:cNvPr id="24" name="Picture 23">
            <a:extLst>
              <a:ext uri="{FF2B5EF4-FFF2-40B4-BE49-F238E27FC236}">
                <a16:creationId xmlns:a16="http://schemas.microsoft.com/office/drawing/2014/main" id="{0E981296-739F-3C0E-0BBF-0B6F1F60CC45}"/>
              </a:ext>
            </a:extLst>
          </p:cNvPr>
          <p:cNvPicPr>
            <a:picLocks noChangeAspect="1"/>
          </p:cNvPicPr>
          <p:nvPr/>
        </p:nvPicPr>
        <p:blipFill>
          <a:blip r:embed="rId3"/>
          <a:stretch>
            <a:fillRect/>
          </a:stretch>
        </p:blipFill>
        <p:spPr>
          <a:xfrm>
            <a:off x="4134810" y="2573711"/>
            <a:ext cx="3817807" cy="1136944"/>
          </a:xfrm>
          <a:prstGeom prst="rect">
            <a:avLst/>
          </a:prstGeom>
        </p:spPr>
      </p:pic>
      <p:pic>
        <p:nvPicPr>
          <p:cNvPr id="26" name="Picture 25">
            <a:extLst>
              <a:ext uri="{FF2B5EF4-FFF2-40B4-BE49-F238E27FC236}">
                <a16:creationId xmlns:a16="http://schemas.microsoft.com/office/drawing/2014/main" id="{74E749EB-C259-009E-1F14-2BDA03F0A002}"/>
              </a:ext>
            </a:extLst>
          </p:cNvPr>
          <p:cNvPicPr>
            <a:picLocks noChangeAspect="1"/>
          </p:cNvPicPr>
          <p:nvPr/>
        </p:nvPicPr>
        <p:blipFill rotWithShape="1">
          <a:blip r:embed="rId4"/>
          <a:srcRect l="35624" t="6378" r="19497"/>
          <a:stretch/>
        </p:blipFill>
        <p:spPr>
          <a:xfrm>
            <a:off x="9041363" y="3874265"/>
            <a:ext cx="2276670" cy="2453175"/>
          </a:xfrm>
          <a:prstGeom prst="rect">
            <a:avLst/>
          </a:prstGeom>
        </p:spPr>
      </p:pic>
      <p:pic>
        <p:nvPicPr>
          <p:cNvPr id="28" name="Picture 27">
            <a:extLst>
              <a:ext uri="{FF2B5EF4-FFF2-40B4-BE49-F238E27FC236}">
                <a16:creationId xmlns:a16="http://schemas.microsoft.com/office/drawing/2014/main" id="{A7747C3E-AA0A-0D35-54E1-C5EB98D55C7C}"/>
              </a:ext>
            </a:extLst>
          </p:cNvPr>
          <p:cNvPicPr>
            <a:picLocks noChangeAspect="1"/>
          </p:cNvPicPr>
          <p:nvPr/>
        </p:nvPicPr>
        <p:blipFill>
          <a:blip r:embed="rId5"/>
          <a:stretch>
            <a:fillRect/>
          </a:stretch>
        </p:blipFill>
        <p:spPr>
          <a:xfrm>
            <a:off x="8154168" y="2573711"/>
            <a:ext cx="3924551" cy="1180018"/>
          </a:xfrm>
          <a:prstGeom prst="rect">
            <a:avLst/>
          </a:prstGeom>
        </p:spPr>
      </p:pic>
      <p:sp>
        <p:nvSpPr>
          <p:cNvPr id="29" name="Content Placeholder 2">
            <a:extLst>
              <a:ext uri="{FF2B5EF4-FFF2-40B4-BE49-F238E27FC236}">
                <a16:creationId xmlns:a16="http://schemas.microsoft.com/office/drawing/2014/main" id="{855581DF-98C9-ACB5-1A63-3A4705A3030C}"/>
              </a:ext>
            </a:extLst>
          </p:cNvPr>
          <p:cNvSpPr>
            <a:spLocks noGrp="1"/>
          </p:cNvSpPr>
          <p:nvPr>
            <p:ph idx="1"/>
          </p:nvPr>
        </p:nvSpPr>
        <p:spPr>
          <a:xfrm>
            <a:off x="5439747" y="1433587"/>
            <a:ext cx="6483958" cy="1694032"/>
          </a:xfrm>
        </p:spPr>
        <p:txBody>
          <a:bodyPr anchor="ctr">
            <a:normAutofit/>
          </a:bodyPr>
          <a:lstStyle/>
          <a:p>
            <a:pPr marL="0" indent="0">
              <a:buNone/>
            </a:pPr>
            <a:r>
              <a:rPr lang="en-US" sz="2000" dirty="0"/>
              <a:t>Original                                                         Signal Injection</a:t>
            </a:r>
            <a:endParaRPr lang="en-CA" sz="2000" dirty="0"/>
          </a:p>
        </p:txBody>
      </p:sp>
    </p:spTree>
    <p:extLst>
      <p:ext uri="{BB962C8B-B14F-4D97-AF65-F5344CB8AC3E}">
        <p14:creationId xmlns:p14="http://schemas.microsoft.com/office/powerpoint/2010/main" val="617139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762</TotalTime>
  <Words>611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MTPA Control using HF Signal Injection</vt:lpstr>
      <vt:lpstr>MTPA Control</vt:lpstr>
      <vt:lpstr>Problems with MTPA</vt:lpstr>
      <vt:lpstr>Proposed Solution</vt:lpstr>
      <vt:lpstr>How this solution works</vt:lpstr>
      <vt:lpstr>Concerns</vt:lpstr>
      <vt:lpstr>Results: 10KHz</vt:lpstr>
      <vt:lpstr>Results: 20KHz</vt:lpstr>
      <vt:lpstr>Results: Sinusoidal reference &amp;improved parameter</vt:lpstr>
      <vt:lpstr>Future Work &amp; Changes to be made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MTPA Control using HF Signal Injection</dc:title>
  <dc:creator>Connor Ricotta</dc:creator>
  <cp:lastModifiedBy>Connor Ricotta</cp:lastModifiedBy>
  <cp:revision>2</cp:revision>
  <dcterms:created xsi:type="dcterms:W3CDTF">2024-03-07T05:38:20Z</dcterms:created>
  <dcterms:modified xsi:type="dcterms:W3CDTF">2024-04-17T05:53:42Z</dcterms:modified>
</cp:coreProperties>
</file>