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56" r:id="rId2"/>
    <p:sldId id="262" r:id="rId3"/>
    <p:sldId id="277" r:id="rId4"/>
    <p:sldId id="278" r:id="rId5"/>
    <p:sldId id="279" r:id="rId6"/>
    <p:sldId id="281" r:id="rId7"/>
    <p:sldId id="282" r:id="rId8"/>
    <p:sldId id="274" r:id="rId9"/>
    <p:sldId id="283" r:id="rId10"/>
    <p:sldId id="284" r:id="rId11"/>
    <p:sldId id="285" r:id="rId12"/>
    <p:sldId id="275" r:id="rId13"/>
    <p:sldId id="289" r:id="rId14"/>
    <p:sldId id="288" r:id="rId15"/>
    <p:sldId id="287" r:id="rId16"/>
    <p:sldId id="276" r:id="rId17"/>
    <p:sldId id="291" r:id="rId18"/>
    <p:sldId id="293" r:id="rId19"/>
    <p:sldId id="264" r:id="rId20"/>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824" autoAdjust="0"/>
  </p:normalViewPr>
  <p:slideViewPr>
    <p:cSldViewPr showGuides="1">
      <p:cViewPr varScale="1">
        <p:scale>
          <a:sx n="91" d="100"/>
          <a:sy n="91" d="100"/>
        </p:scale>
        <p:origin x="370" y="77"/>
      </p:cViewPr>
      <p:guideLst>
        <p:guide orient="horz" pos="2160"/>
        <p:guide pos="3839"/>
        <p:guide pos="1007"/>
      </p:guideLst>
    </p:cSldViewPr>
  </p:slideViewPr>
  <p:notesTextViewPr>
    <p:cViewPr>
      <p:scale>
        <a:sx n="3" d="2"/>
        <a:sy n="3" d="2"/>
      </p:scale>
      <p:origin x="0" y="0"/>
    </p:cViewPr>
  </p:notesTextViewPr>
  <p:notesViewPr>
    <p:cSldViewPr showGuides="1">
      <p:cViewPr varScale="1">
        <p:scale>
          <a:sx n="99" d="100"/>
          <a:sy n="99"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C18CD539-FAD5-4365-8C96-1C15728EA4FB}" type="datetime2">
              <a:rPr lang="zh-CN" altLang="en-US" smtClean="0">
                <a:latin typeface="微软雅黑" panose="020B0503020204020204" pitchFamily="34" charset="-122"/>
                <a:ea typeface="微软雅黑" panose="020B0503020204020204" pitchFamily="34" charset="-122"/>
              </a:rPr>
              <a:t>2019年1月15日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latin typeface="微软雅黑" panose="020B0503020204020204" pitchFamily="34" charset="-122"/>
                <a:ea typeface="微软雅黑" panose="020B0503020204020204" pitchFamily="34" charset="-122"/>
              </a:defRPr>
            </a:lvl1pPr>
          </a:lstStyle>
          <a:p>
            <a:fld id="{07D6BDDC-F39A-4E16-93D6-E40B88AA6D58}" type="datetime2">
              <a:rPr lang="zh-CN" altLang="en-US" smtClean="0"/>
              <a:pPr/>
              <a:t>2019年1月15日</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latin typeface="微软雅黑" panose="020B0503020204020204" pitchFamily="34" charset="-122"/>
                <a:ea typeface="微软雅黑" panose="020B0503020204020204" pitchFamily="34" charset="-122"/>
              </a:defRPr>
            </a:lvl1pPr>
          </a:lstStyle>
          <a:p>
            <a:fld id="{841221E5-7225-48EB-A4EE-420E7BFCF705}" type="slidenum">
              <a:rPr lang="en-US" altLang="zh-CN" noProof="0" smtClean="0"/>
              <a:pPr/>
              <a:t>‹#›</a:t>
            </a:fld>
            <a:endParaRPr lang="zh-CN" altLang="en-U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a:t>
            </a:fld>
            <a:endParaRPr lang="zh-CN" altLang="en-US" dirty="0"/>
          </a:p>
        </p:txBody>
      </p:sp>
    </p:spTree>
    <p:extLst>
      <p:ext uri="{BB962C8B-B14F-4D97-AF65-F5344CB8AC3E}">
        <p14:creationId xmlns:p14="http://schemas.microsoft.com/office/powerpoint/2010/main" val="3317138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10</a:t>
            </a:fld>
            <a:endParaRPr lang="zh-CN" altLang="en-US" dirty="0"/>
          </a:p>
        </p:txBody>
      </p:sp>
    </p:spTree>
    <p:extLst>
      <p:ext uri="{BB962C8B-B14F-4D97-AF65-F5344CB8AC3E}">
        <p14:creationId xmlns:p14="http://schemas.microsoft.com/office/powerpoint/2010/main" val="2083877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11</a:t>
            </a:fld>
            <a:endParaRPr lang="zh-CN" altLang="en-US" dirty="0"/>
          </a:p>
        </p:txBody>
      </p:sp>
    </p:spTree>
    <p:extLst>
      <p:ext uri="{BB962C8B-B14F-4D97-AF65-F5344CB8AC3E}">
        <p14:creationId xmlns:p14="http://schemas.microsoft.com/office/powerpoint/2010/main" val="1036731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12</a:t>
            </a:fld>
            <a:endParaRPr lang="zh-CN" altLang="en-US" dirty="0"/>
          </a:p>
        </p:txBody>
      </p:sp>
    </p:spTree>
    <p:extLst>
      <p:ext uri="{BB962C8B-B14F-4D97-AF65-F5344CB8AC3E}">
        <p14:creationId xmlns:p14="http://schemas.microsoft.com/office/powerpoint/2010/main" val="635832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13</a:t>
            </a:fld>
            <a:endParaRPr lang="zh-CN" altLang="en-US" dirty="0"/>
          </a:p>
        </p:txBody>
      </p:sp>
    </p:spTree>
    <p:extLst>
      <p:ext uri="{BB962C8B-B14F-4D97-AF65-F5344CB8AC3E}">
        <p14:creationId xmlns:p14="http://schemas.microsoft.com/office/powerpoint/2010/main" val="2250080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14</a:t>
            </a:fld>
            <a:endParaRPr lang="zh-CN" altLang="en-US" dirty="0"/>
          </a:p>
        </p:txBody>
      </p:sp>
    </p:spTree>
    <p:extLst>
      <p:ext uri="{BB962C8B-B14F-4D97-AF65-F5344CB8AC3E}">
        <p14:creationId xmlns:p14="http://schemas.microsoft.com/office/powerpoint/2010/main" val="205959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15</a:t>
            </a:fld>
            <a:endParaRPr lang="zh-CN" altLang="en-US" dirty="0"/>
          </a:p>
        </p:txBody>
      </p:sp>
    </p:spTree>
    <p:extLst>
      <p:ext uri="{BB962C8B-B14F-4D97-AF65-F5344CB8AC3E}">
        <p14:creationId xmlns:p14="http://schemas.microsoft.com/office/powerpoint/2010/main" val="1050721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16</a:t>
            </a:fld>
            <a:endParaRPr lang="zh-CN" altLang="en-US" dirty="0"/>
          </a:p>
        </p:txBody>
      </p:sp>
    </p:spTree>
    <p:extLst>
      <p:ext uri="{BB962C8B-B14F-4D97-AF65-F5344CB8AC3E}">
        <p14:creationId xmlns:p14="http://schemas.microsoft.com/office/powerpoint/2010/main" val="3894264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17</a:t>
            </a:fld>
            <a:endParaRPr lang="zh-CN" altLang="en-US" dirty="0"/>
          </a:p>
        </p:txBody>
      </p:sp>
    </p:spTree>
    <p:extLst>
      <p:ext uri="{BB962C8B-B14F-4D97-AF65-F5344CB8AC3E}">
        <p14:creationId xmlns:p14="http://schemas.microsoft.com/office/powerpoint/2010/main" val="1360563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18</a:t>
            </a:fld>
            <a:endParaRPr lang="zh-CN" altLang="en-US" dirty="0"/>
          </a:p>
        </p:txBody>
      </p:sp>
    </p:spTree>
    <p:extLst>
      <p:ext uri="{BB962C8B-B14F-4D97-AF65-F5344CB8AC3E}">
        <p14:creationId xmlns:p14="http://schemas.microsoft.com/office/powerpoint/2010/main" val="1546971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19</a:t>
            </a:fld>
            <a:endParaRPr lang="zh-CN" altLang="en-US" dirty="0"/>
          </a:p>
        </p:txBody>
      </p:sp>
    </p:spTree>
    <p:extLst>
      <p:ext uri="{BB962C8B-B14F-4D97-AF65-F5344CB8AC3E}">
        <p14:creationId xmlns:p14="http://schemas.microsoft.com/office/powerpoint/2010/main" val="1242967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2</a:t>
            </a:fld>
            <a:endParaRPr lang="zh-CN" altLang="en-US" dirty="0"/>
          </a:p>
        </p:txBody>
      </p:sp>
    </p:spTree>
    <p:extLst>
      <p:ext uri="{BB962C8B-B14F-4D97-AF65-F5344CB8AC3E}">
        <p14:creationId xmlns:p14="http://schemas.microsoft.com/office/powerpoint/2010/main" val="1443210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3</a:t>
            </a:fld>
            <a:endParaRPr lang="zh-CN" altLang="en-US" dirty="0"/>
          </a:p>
        </p:txBody>
      </p:sp>
    </p:spTree>
    <p:extLst>
      <p:ext uri="{BB962C8B-B14F-4D97-AF65-F5344CB8AC3E}">
        <p14:creationId xmlns:p14="http://schemas.microsoft.com/office/powerpoint/2010/main" val="1229611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4</a:t>
            </a:fld>
            <a:endParaRPr lang="zh-CN" altLang="en-US" dirty="0"/>
          </a:p>
        </p:txBody>
      </p:sp>
    </p:spTree>
    <p:extLst>
      <p:ext uri="{BB962C8B-B14F-4D97-AF65-F5344CB8AC3E}">
        <p14:creationId xmlns:p14="http://schemas.microsoft.com/office/powerpoint/2010/main" val="2084800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5</a:t>
            </a:fld>
            <a:endParaRPr lang="zh-CN" altLang="en-US" dirty="0"/>
          </a:p>
        </p:txBody>
      </p:sp>
    </p:spTree>
    <p:extLst>
      <p:ext uri="{BB962C8B-B14F-4D97-AF65-F5344CB8AC3E}">
        <p14:creationId xmlns:p14="http://schemas.microsoft.com/office/powerpoint/2010/main" val="287781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6</a:t>
            </a:fld>
            <a:endParaRPr lang="zh-CN" altLang="en-US" dirty="0"/>
          </a:p>
        </p:txBody>
      </p:sp>
    </p:spTree>
    <p:extLst>
      <p:ext uri="{BB962C8B-B14F-4D97-AF65-F5344CB8AC3E}">
        <p14:creationId xmlns:p14="http://schemas.microsoft.com/office/powerpoint/2010/main" val="360667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7</a:t>
            </a:fld>
            <a:endParaRPr lang="zh-CN" altLang="en-US" dirty="0"/>
          </a:p>
        </p:txBody>
      </p:sp>
    </p:spTree>
    <p:extLst>
      <p:ext uri="{BB962C8B-B14F-4D97-AF65-F5344CB8AC3E}">
        <p14:creationId xmlns:p14="http://schemas.microsoft.com/office/powerpoint/2010/main" val="2584828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8</a:t>
            </a:fld>
            <a:endParaRPr lang="zh-CN" altLang="en-US" dirty="0"/>
          </a:p>
        </p:txBody>
      </p:sp>
    </p:spTree>
    <p:extLst>
      <p:ext uri="{BB962C8B-B14F-4D97-AF65-F5344CB8AC3E}">
        <p14:creationId xmlns:p14="http://schemas.microsoft.com/office/powerpoint/2010/main" val="3791702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9</a:t>
            </a:fld>
            <a:endParaRPr lang="zh-CN" altLang="en-US" dirty="0"/>
          </a:p>
        </p:txBody>
      </p:sp>
    </p:spTree>
    <p:extLst>
      <p:ext uri="{BB962C8B-B14F-4D97-AF65-F5344CB8AC3E}">
        <p14:creationId xmlns:p14="http://schemas.microsoft.com/office/powerpoint/2010/main" val="1445563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1" name="矩形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2" name="矩形​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2428669" y="1600200"/>
            <a:ext cx="8329031" cy="2680127"/>
          </a:xfrm>
        </p:spPr>
        <p:txBody>
          <a:bodyPr rtlCol="0">
            <a:noAutofit/>
          </a:bodyPr>
          <a:lstStyle>
            <a:lvl1pPr>
              <a:defRPr sz="54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4947C3F0-2957-4D41-9FB7-182757A04D67}" type="datetime2">
              <a:rPr lang="zh-CN" altLang="en-US" smtClean="0"/>
              <a:pPr/>
              <a:t>2019年1月15日</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412"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8DF8E148-EC1F-43A2-8C9E-1F57F6D08A76}" type="datetime2">
              <a:rPr lang="zh-CN" altLang="en-US" smtClean="0"/>
              <a:pPr/>
              <a:t>2019年1月15日</a:t>
            </a:fld>
            <a:endParaRPr lang="zh-CN" altLang="en-US"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灯片编号占位符 5"/>
          <p:cNvSpPr>
            <a:spLocks noGrp="1"/>
          </p:cNvSpPr>
          <p:nvPr>
            <p:ph type="sldNum" sz="quarter" idx="12"/>
          </p:nvPr>
        </p:nvSpPr>
        <p:spPr/>
        <p:txBody>
          <a:bodyPr rtlCol="0"/>
          <a:lstStyle/>
          <a:p>
            <a:pPr rtl="0"/>
            <a:fld id="{7DC1BBB0-96F0-4077-A278-0F3FB5C104D3}" type="slidenum">
              <a:rPr lang="en-US" altLang="zh-CN" noProof="0" smtClean="0"/>
              <a:t>‹#›</a:t>
            </a:fld>
            <a:endParaRPr lang="zh-CN" altLang="en-US"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矩形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垂直标题 1"/>
          <p:cNvSpPr>
            <a:spLocks noGrp="1"/>
          </p:cNvSpPr>
          <p:nvPr>
            <p:ph type="title" orient="vert"/>
          </p:nvPr>
        </p:nvSpPr>
        <p:spPr>
          <a:xfrm>
            <a:off x="9599612" y="685800"/>
            <a:ext cx="1787526" cy="5486400"/>
          </a:xfrm>
        </p:spPr>
        <p:txBody>
          <a:bodyPr vert="eaVert"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598613" y="685800"/>
            <a:ext cx="7848599" cy="5486400"/>
          </a:xfrm>
        </p:spPr>
        <p:txBody>
          <a:bodyPr vert="eaVert"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B7B4C11-1E14-4887-9E78-A9346EC068F1}" type="datetime2">
              <a:rPr lang="zh-CN" altLang="en-US" smtClean="0"/>
              <a:pPr/>
              <a:t>2019年1月15日</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vl6pPr>
              <a:defRPr/>
            </a:lvl6pPr>
            <a:lvl7pPr>
              <a:defRPr/>
            </a:lvl7pPr>
            <a:lvl8pPr>
              <a:defRPr/>
            </a:lvl8pPr>
            <a:lvl9pPr>
              <a:defRPr/>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86FD5D46-E987-42B2-B42C-B8920598FADE}" type="datetime2">
              <a:rPr lang="zh-CN" altLang="en-US" smtClean="0"/>
              <a:pPr/>
              <a:t>2019年1月15日</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9" name="矩形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0" name="矩形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4" name="矩形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1" name="矩形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23" name="直接连接符​​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7" name="矩形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8" name="矩形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9" name="矩形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30" name="矩形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1" name="直接连接符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3" name="直接连接符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598613" y="1600201"/>
            <a:ext cx="8283272" cy="2654064"/>
          </a:xfrm>
        </p:spPr>
        <p:txBody>
          <a:bodyPr rtlCol="0" anchor="b">
            <a:normAutofit/>
          </a:bodyPr>
          <a:lstStyle>
            <a:lvl1pPr algn="l">
              <a:defRPr sz="5400" b="0" cap="none"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8365F240-A7EF-41C8-A85B-C448CF84B5E5}" type="datetime2">
              <a:rPr lang="zh-CN" altLang="en-US" smtClean="0"/>
              <a:pPr/>
              <a:t>2019年1月15日</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571"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内容占位符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日期占位符 4"/>
          <p:cNvSpPr>
            <a:spLocks noGrp="1"/>
          </p:cNvSpPr>
          <p:nvPr>
            <p:ph type="dt" sz="half" idx="10"/>
          </p:nvPr>
        </p:nvSpPr>
        <p:spPr/>
        <p:txBody>
          <a:bodyPr rtlCol="0"/>
          <a:lstStyle>
            <a:lvl1pPr>
              <a:defRPr/>
            </a:lvl1pPr>
          </a:lstStyle>
          <a:p>
            <a:fld id="{F770B30E-8728-44DB-AEE3-E4A75AEDBBD9}" type="datetime2">
              <a:rPr lang="zh-CN" altLang="en-US" smtClean="0"/>
              <a:pPr/>
              <a:t>2019年1月15日</a:t>
            </a:fld>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7" name="灯片编号占位符 6"/>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p:nvPr>
        </p:nvSpPr>
        <p:spPr>
          <a:xfrm>
            <a:off x="1593436" y="2514706"/>
            <a:ext cx="4814586" cy="3657493"/>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baseline="0"/>
            </a:lvl8pPr>
            <a:lvl9pPr>
              <a:defRPr sz="16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p:nvPr>
        </p:nvSpPr>
        <p:spPr>
          <a:xfrm>
            <a:off x="6557349" y="2514600"/>
            <a:ext cx="4818888" cy="3655568"/>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680BCF82-A51A-4389-A573-378AD02C5141}" type="datetime2">
              <a:rPr lang="zh-CN" altLang="en-US" smtClean="0"/>
              <a:pPr/>
              <a:t>2019年1月15日</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日期占位符 2"/>
          <p:cNvSpPr>
            <a:spLocks noGrp="1"/>
          </p:cNvSpPr>
          <p:nvPr>
            <p:ph type="dt" sz="half" idx="10"/>
          </p:nvPr>
        </p:nvSpPr>
        <p:spPr/>
        <p:txBody>
          <a:bodyPr rtlCol="0"/>
          <a:lstStyle>
            <a:lvl1pPr>
              <a:defRPr/>
            </a:lvl1pPr>
          </a:lstStyle>
          <a:p>
            <a:fld id="{CE03A716-E3DC-4D9D-823C-60FCD8C9B163}" type="datetime2">
              <a:rPr lang="zh-CN" altLang="en-US" smtClean="0"/>
              <a:pPr/>
              <a:t>2019年1月15日</a:t>
            </a:fld>
            <a:endParaRPr lang="zh-CN" altLang="en-US" dirty="0"/>
          </a:p>
        </p:txBody>
      </p:sp>
      <p:sp>
        <p:nvSpPr>
          <p:cNvPr id="4" name="页脚占位符 3"/>
          <p:cNvSpPr>
            <a:spLocks noGrp="1"/>
          </p:cNvSpPr>
          <p:nvPr>
            <p:ph type="ftr" sz="quarter" idx="11"/>
          </p:nvPr>
        </p:nvSpPr>
        <p:spPr/>
        <p:txBody>
          <a:bodyPr rtlCol="0"/>
          <a:lstStyle/>
          <a:p>
            <a:pPr rtl="0"/>
            <a:r>
              <a:rPr lang="zh-CN" altLang="en-US" dirty="0"/>
              <a:t>添加页脚</a:t>
            </a:r>
          </a:p>
        </p:txBody>
      </p:sp>
      <p:sp>
        <p:nvSpPr>
          <p:cNvPr id="5" name="灯片编号占位符 4"/>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6" name="矩形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7" name="直接连接符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16B8A94-44E5-4844-A22C-F796FCAA90D9}" type="datetime2">
              <a:rPr lang="zh-CN" altLang="en-US" smtClean="0"/>
              <a:pPr/>
              <a:t>2019年1月15日</a:t>
            </a:fld>
            <a:endParaRPr lang="zh-CN" altLang="en-US" dirty="0"/>
          </a:p>
        </p:txBody>
      </p:sp>
      <p:sp>
        <p:nvSpPr>
          <p:cNvPr id="3" name="页脚占位符 2"/>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4" name="灯片编号占位符 3"/>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10" name="直接连接符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180251" y="482600"/>
            <a:ext cx="6195986" cy="5689600"/>
          </a:xfrm>
        </p:spPr>
        <p:txBody>
          <a:bodyPr rtlCol="0">
            <a:normAutofit/>
          </a:bodyPr>
          <a:lstStyle>
            <a:lvl1pPr>
              <a:defRPr sz="28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0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vl6pPr>
              <a:defRPr sz="1800"/>
            </a:lvl6pPr>
            <a:lvl7pPr>
              <a:defRPr sz="1800"/>
            </a:lvl7pPr>
            <a:lvl8pPr>
              <a:defRPr sz="1800" baseline="0"/>
            </a:lvl8pPr>
            <a:lvl9pPr>
              <a:defRPr sz="18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288B2AC-AC0A-4E49-82A3-94EE74FA7FBF}" type="datetime2">
              <a:rPr lang="zh-CN" altLang="en-US" smtClean="0"/>
              <a:pPr/>
              <a:t>2019年1月15日</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11" name="矩形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p>
        </p:txBody>
      </p:sp>
      <p:sp>
        <p:nvSpPr>
          <p:cNvPr id="5" name="日期占位符 4"/>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1878E339-1BD2-4FEE-A113-9A0301740CF6}" type="datetime2">
              <a:rPr lang="zh-CN" altLang="en-US" smtClean="0"/>
              <a:pPr/>
              <a:t>2019年1月15日</a:t>
            </a:fld>
            <a:endParaRPr lang="zh-CN" altLang="en-US" dirty="0"/>
          </a:p>
        </p:txBody>
      </p:sp>
      <p:sp>
        <p:nvSpPr>
          <p:cNvPr id="6" name="页脚占位符 5"/>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灯片编号占位符 6"/>
          <p:cNvSpPr>
            <a:spLocks noGrp="1"/>
          </p:cNvSpPr>
          <p:nvPr>
            <p:ph type="sldNum" sz="quarter" idx="12"/>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cxnSp>
        <p:nvCxnSpPr>
          <p:cNvPr id="10" name="直接连接符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cxnSp>
        <p:nvCxnSpPr>
          <p:cNvPr id="16" name="直接连接符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4" name="日期占位符 3"/>
          <p:cNvSpPr>
            <a:spLocks noGrp="1"/>
          </p:cNvSpPr>
          <p:nvPr>
            <p:ph type="dt" sz="half" idx="2"/>
          </p:nvPr>
        </p:nvSpPr>
        <p:spPr>
          <a:xfrm>
            <a:off x="5027612" y="6356351"/>
            <a:ext cx="1371521" cy="365125"/>
          </a:xfrm>
          <a:prstGeom prst="rect">
            <a:avLst/>
          </a:prstGeom>
        </p:spPr>
        <p:txBody>
          <a:bodyPr vert="horz" lIns="91440" tIns="45720" rIns="91440" bIns="45720" rtlCol="0" anchor="ctr"/>
          <a:lstStyle>
            <a:lvl1pPr algn="l">
              <a:defRPr sz="1200" cap="all" baseline="0">
                <a:solidFill>
                  <a:schemeClr val="tx1"/>
                </a:solidFill>
                <a:latin typeface="微软雅黑" panose="020B0503020204020204" pitchFamily="34" charset="-122"/>
                <a:ea typeface="微软雅黑" panose="020B0503020204020204" pitchFamily="34" charset="-122"/>
              </a:defRPr>
            </a:lvl1pPr>
          </a:lstStyle>
          <a:p>
            <a:fld id="{A339CB27-C670-4AAB-948C-7E3D1D9FAE30}" type="datetime2">
              <a:rPr lang="zh-CN" altLang="en-US" smtClean="0"/>
              <a:pPr/>
              <a:t>2019年1月15日</a:t>
            </a:fld>
            <a:endParaRPr lang="zh-CN" altLang="en-US" dirty="0"/>
          </a:p>
        </p:txBody>
      </p:sp>
      <p:sp>
        <p:nvSpPr>
          <p:cNvPr id="5" name="页脚占位符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微软雅黑" panose="020B0503020204020204" pitchFamily="34" charset="-122"/>
          <a:ea typeface="微软雅黑" panose="020B0503020204020204" pitchFamily="34" charset="-122"/>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9.jpg"/><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10036" y="2060848"/>
            <a:ext cx="8329031" cy="1116086"/>
          </a:xfrm>
        </p:spPr>
        <p:txBody>
          <a:bodyPr rtlCol="0"/>
          <a:lstStyle/>
          <a:p>
            <a:r>
              <a:rPr lang="zh-CN" altLang="en-US" sz="4000" dirty="0">
                <a:latin typeface="Arial" panose="020B0604020202020204" pitchFamily="34" charset="0"/>
                <a:sym typeface="Arial" panose="020B0604020202020204" pitchFamily="34" charset="0"/>
              </a:rPr>
              <a:t>唐宋古诗数据集处理及诗人风格分析 </a:t>
            </a:r>
            <a:endParaRPr lang="zh-CN" altLang="en-US" sz="4000" dirty="0">
              <a:latin typeface="Arial" panose="020B0604020202020204" pitchFamily="34" charset="0"/>
              <a:ea typeface="微软雅黑" panose="020B0503020204020204" pitchFamily="34" charset="-122"/>
              <a:sym typeface="Arial" panose="020B0604020202020204" pitchFamily="34" charset="0"/>
            </a:endParaRPr>
          </a:p>
        </p:txBody>
      </p:sp>
      <p:sp>
        <p:nvSpPr>
          <p:cNvPr id="3" name="副标题 2"/>
          <p:cNvSpPr>
            <a:spLocks noGrp="1"/>
          </p:cNvSpPr>
          <p:nvPr>
            <p:ph type="subTitle" idx="1"/>
          </p:nvPr>
        </p:nvSpPr>
        <p:spPr>
          <a:xfrm>
            <a:off x="3522625" y="4365104"/>
            <a:ext cx="7516442" cy="1116085"/>
          </a:xfrm>
        </p:spPr>
        <p:txBody>
          <a:bodyPr rtlCol="0"/>
          <a:lstStyle/>
          <a:p>
            <a:pPr algn="r" rtl="0"/>
            <a:r>
              <a:rPr lang="zh-CN" altLang="en-US" dirty="0">
                <a:latin typeface="Arial" panose="020B0604020202020204" pitchFamily="34" charset="0"/>
                <a:sym typeface="Arial" panose="020B0604020202020204" pitchFamily="34" charset="0"/>
              </a:rPr>
              <a:t>汇报人</a:t>
            </a:r>
            <a:r>
              <a:rPr lang="en-US" altLang="zh-CN" dirty="0">
                <a:latin typeface="Arial" panose="020B0604020202020204" pitchFamily="34" charset="0"/>
                <a:sym typeface="Arial" panose="020B0604020202020204" pitchFamily="34" charset="0"/>
              </a:rPr>
              <a:t>:</a:t>
            </a:r>
            <a:r>
              <a:rPr lang="zh-CN" altLang="en-US" dirty="0">
                <a:latin typeface="Arial" panose="020B0604020202020204" pitchFamily="34" charset="0"/>
                <a:sym typeface="Arial" panose="020B0604020202020204" pitchFamily="34" charset="0"/>
              </a:rPr>
              <a:t>喻云飞</a:t>
            </a:r>
            <a:endParaRPr lang="en-US" altLang="zh-CN" dirty="0">
              <a:latin typeface="Arial" panose="020B0604020202020204" pitchFamily="34" charset="0"/>
              <a:sym typeface="Arial" panose="020B0604020202020204" pitchFamily="34" charset="0"/>
            </a:endParaRPr>
          </a:p>
          <a:p>
            <a:pPr algn="r" rtl="0"/>
            <a:r>
              <a:rPr lang="zh-CN" altLang="en-US" dirty="0">
                <a:latin typeface="Arial" panose="020B0604020202020204" pitchFamily="34" charset="0"/>
                <a:ea typeface="微软雅黑" panose="020B0503020204020204" pitchFamily="34" charset="-122"/>
                <a:sym typeface="Arial" panose="020B0604020202020204" pitchFamily="34" charset="0"/>
              </a:rPr>
              <a:t>学号</a:t>
            </a:r>
            <a:r>
              <a:rPr lang="en-US" altLang="zh-CN" dirty="0">
                <a:latin typeface="Arial" panose="020B0604020202020204" pitchFamily="34" charset="0"/>
                <a:ea typeface="微软雅黑" panose="020B0503020204020204" pitchFamily="34" charset="-122"/>
                <a:sym typeface="Arial" panose="020B0604020202020204" pitchFamily="34" charset="0"/>
              </a:rPr>
              <a:t>:3220180897</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31F7CC8-8901-454D-A519-7B8E576BB22D}"/>
              </a:ext>
            </a:extLst>
          </p:cNvPr>
          <p:cNvCxnSpPr>
            <a:cxnSpLocks/>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E3B0029D-78D3-412A-B719-C89EA510E5C4}"/>
              </a:ext>
            </a:extLst>
          </p:cNvPr>
          <p:cNvSpPr txBox="1"/>
          <p:nvPr/>
        </p:nvSpPr>
        <p:spPr>
          <a:xfrm>
            <a:off x="909836" y="17329"/>
            <a:ext cx="10081120" cy="646331"/>
          </a:xfrm>
          <a:prstGeom prst="rect">
            <a:avLst/>
          </a:prstGeom>
          <a:noFill/>
        </p:spPr>
        <p:txBody>
          <a:bodyPr wrap="square" rtlCol="0">
            <a:spAutoFit/>
          </a:bodyPr>
          <a:lstStyle/>
          <a:p>
            <a:endParaRPr lang="en-US" altLang="zh-CN" dirty="0"/>
          </a:p>
          <a:p>
            <a:endParaRPr lang="en-US" altLang="zh-CN" dirty="0"/>
          </a:p>
        </p:txBody>
      </p:sp>
      <p:sp>
        <p:nvSpPr>
          <p:cNvPr id="4" name="文本框 3">
            <a:extLst>
              <a:ext uri="{FF2B5EF4-FFF2-40B4-BE49-F238E27FC236}">
                <a16:creationId xmlns:a16="http://schemas.microsoft.com/office/drawing/2014/main" id="{3C4BF25F-3D74-47CC-A8D9-0DF2A1770D04}"/>
              </a:ext>
            </a:extLst>
          </p:cNvPr>
          <p:cNvSpPr txBox="1"/>
          <p:nvPr/>
        </p:nvSpPr>
        <p:spPr>
          <a:xfrm>
            <a:off x="878516" y="345359"/>
            <a:ext cx="10081120" cy="903389"/>
          </a:xfrm>
          <a:prstGeom prst="rect">
            <a:avLst/>
          </a:prstGeom>
          <a:noFill/>
        </p:spPr>
        <p:txBody>
          <a:bodyPr wrap="square" rtlCol="0">
            <a:spAutoFit/>
          </a:bodyPr>
          <a:lstStyle/>
          <a:p>
            <a:pPr>
              <a:lnSpc>
                <a:spcPct val="150000"/>
              </a:lnSpc>
            </a:pPr>
            <a:r>
              <a:rPr lang="en-US" altLang="zh-CN" sz="4000" dirty="0">
                <a:solidFill>
                  <a:schemeClr val="tx2"/>
                </a:solidFill>
              </a:rPr>
              <a:t>2.</a:t>
            </a:r>
            <a:r>
              <a:rPr lang="zh-CN" altLang="en-US" sz="4000" dirty="0">
                <a:solidFill>
                  <a:schemeClr val="tx2"/>
                </a:solidFill>
              </a:rPr>
              <a:t>中文分词</a:t>
            </a:r>
            <a:endParaRPr lang="en-US" altLang="zh-CN" sz="4000" dirty="0">
              <a:solidFill>
                <a:schemeClr val="tx2"/>
              </a:solidFill>
            </a:endParaRPr>
          </a:p>
        </p:txBody>
      </p:sp>
      <p:sp>
        <p:nvSpPr>
          <p:cNvPr id="5" name="文本框 4">
            <a:extLst>
              <a:ext uri="{FF2B5EF4-FFF2-40B4-BE49-F238E27FC236}">
                <a16:creationId xmlns:a16="http://schemas.microsoft.com/office/drawing/2014/main" id="{0CBB9925-047E-4D04-B564-8A9ED211F658}"/>
              </a:ext>
            </a:extLst>
          </p:cNvPr>
          <p:cNvSpPr txBox="1"/>
          <p:nvPr/>
        </p:nvSpPr>
        <p:spPr>
          <a:xfrm>
            <a:off x="1787374" y="2276872"/>
            <a:ext cx="6611294" cy="2954655"/>
          </a:xfrm>
          <a:prstGeom prst="rect">
            <a:avLst/>
          </a:prstGeom>
          <a:noFill/>
        </p:spPr>
        <p:txBody>
          <a:bodyPr wrap="square" rtlCol="0">
            <a:spAutoFit/>
          </a:bodyPr>
          <a:lstStyle/>
          <a:p>
            <a:r>
              <a:rPr lang="zh-CN" altLang="zh-CN" sz="2400" dirty="0"/>
              <a:t>分词方法主要有以下几种</a:t>
            </a:r>
            <a:r>
              <a:rPr lang="en-US" altLang="zh-CN" sz="2400" dirty="0"/>
              <a:t>:</a:t>
            </a:r>
          </a:p>
          <a:p>
            <a:endParaRPr lang="en-US" altLang="zh-CN" sz="2400" dirty="0"/>
          </a:p>
          <a:p>
            <a:endParaRPr lang="zh-CN" altLang="zh-CN" sz="2400" dirty="0"/>
          </a:p>
          <a:p>
            <a:r>
              <a:rPr lang="en-US" altLang="zh-CN" sz="2400" dirty="0"/>
              <a:t>	1</a:t>
            </a:r>
            <a:r>
              <a:rPr lang="zh-CN" altLang="zh-CN" sz="2400" dirty="0"/>
              <a:t>）双向最大匹配法</a:t>
            </a:r>
          </a:p>
          <a:p>
            <a:r>
              <a:rPr lang="en-US" altLang="zh-CN" sz="2400" dirty="0"/>
              <a:t>	2</a:t>
            </a:r>
            <a:r>
              <a:rPr lang="zh-CN" altLang="zh-CN" sz="2400" dirty="0"/>
              <a:t>）基于字标注的平均感知机分词方法</a:t>
            </a:r>
          </a:p>
          <a:p>
            <a:r>
              <a:rPr lang="en-US" altLang="zh-CN" sz="2400" dirty="0"/>
              <a:t>	3</a:t>
            </a:r>
            <a:r>
              <a:rPr lang="zh-CN" altLang="zh-CN" sz="2400" dirty="0"/>
              <a:t>）统计与字典相结合</a:t>
            </a:r>
          </a:p>
          <a:p>
            <a:r>
              <a:rPr lang="en-US" altLang="zh-CN" sz="2400" dirty="0"/>
              <a:t>	4</a:t>
            </a:r>
            <a:r>
              <a:rPr lang="zh-CN" altLang="zh-CN" sz="2400" dirty="0"/>
              <a:t>）基于深度学习的分词方法</a:t>
            </a:r>
          </a:p>
          <a:p>
            <a:endParaRPr lang="zh-CN" altLang="zh-CN" dirty="0"/>
          </a:p>
        </p:txBody>
      </p:sp>
      <p:pic>
        <p:nvPicPr>
          <p:cNvPr id="8" name="图片 7">
            <a:extLst>
              <a:ext uri="{FF2B5EF4-FFF2-40B4-BE49-F238E27FC236}">
                <a16:creationId xmlns:a16="http://schemas.microsoft.com/office/drawing/2014/main" id="{E56A9F17-1844-41F6-BBF8-3E102D556114}"/>
              </a:ext>
            </a:extLst>
          </p:cNvPr>
          <p:cNvPicPr>
            <a:picLocks noChangeAspect="1"/>
          </p:cNvPicPr>
          <p:nvPr/>
        </p:nvPicPr>
        <p:blipFill>
          <a:blip r:embed="rId3"/>
          <a:stretch>
            <a:fillRect/>
          </a:stretch>
        </p:blipFill>
        <p:spPr>
          <a:xfrm>
            <a:off x="9805100" y="19720"/>
            <a:ext cx="1141763" cy="1321048"/>
          </a:xfrm>
          <a:prstGeom prst="rect">
            <a:avLst/>
          </a:prstGeom>
        </p:spPr>
      </p:pic>
    </p:spTree>
    <p:extLst>
      <p:ext uri="{BB962C8B-B14F-4D97-AF65-F5344CB8AC3E}">
        <p14:creationId xmlns:p14="http://schemas.microsoft.com/office/powerpoint/2010/main" val="1653779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31F7CC8-8901-454D-A519-7B8E576BB22D}"/>
              </a:ext>
            </a:extLst>
          </p:cNvPr>
          <p:cNvCxnSpPr>
            <a:cxnSpLocks/>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E3B0029D-78D3-412A-B719-C89EA510E5C4}"/>
              </a:ext>
            </a:extLst>
          </p:cNvPr>
          <p:cNvSpPr txBox="1"/>
          <p:nvPr/>
        </p:nvSpPr>
        <p:spPr>
          <a:xfrm>
            <a:off x="909836" y="17329"/>
            <a:ext cx="10081120" cy="646331"/>
          </a:xfrm>
          <a:prstGeom prst="rect">
            <a:avLst/>
          </a:prstGeom>
          <a:noFill/>
        </p:spPr>
        <p:txBody>
          <a:bodyPr wrap="square" rtlCol="0">
            <a:spAutoFit/>
          </a:bodyPr>
          <a:lstStyle/>
          <a:p>
            <a:endParaRPr lang="en-US" altLang="zh-CN" dirty="0"/>
          </a:p>
          <a:p>
            <a:endParaRPr lang="en-US" altLang="zh-CN" dirty="0"/>
          </a:p>
        </p:txBody>
      </p:sp>
      <p:sp>
        <p:nvSpPr>
          <p:cNvPr id="4" name="文本框 3">
            <a:extLst>
              <a:ext uri="{FF2B5EF4-FFF2-40B4-BE49-F238E27FC236}">
                <a16:creationId xmlns:a16="http://schemas.microsoft.com/office/drawing/2014/main" id="{3C4BF25F-3D74-47CC-A8D9-0DF2A1770D04}"/>
              </a:ext>
            </a:extLst>
          </p:cNvPr>
          <p:cNvSpPr txBox="1"/>
          <p:nvPr/>
        </p:nvSpPr>
        <p:spPr>
          <a:xfrm>
            <a:off x="878516" y="345359"/>
            <a:ext cx="10081120" cy="903389"/>
          </a:xfrm>
          <a:prstGeom prst="rect">
            <a:avLst/>
          </a:prstGeom>
          <a:noFill/>
        </p:spPr>
        <p:txBody>
          <a:bodyPr wrap="square" rtlCol="0">
            <a:spAutoFit/>
          </a:bodyPr>
          <a:lstStyle/>
          <a:p>
            <a:pPr>
              <a:lnSpc>
                <a:spcPct val="150000"/>
              </a:lnSpc>
            </a:pPr>
            <a:r>
              <a:rPr lang="en-US" altLang="zh-CN" sz="4000" dirty="0">
                <a:solidFill>
                  <a:schemeClr val="tx2"/>
                </a:solidFill>
              </a:rPr>
              <a:t>2.</a:t>
            </a:r>
            <a:r>
              <a:rPr lang="zh-CN" altLang="en-US" sz="4000" dirty="0">
                <a:solidFill>
                  <a:schemeClr val="tx2"/>
                </a:solidFill>
              </a:rPr>
              <a:t>中文分词</a:t>
            </a:r>
            <a:endParaRPr lang="en-US" altLang="zh-CN" sz="4000" dirty="0">
              <a:solidFill>
                <a:schemeClr val="tx2"/>
              </a:solidFill>
            </a:endParaRPr>
          </a:p>
        </p:txBody>
      </p:sp>
      <p:sp>
        <p:nvSpPr>
          <p:cNvPr id="5" name="文本框 4">
            <a:extLst>
              <a:ext uri="{FF2B5EF4-FFF2-40B4-BE49-F238E27FC236}">
                <a16:creationId xmlns:a16="http://schemas.microsoft.com/office/drawing/2014/main" id="{0CBB9925-047E-4D04-B564-8A9ED211F658}"/>
              </a:ext>
            </a:extLst>
          </p:cNvPr>
          <p:cNvSpPr txBox="1"/>
          <p:nvPr/>
        </p:nvSpPr>
        <p:spPr>
          <a:xfrm>
            <a:off x="1341884" y="1670025"/>
            <a:ext cx="9217024" cy="2215991"/>
          </a:xfrm>
          <a:prstGeom prst="rect">
            <a:avLst/>
          </a:prstGeom>
          <a:noFill/>
        </p:spPr>
        <p:txBody>
          <a:bodyPr wrap="square" rtlCol="0">
            <a:spAutoFit/>
          </a:bodyPr>
          <a:lstStyle/>
          <a:p>
            <a:r>
              <a:rPr lang="en-US" altLang="zh-CN" sz="2000" dirty="0" err="1">
                <a:latin typeface="Arial" panose="020B0604020202020204" pitchFamily="34" charset="0"/>
                <a:cs typeface="Arial" panose="020B0604020202020204" pitchFamily="34" charset="0"/>
              </a:rPr>
              <a:t>Jieba</a:t>
            </a:r>
            <a:r>
              <a:rPr lang="zh-CN" altLang="en-US" sz="2000" dirty="0">
                <a:latin typeface="Arial" panose="020B0604020202020204" pitchFamily="34" charset="0"/>
                <a:cs typeface="Arial" panose="020B0604020202020204" pitchFamily="34" charset="0"/>
              </a:rPr>
              <a:t>分词：</a:t>
            </a:r>
            <a:endParaRPr lang="en-US" altLang="zh-CN" sz="2000" dirty="0">
              <a:latin typeface="Arial" panose="020B0604020202020204" pitchFamily="34" charset="0"/>
              <a:cs typeface="Arial" panose="020B0604020202020204" pitchFamily="34" charset="0"/>
            </a:endParaRPr>
          </a:p>
          <a:p>
            <a:endParaRPr lang="en-US"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jieba</a:t>
            </a:r>
            <a:r>
              <a:rPr lang="en-US" altLang="zh-CN" sz="2000" dirty="0">
                <a:latin typeface="Arial" panose="020B0604020202020204" pitchFamily="34" charset="0"/>
                <a:cs typeface="Arial" panose="020B0604020202020204" pitchFamily="34" charset="0"/>
              </a:rPr>
              <a:t> </a:t>
            </a:r>
            <a:r>
              <a:rPr lang="zh-CN" altLang="en-US" sz="2000" dirty="0">
                <a:latin typeface="Arial" panose="020B0604020202020204" pitchFamily="34" charset="0"/>
                <a:cs typeface="Arial" panose="020B0604020202020204" pitchFamily="34" charset="0"/>
              </a:rPr>
              <a:t>分词算法使用了基于前缀词典实现高效的词图扫描，生成句子中汉字 所有可能生成词情况所构成的有向无环图</a:t>
            </a:r>
            <a:r>
              <a:rPr lang="en-US" altLang="zh-CN" sz="2000" dirty="0">
                <a:latin typeface="Arial" panose="020B0604020202020204" pitchFamily="34" charset="0"/>
                <a:cs typeface="Arial" panose="020B0604020202020204" pitchFamily="34" charset="0"/>
              </a:rPr>
              <a:t>(DAG), </a:t>
            </a:r>
            <a:r>
              <a:rPr lang="zh-CN" altLang="en-US" sz="2000" dirty="0">
                <a:latin typeface="Arial" panose="020B0604020202020204" pitchFamily="34" charset="0"/>
                <a:cs typeface="Arial" panose="020B0604020202020204" pitchFamily="34" charset="0"/>
              </a:rPr>
              <a:t>再采用了动态规划查找最大概率路径，找出基于词频的最大切分组合，对于未登录词，采用了基于汉字成词能 力的 </a:t>
            </a:r>
            <a:r>
              <a:rPr lang="en-US" altLang="zh-CN" sz="2000" dirty="0">
                <a:latin typeface="Arial" panose="020B0604020202020204" pitchFamily="34" charset="0"/>
                <a:cs typeface="Arial" panose="020B0604020202020204" pitchFamily="34" charset="0"/>
              </a:rPr>
              <a:t>HMM </a:t>
            </a:r>
            <a:r>
              <a:rPr lang="zh-CN" altLang="en-US" sz="2000" dirty="0">
                <a:latin typeface="Arial" panose="020B0604020202020204" pitchFamily="34" charset="0"/>
                <a:cs typeface="Arial" panose="020B0604020202020204" pitchFamily="34" charset="0"/>
              </a:rPr>
              <a:t>模型，使用了 </a:t>
            </a:r>
            <a:r>
              <a:rPr lang="en-US" altLang="zh-CN" sz="2000" dirty="0">
                <a:latin typeface="Arial" panose="020B0604020202020204" pitchFamily="34" charset="0"/>
                <a:cs typeface="Arial" panose="020B0604020202020204" pitchFamily="34" charset="0"/>
              </a:rPr>
              <a:t>Viterbi </a:t>
            </a:r>
            <a:r>
              <a:rPr lang="zh-CN" altLang="en-US" sz="2000" dirty="0">
                <a:latin typeface="Arial" panose="020B0604020202020204" pitchFamily="34" charset="0"/>
                <a:cs typeface="Arial" panose="020B0604020202020204" pitchFamily="34" charset="0"/>
              </a:rPr>
              <a:t>算法。 </a:t>
            </a:r>
            <a:endParaRPr lang="en-US" altLang="zh-CN" sz="2000" dirty="0">
              <a:latin typeface="Arial" panose="020B0604020202020204" pitchFamily="34" charset="0"/>
              <a:cs typeface="Arial" panose="020B0604020202020204" pitchFamily="34" charset="0"/>
            </a:endParaRPr>
          </a:p>
          <a:p>
            <a:endParaRPr lang="en-US" altLang="zh-CN" dirty="0"/>
          </a:p>
        </p:txBody>
      </p:sp>
      <p:sp>
        <p:nvSpPr>
          <p:cNvPr id="6" name="文本框 5">
            <a:extLst>
              <a:ext uri="{FF2B5EF4-FFF2-40B4-BE49-F238E27FC236}">
                <a16:creationId xmlns:a16="http://schemas.microsoft.com/office/drawing/2014/main" id="{46A24CE8-6B24-4F85-BA99-572F7373F46D}"/>
              </a:ext>
            </a:extLst>
          </p:cNvPr>
          <p:cNvSpPr txBox="1"/>
          <p:nvPr/>
        </p:nvSpPr>
        <p:spPr>
          <a:xfrm>
            <a:off x="1352068" y="4005064"/>
            <a:ext cx="9134832" cy="2246769"/>
          </a:xfrm>
          <a:prstGeom prst="rect">
            <a:avLst/>
          </a:prstGeom>
          <a:noFill/>
        </p:spPr>
        <p:txBody>
          <a:bodyPr wrap="square" rtlCol="0">
            <a:spAutoFit/>
          </a:bodyPr>
          <a:lstStyle/>
          <a:p>
            <a:r>
              <a:rPr lang="zh-CN" altLang="en-US" sz="2000" dirty="0">
                <a:latin typeface="Arial" panose="020B0604020202020204" pitchFamily="34" charset="0"/>
                <a:cs typeface="Arial" panose="020B0604020202020204" pitchFamily="34" charset="0"/>
              </a:rPr>
              <a:t>分词模式： </a:t>
            </a:r>
            <a:endParaRPr lang="en-US" altLang="zh-CN" sz="2000" dirty="0">
              <a:latin typeface="Arial" panose="020B0604020202020204" pitchFamily="34" charset="0"/>
              <a:cs typeface="Arial" panose="020B0604020202020204" pitchFamily="34" charset="0"/>
            </a:endParaRPr>
          </a:p>
          <a:p>
            <a:endParaRPr lang="en-US"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    1.</a:t>
            </a:r>
            <a:r>
              <a:rPr lang="zh-CN" altLang="en-US" sz="2000" dirty="0">
                <a:latin typeface="Arial" panose="020B0604020202020204" pitchFamily="34" charset="0"/>
                <a:cs typeface="Arial" panose="020B0604020202020204" pitchFamily="34" charset="0"/>
              </a:rPr>
              <a:t>精确模式，试图将句子最精确地切开，适合文本分析</a:t>
            </a:r>
            <a:endParaRPr lang="en-US"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    2.</a:t>
            </a:r>
            <a:r>
              <a:rPr lang="zh-CN" altLang="en-US" sz="2000" dirty="0">
                <a:latin typeface="Arial" panose="020B0604020202020204" pitchFamily="34" charset="0"/>
                <a:cs typeface="Arial" panose="020B0604020202020204" pitchFamily="34" charset="0"/>
              </a:rPr>
              <a:t>全模式，把句子中所有的可以成词的词语都扫描出来，速度非常快，但是不能解决歧义； </a:t>
            </a:r>
          </a:p>
          <a:p>
            <a:r>
              <a:rPr lang="en-US" altLang="zh-CN" sz="2000" dirty="0">
                <a:latin typeface="Arial" panose="020B0604020202020204" pitchFamily="34" charset="0"/>
                <a:cs typeface="Arial" panose="020B0604020202020204" pitchFamily="34" charset="0"/>
              </a:rPr>
              <a:t>    3.</a:t>
            </a:r>
            <a:r>
              <a:rPr lang="zh-CN" altLang="en-US" sz="2000" dirty="0">
                <a:latin typeface="Arial" panose="020B0604020202020204" pitchFamily="34" charset="0"/>
                <a:cs typeface="Arial" panose="020B0604020202020204" pitchFamily="34" charset="0"/>
              </a:rPr>
              <a:t>搜索引擎模式，在精确模式的基础上，对长词再词切分，提高召回率，适合用于搜索引擎分词。</a:t>
            </a:r>
            <a:endParaRPr lang="en-US" altLang="zh-CN" sz="2000" dirty="0">
              <a:latin typeface="Arial" panose="020B0604020202020204" pitchFamily="34" charset="0"/>
              <a:cs typeface="Arial" panose="020B0604020202020204" pitchFamily="34" charset="0"/>
            </a:endParaRPr>
          </a:p>
        </p:txBody>
      </p:sp>
      <p:pic>
        <p:nvPicPr>
          <p:cNvPr id="7" name="图片 6">
            <a:extLst>
              <a:ext uri="{FF2B5EF4-FFF2-40B4-BE49-F238E27FC236}">
                <a16:creationId xmlns:a16="http://schemas.microsoft.com/office/drawing/2014/main" id="{15C002FF-A3F6-4231-B69C-0D6ECCE3D8C6}"/>
              </a:ext>
            </a:extLst>
          </p:cNvPr>
          <p:cNvPicPr>
            <a:picLocks noChangeAspect="1"/>
          </p:cNvPicPr>
          <p:nvPr/>
        </p:nvPicPr>
        <p:blipFill>
          <a:blip r:embed="rId3"/>
          <a:stretch>
            <a:fillRect/>
          </a:stretch>
        </p:blipFill>
        <p:spPr>
          <a:xfrm>
            <a:off x="9694812" y="-1868"/>
            <a:ext cx="1255454" cy="1315238"/>
          </a:xfrm>
          <a:prstGeom prst="rect">
            <a:avLst/>
          </a:prstGeom>
        </p:spPr>
      </p:pic>
    </p:spTree>
    <p:extLst>
      <p:ext uri="{BB962C8B-B14F-4D97-AF65-F5344CB8AC3E}">
        <p14:creationId xmlns:p14="http://schemas.microsoft.com/office/powerpoint/2010/main" val="4239841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31F7CC8-8901-454D-A519-7B8E576BB22D}"/>
              </a:ext>
            </a:extLst>
          </p:cNvPr>
          <p:cNvCxnSpPr>
            <a:cxnSpLocks/>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E3B0029D-78D3-412A-B719-C89EA510E5C4}"/>
              </a:ext>
            </a:extLst>
          </p:cNvPr>
          <p:cNvSpPr txBox="1"/>
          <p:nvPr/>
        </p:nvSpPr>
        <p:spPr>
          <a:xfrm>
            <a:off x="909836" y="17329"/>
            <a:ext cx="10081120" cy="1384995"/>
          </a:xfrm>
          <a:prstGeom prst="rect">
            <a:avLst/>
          </a:prstGeom>
          <a:noFill/>
        </p:spPr>
        <p:txBody>
          <a:bodyPr wrap="square" rtlCol="0">
            <a:spAutoFit/>
          </a:bodyPr>
          <a:lstStyle/>
          <a:p>
            <a:endParaRPr lang="en-US" altLang="zh-CN" dirty="0"/>
          </a:p>
          <a:p>
            <a:endParaRPr lang="en-US" altLang="zh-CN" dirty="0"/>
          </a:p>
          <a:p>
            <a:r>
              <a:rPr lang="zh-CN" altLang="en-US" sz="4800" dirty="0"/>
              <a:t>目录</a:t>
            </a:r>
            <a:endParaRPr lang="en-US" altLang="zh-CN" dirty="0"/>
          </a:p>
        </p:txBody>
      </p:sp>
      <p:sp>
        <p:nvSpPr>
          <p:cNvPr id="3" name="文本框 2">
            <a:extLst>
              <a:ext uri="{FF2B5EF4-FFF2-40B4-BE49-F238E27FC236}">
                <a16:creationId xmlns:a16="http://schemas.microsoft.com/office/drawing/2014/main" id="{6509F871-3A99-401E-AA5E-7FB3EFDA7DA7}"/>
              </a:ext>
            </a:extLst>
          </p:cNvPr>
          <p:cNvSpPr txBox="1"/>
          <p:nvPr/>
        </p:nvSpPr>
        <p:spPr>
          <a:xfrm>
            <a:off x="4042184" y="2204864"/>
            <a:ext cx="3816424" cy="4339650"/>
          </a:xfrm>
          <a:prstGeom prst="rect">
            <a:avLst/>
          </a:prstGeom>
          <a:noFill/>
        </p:spPr>
        <p:txBody>
          <a:bodyPr wrap="square" rtlCol="0">
            <a:spAutoFit/>
          </a:bodyPr>
          <a:lstStyle/>
          <a:p>
            <a:pPr>
              <a:lnSpc>
                <a:spcPct val="150000"/>
              </a:lnSpc>
            </a:pPr>
            <a:r>
              <a:rPr lang="en-US" altLang="zh-CN" sz="4000" dirty="0"/>
              <a:t>1.</a:t>
            </a:r>
            <a:r>
              <a:rPr lang="zh-CN" altLang="en-US" sz="4000" dirty="0"/>
              <a:t>数据集操作</a:t>
            </a:r>
            <a:endParaRPr lang="en-US" altLang="zh-CN" sz="4000" dirty="0"/>
          </a:p>
          <a:p>
            <a:pPr>
              <a:lnSpc>
                <a:spcPct val="150000"/>
              </a:lnSpc>
            </a:pPr>
            <a:r>
              <a:rPr lang="en-US" altLang="zh-CN" sz="4000" dirty="0"/>
              <a:t>2.</a:t>
            </a:r>
            <a:r>
              <a:rPr lang="zh-CN" altLang="en-US" sz="4000" dirty="0"/>
              <a:t>中文分词</a:t>
            </a:r>
            <a:endParaRPr lang="en-US" altLang="zh-CN" sz="4000" dirty="0"/>
          </a:p>
          <a:p>
            <a:pPr>
              <a:lnSpc>
                <a:spcPct val="150000"/>
              </a:lnSpc>
            </a:pPr>
            <a:r>
              <a:rPr lang="en-US" altLang="zh-CN" sz="4000" dirty="0">
                <a:solidFill>
                  <a:srgbClr val="FF0000"/>
                </a:solidFill>
              </a:rPr>
              <a:t>3.</a:t>
            </a:r>
            <a:r>
              <a:rPr lang="zh-CN" altLang="en-US" sz="4000" dirty="0">
                <a:solidFill>
                  <a:srgbClr val="FF0000"/>
                </a:solidFill>
              </a:rPr>
              <a:t>词云展示</a:t>
            </a:r>
            <a:endParaRPr lang="en-US" altLang="zh-CN" sz="4000" dirty="0">
              <a:solidFill>
                <a:srgbClr val="FF0000"/>
              </a:solidFill>
            </a:endParaRPr>
          </a:p>
          <a:p>
            <a:pPr>
              <a:lnSpc>
                <a:spcPct val="150000"/>
              </a:lnSpc>
            </a:pPr>
            <a:r>
              <a:rPr lang="en-US" altLang="zh-CN" sz="4000" dirty="0"/>
              <a:t>4.</a:t>
            </a:r>
            <a:r>
              <a:rPr lang="zh-CN" altLang="en-US" sz="4000" dirty="0"/>
              <a:t>古诗生成尝试</a:t>
            </a:r>
            <a:endParaRPr lang="en-US" altLang="zh-CN" sz="4000" dirty="0"/>
          </a:p>
          <a:p>
            <a:endParaRPr lang="en-US" altLang="zh-CN" dirty="0"/>
          </a:p>
          <a:p>
            <a:endParaRPr lang="zh-CN" altLang="en-US" dirty="0"/>
          </a:p>
        </p:txBody>
      </p:sp>
      <p:pic>
        <p:nvPicPr>
          <p:cNvPr id="6" name="图片 5">
            <a:extLst>
              <a:ext uri="{FF2B5EF4-FFF2-40B4-BE49-F238E27FC236}">
                <a16:creationId xmlns:a16="http://schemas.microsoft.com/office/drawing/2014/main" id="{9DF57A1E-1823-4FB4-A49B-636A32ACCED0}"/>
              </a:ext>
            </a:extLst>
          </p:cNvPr>
          <p:cNvPicPr>
            <a:picLocks noChangeAspect="1"/>
          </p:cNvPicPr>
          <p:nvPr/>
        </p:nvPicPr>
        <p:blipFill>
          <a:blip r:embed="rId3"/>
          <a:stretch>
            <a:fillRect/>
          </a:stretch>
        </p:blipFill>
        <p:spPr>
          <a:xfrm flipH="1">
            <a:off x="9910836" y="17330"/>
            <a:ext cx="1048800" cy="1311000"/>
          </a:xfrm>
          <a:prstGeom prst="rect">
            <a:avLst/>
          </a:prstGeom>
        </p:spPr>
      </p:pic>
    </p:spTree>
    <p:extLst>
      <p:ext uri="{BB962C8B-B14F-4D97-AF65-F5344CB8AC3E}">
        <p14:creationId xmlns:p14="http://schemas.microsoft.com/office/powerpoint/2010/main" val="380071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31F7CC8-8901-454D-A519-7B8E576BB22D}"/>
              </a:ext>
            </a:extLst>
          </p:cNvPr>
          <p:cNvCxnSpPr>
            <a:cxnSpLocks/>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E3B0029D-78D3-412A-B719-C89EA510E5C4}"/>
              </a:ext>
            </a:extLst>
          </p:cNvPr>
          <p:cNvSpPr txBox="1"/>
          <p:nvPr/>
        </p:nvSpPr>
        <p:spPr>
          <a:xfrm>
            <a:off x="909836" y="17329"/>
            <a:ext cx="10081120" cy="646331"/>
          </a:xfrm>
          <a:prstGeom prst="rect">
            <a:avLst/>
          </a:prstGeom>
          <a:noFill/>
        </p:spPr>
        <p:txBody>
          <a:bodyPr wrap="square" rtlCol="0">
            <a:spAutoFit/>
          </a:bodyPr>
          <a:lstStyle/>
          <a:p>
            <a:endParaRPr lang="en-US" altLang="zh-CN" dirty="0"/>
          </a:p>
          <a:p>
            <a:endParaRPr lang="en-US" altLang="zh-CN" dirty="0"/>
          </a:p>
        </p:txBody>
      </p:sp>
      <p:sp>
        <p:nvSpPr>
          <p:cNvPr id="4" name="文本框 3">
            <a:extLst>
              <a:ext uri="{FF2B5EF4-FFF2-40B4-BE49-F238E27FC236}">
                <a16:creationId xmlns:a16="http://schemas.microsoft.com/office/drawing/2014/main" id="{3C4BF25F-3D74-47CC-A8D9-0DF2A1770D04}"/>
              </a:ext>
            </a:extLst>
          </p:cNvPr>
          <p:cNvSpPr txBox="1"/>
          <p:nvPr/>
        </p:nvSpPr>
        <p:spPr>
          <a:xfrm>
            <a:off x="878516" y="345359"/>
            <a:ext cx="10081120" cy="903389"/>
          </a:xfrm>
          <a:prstGeom prst="rect">
            <a:avLst/>
          </a:prstGeom>
          <a:noFill/>
        </p:spPr>
        <p:txBody>
          <a:bodyPr wrap="square" rtlCol="0">
            <a:spAutoFit/>
          </a:bodyPr>
          <a:lstStyle/>
          <a:p>
            <a:pPr>
              <a:lnSpc>
                <a:spcPct val="150000"/>
              </a:lnSpc>
            </a:pPr>
            <a:r>
              <a:rPr lang="en-US" altLang="zh-CN" sz="4000" dirty="0">
                <a:solidFill>
                  <a:schemeClr val="tx2"/>
                </a:solidFill>
              </a:rPr>
              <a:t>3.</a:t>
            </a:r>
            <a:r>
              <a:rPr lang="zh-CN" altLang="en-US" sz="4000" dirty="0">
                <a:solidFill>
                  <a:schemeClr val="tx2"/>
                </a:solidFill>
              </a:rPr>
              <a:t>词云展示</a:t>
            </a:r>
            <a:endParaRPr lang="en-US" altLang="zh-CN" sz="4000" dirty="0">
              <a:solidFill>
                <a:schemeClr val="tx2"/>
              </a:solidFill>
            </a:endParaRPr>
          </a:p>
        </p:txBody>
      </p:sp>
      <p:sp>
        <p:nvSpPr>
          <p:cNvPr id="6" name="文本框 5">
            <a:extLst>
              <a:ext uri="{FF2B5EF4-FFF2-40B4-BE49-F238E27FC236}">
                <a16:creationId xmlns:a16="http://schemas.microsoft.com/office/drawing/2014/main" id="{46A24CE8-6B24-4F85-BA99-572F7373F46D}"/>
              </a:ext>
            </a:extLst>
          </p:cNvPr>
          <p:cNvSpPr txBox="1"/>
          <p:nvPr/>
        </p:nvSpPr>
        <p:spPr>
          <a:xfrm>
            <a:off x="2349996" y="2338707"/>
            <a:ext cx="2592288" cy="3170099"/>
          </a:xfrm>
          <a:prstGeom prst="rect">
            <a:avLst/>
          </a:prstGeom>
          <a:noFill/>
        </p:spPr>
        <p:txBody>
          <a:bodyPr wrap="square" rtlCol="0">
            <a:spAutoFit/>
          </a:bodyPr>
          <a:lstStyle/>
          <a:p>
            <a:r>
              <a:rPr lang="zh-CN" altLang="en-US" sz="2000" dirty="0">
                <a:latin typeface="Arial" panose="020B0604020202020204" pitchFamily="34" charset="0"/>
                <a:cs typeface="Arial" panose="020B0604020202020204" pitchFamily="34" charset="0"/>
              </a:rPr>
              <a:t>流程</a:t>
            </a:r>
            <a:r>
              <a:rPr lang="en-US" altLang="zh-CN" sz="2000" dirty="0">
                <a:latin typeface="Arial" panose="020B0604020202020204" pitchFamily="34" charset="0"/>
                <a:cs typeface="Arial" panose="020B0604020202020204" pitchFamily="34" charset="0"/>
              </a:rPr>
              <a:t>:</a:t>
            </a:r>
          </a:p>
          <a:p>
            <a:pPr marL="457200" indent="-457200">
              <a:buFont typeface="+mj-lt"/>
              <a:buAutoNum type="arabicPeriod"/>
            </a:pPr>
            <a:r>
              <a:rPr lang="zh-CN" altLang="en-US" sz="2000" dirty="0">
                <a:latin typeface="Arial" panose="020B0604020202020204" pitchFamily="34" charset="0"/>
                <a:cs typeface="Arial" panose="020B0604020202020204" pitchFamily="34" charset="0"/>
              </a:rPr>
              <a:t>读取文件</a:t>
            </a:r>
            <a:endParaRPr lang="en-US" altLang="zh-CN" sz="2000" dirty="0">
              <a:latin typeface="Arial" panose="020B0604020202020204" pitchFamily="34" charset="0"/>
              <a:cs typeface="Arial" panose="020B0604020202020204" pitchFamily="34" charset="0"/>
            </a:endParaRPr>
          </a:p>
          <a:p>
            <a:pPr marL="457200" indent="-457200">
              <a:buFont typeface="+mj-lt"/>
              <a:buAutoNum type="arabicPeriod"/>
            </a:pPr>
            <a:r>
              <a:rPr lang="zh-CN" altLang="en-US" sz="2000" dirty="0">
                <a:latin typeface="Arial" panose="020B0604020202020204" pitchFamily="34" charset="0"/>
                <a:cs typeface="Arial" panose="020B0604020202020204" pitchFamily="34" charset="0"/>
              </a:rPr>
              <a:t>分词</a:t>
            </a:r>
            <a:endParaRPr lang="en-US" altLang="zh-CN" sz="2000" dirty="0">
              <a:latin typeface="Arial" panose="020B0604020202020204" pitchFamily="34" charset="0"/>
              <a:cs typeface="Arial" panose="020B0604020202020204" pitchFamily="34" charset="0"/>
            </a:endParaRPr>
          </a:p>
          <a:p>
            <a:pPr marL="457200" indent="-457200">
              <a:buFont typeface="+mj-lt"/>
              <a:buAutoNum type="arabicPeriod"/>
            </a:pPr>
            <a:r>
              <a:rPr lang="zh-CN" altLang="en-US" sz="2000" dirty="0">
                <a:latin typeface="Arial" panose="020B0604020202020204" pitchFamily="34" charset="0"/>
                <a:cs typeface="Arial" panose="020B0604020202020204" pitchFamily="34" charset="0"/>
              </a:rPr>
              <a:t>停用词</a:t>
            </a:r>
            <a:endParaRPr lang="en-US" altLang="zh-CN" sz="2000" dirty="0">
              <a:latin typeface="Arial" panose="020B0604020202020204" pitchFamily="34" charset="0"/>
              <a:cs typeface="Arial" panose="020B0604020202020204" pitchFamily="34" charset="0"/>
            </a:endParaRPr>
          </a:p>
          <a:p>
            <a:pPr marL="457200" indent="-457200">
              <a:buFont typeface="+mj-lt"/>
              <a:buAutoNum type="arabicPeriod"/>
            </a:pPr>
            <a:r>
              <a:rPr lang="zh-CN" altLang="en-US" sz="2000" dirty="0">
                <a:latin typeface="Arial" panose="020B0604020202020204" pitchFamily="34" charset="0"/>
                <a:cs typeface="Arial" panose="020B0604020202020204" pitchFamily="34" charset="0"/>
              </a:rPr>
              <a:t>词云准备</a:t>
            </a:r>
            <a:endParaRPr lang="en-US" altLang="zh-CN" sz="2000" dirty="0">
              <a:latin typeface="Arial" panose="020B0604020202020204" pitchFamily="34" charset="0"/>
              <a:cs typeface="Arial" panose="020B0604020202020204" pitchFamily="34" charset="0"/>
            </a:endParaRPr>
          </a:p>
          <a:p>
            <a:pPr marL="457200" indent="-457200">
              <a:buFont typeface="+mj-lt"/>
              <a:buAutoNum type="arabicPeriod"/>
            </a:pPr>
            <a:r>
              <a:rPr lang="zh-CN" altLang="en-US" sz="2000" dirty="0">
                <a:latin typeface="Arial" panose="020B0604020202020204" pitchFamily="34" charset="0"/>
                <a:cs typeface="Arial" panose="020B0604020202020204" pitchFamily="34" charset="0"/>
              </a:rPr>
              <a:t>生成词云</a:t>
            </a:r>
            <a:endParaRPr lang="en-US" altLang="zh-CN" sz="2000" dirty="0">
              <a:latin typeface="Arial" panose="020B0604020202020204" pitchFamily="34" charset="0"/>
              <a:cs typeface="Arial" panose="020B0604020202020204" pitchFamily="34" charset="0"/>
            </a:endParaRPr>
          </a:p>
          <a:p>
            <a:pPr marL="457200" indent="-457200">
              <a:buFont typeface="+mj-lt"/>
              <a:buAutoNum type="arabicPeriod"/>
            </a:pPr>
            <a:r>
              <a:rPr lang="zh-CN" altLang="en-US" sz="2000" dirty="0">
                <a:latin typeface="Arial" panose="020B0604020202020204" pitchFamily="34" charset="0"/>
                <a:cs typeface="Arial" panose="020B0604020202020204" pitchFamily="34" charset="0"/>
              </a:rPr>
              <a:t>词云展示与保存</a:t>
            </a:r>
            <a:endParaRPr lang="en-US" altLang="zh-CN" sz="2000" dirty="0">
              <a:latin typeface="Arial" panose="020B0604020202020204" pitchFamily="34" charset="0"/>
              <a:cs typeface="Arial" panose="020B0604020202020204" pitchFamily="34" charset="0"/>
            </a:endParaRPr>
          </a:p>
          <a:p>
            <a:endParaRPr lang="en-US" altLang="zh-CN" sz="2000" dirty="0">
              <a:latin typeface="Arial" panose="020B0604020202020204" pitchFamily="34" charset="0"/>
              <a:cs typeface="Arial" panose="020B0604020202020204" pitchFamily="34" charset="0"/>
            </a:endParaRPr>
          </a:p>
          <a:p>
            <a:endParaRPr lang="en-US" altLang="zh-CN" sz="2000" dirty="0">
              <a:latin typeface="Arial" panose="020B0604020202020204" pitchFamily="34" charset="0"/>
              <a:cs typeface="Arial" panose="020B0604020202020204" pitchFamily="34" charset="0"/>
            </a:endParaRPr>
          </a:p>
          <a:p>
            <a:endParaRPr lang="en-US" altLang="zh-CN" sz="2000" dirty="0">
              <a:latin typeface="Arial" panose="020B0604020202020204" pitchFamily="34" charset="0"/>
              <a:cs typeface="Arial" panose="020B0604020202020204" pitchFamily="34" charset="0"/>
            </a:endParaRPr>
          </a:p>
        </p:txBody>
      </p:sp>
      <p:pic>
        <p:nvPicPr>
          <p:cNvPr id="7" name="图片 6">
            <a:extLst>
              <a:ext uri="{FF2B5EF4-FFF2-40B4-BE49-F238E27FC236}">
                <a16:creationId xmlns:a16="http://schemas.microsoft.com/office/drawing/2014/main" id="{D6F7670A-2380-4A5F-8561-A861C80AF91E}"/>
              </a:ext>
            </a:extLst>
          </p:cNvPr>
          <p:cNvPicPr>
            <a:picLocks noChangeAspect="1"/>
          </p:cNvPicPr>
          <p:nvPr/>
        </p:nvPicPr>
        <p:blipFill>
          <a:blip r:embed="rId3"/>
          <a:stretch>
            <a:fillRect/>
          </a:stretch>
        </p:blipFill>
        <p:spPr>
          <a:xfrm>
            <a:off x="9694812" y="-1868"/>
            <a:ext cx="1255454" cy="1315238"/>
          </a:xfrm>
          <a:prstGeom prst="rect">
            <a:avLst/>
          </a:prstGeom>
        </p:spPr>
      </p:pic>
    </p:spTree>
    <p:extLst>
      <p:ext uri="{BB962C8B-B14F-4D97-AF65-F5344CB8AC3E}">
        <p14:creationId xmlns:p14="http://schemas.microsoft.com/office/powerpoint/2010/main" val="172556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2A6D1C6-2787-48F4-B3CF-1096C8B0EE3D}"/>
              </a:ext>
            </a:extLst>
          </p:cNvPr>
          <p:cNvSpPr txBox="1"/>
          <p:nvPr/>
        </p:nvSpPr>
        <p:spPr>
          <a:xfrm>
            <a:off x="7822604" y="5700519"/>
            <a:ext cx="1152128" cy="584775"/>
          </a:xfrm>
          <a:prstGeom prst="rect">
            <a:avLst/>
          </a:prstGeom>
          <a:noFill/>
        </p:spPr>
        <p:txBody>
          <a:bodyPr wrap="square" rtlCol="0">
            <a:spAutoFit/>
          </a:bodyPr>
          <a:lstStyle/>
          <a:p>
            <a:r>
              <a:rPr lang="zh-CN" altLang="en-US" sz="3200" dirty="0">
                <a:solidFill>
                  <a:srgbClr val="00B0F0"/>
                </a:solidFill>
                <a:latin typeface="微软雅黑" panose="020B0503020204020204" pitchFamily="34" charset="-122"/>
                <a:ea typeface="微软雅黑" panose="020B0503020204020204" pitchFamily="34" charset="-122"/>
                <a:sym typeface="Arial" panose="020B0604020202020204" pitchFamily="34" charset="0"/>
              </a:rPr>
              <a:t>陆游</a:t>
            </a:r>
            <a:endParaRPr lang="zh-CN" altLang="en-US" sz="3200" dirty="0"/>
          </a:p>
        </p:txBody>
      </p:sp>
      <p:pic>
        <p:nvPicPr>
          <p:cNvPr id="7" name="内容占位符 6">
            <a:extLst>
              <a:ext uri="{FF2B5EF4-FFF2-40B4-BE49-F238E27FC236}">
                <a16:creationId xmlns:a16="http://schemas.microsoft.com/office/drawing/2014/main" id="{8A86B593-4BA1-4971-B277-B07836C53AA4}"/>
              </a:ext>
            </a:extLst>
          </p:cNvPr>
          <p:cNvPicPr>
            <a:picLocks noGrp="1" noChangeAspect="1"/>
          </p:cNvPicPr>
          <p:nvPr>
            <p:ph idx="1"/>
          </p:nvPr>
        </p:nvPicPr>
        <p:blipFill>
          <a:blip r:embed="rId3"/>
          <a:stretch>
            <a:fillRect/>
          </a:stretch>
        </p:blipFill>
        <p:spPr>
          <a:xfrm>
            <a:off x="1130535" y="476672"/>
            <a:ext cx="3203388" cy="5689600"/>
          </a:xfrm>
        </p:spPr>
      </p:pic>
      <p:pic>
        <p:nvPicPr>
          <p:cNvPr id="10" name="图片 9">
            <a:extLst>
              <a:ext uri="{FF2B5EF4-FFF2-40B4-BE49-F238E27FC236}">
                <a16:creationId xmlns:a16="http://schemas.microsoft.com/office/drawing/2014/main" id="{644A04E1-F048-47AF-8556-B208A00121BA}"/>
              </a:ext>
            </a:extLst>
          </p:cNvPr>
          <p:cNvPicPr>
            <a:picLocks noChangeAspect="1"/>
          </p:cNvPicPr>
          <p:nvPr/>
        </p:nvPicPr>
        <p:blipFill>
          <a:blip r:embed="rId4"/>
          <a:stretch>
            <a:fillRect/>
          </a:stretch>
        </p:blipFill>
        <p:spPr>
          <a:xfrm>
            <a:off x="5590356" y="908720"/>
            <a:ext cx="5715000" cy="4381500"/>
          </a:xfrm>
          <a:prstGeom prst="rect">
            <a:avLst/>
          </a:prstGeom>
        </p:spPr>
      </p:pic>
    </p:spTree>
    <p:extLst>
      <p:ext uri="{BB962C8B-B14F-4D97-AF65-F5344CB8AC3E}">
        <p14:creationId xmlns:p14="http://schemas.microsoft.com/office/powerpoint/2010/main" val="213711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D551F107-4C80-44EE-A385-6C2814B5D8EF}"/>
              </a:ext>
            </a:extLst>
          </p:cNvPr>
          <p:cNvPicPr>
            <a:picLocks noGrp="1" noChangeAspect="1"/>
          </p:cNvPicPr>
          <p:nvPr>
            <p:ph idx="1"/>
          </p:nvPr>
        </p:nvPicPr>
        <p:blipFill>
          <a:blip r:embed="rId3"/>
          <a:stretch>
            <a:fillRect/>
          </a:stretch>
        </p:blipFill>
        <p:spPr>
          <a:xfrm>
            <a:off x="5420519" y="1136650"/>
            <a:ext cx="5715000" cy="4381500"/>
          </a:xfrm>
        </p:spPr>
      </p:pic>
      <p:pic>
        <p:nvPicPr>
          <p:cNvPr id="4" name="图片 3">
            <a:extLst>
              <a:ext uri="{FF2B5EF4-FFF2-40B4-BE49-F238E27FC236}">
                <a16:creationId xmlns:a16="http://schemas.microsoft.com/office/drawing/2014/main" id="{0231E22E-320B-4F02-98F8-624D02F24A11}"/>
              </a:ext>
            </a:extLst>
          </p:cNvPr>
          <p:cNvPicPr>
            <a:picLocks noChangeAspect="1"/>
          </p:cNvPicPr>
          <p:nvPr/>
        </p:nvPicPr>
        <p:blipFill>
          <a:blip r:embed="rId4"/>
          <a:stretch>
            <a:fillRect/>
          </a:stretch>
        </p:blipFill>
        <p:spPr>
          <a:xfrm>
            <a:off x="1269876" y="1117586"/>
            <a:ext cx="2961237" cy="4375560"/>
          </a:xfrm>
          <a:prstGeom prst="rect">
            <a:avLst/>
          </a:prstGeom>
        </p:spPr>
      </p:pic>
      <p:sp>
        <p:nvSpPr>
          <p:cNvPr id="9" name="文本框 8">
            <a:extLst>
              <a:ext uri="{FF2B5EF4-FFF2-40B4-BE49-F238E27FC236}">
                <a16:creationId xmlns:a16="http://schemas.microsoft.com/office/drawing/2014/main" id="{B2A6D1C6-2787-48F4-B3CF-1096C8B0EE3D}"/>
              </a:ext>
            </a:extLst>
          </p:cNvPr>
          <p:cNvSpPr txBox="1"/>
          <p:nvPr/>
        </p:nvSpPr>
        <p:spPr>
          <a:xfrm>
            <a:off x="7822604" y="5700519"/>
            <a:ext cx="1584176" cy="584775"/>
          </a:xfrm>
          <a:prstGeom prst="rect">
            <a:avLst/>
          </a:prstGeom>
          <a:noFill/>
        </p:spPr>
        <p:txBody>
          <a:bodyPr wrap="square" rtlCol="0">
            <a:spAutoFit/>
          </a:bodyPr>
          <a:lstStyle/>
          <a:p>
            <a:r>
              <a:rPr lang="zh-CN" altLang="en-US" sz="3200" dirty="0">
                <a:solidFill>
                  <a:srgbClr val="00B0F0"/>
                </a:solidFill>
                <a:latin typeface="微软雅黑" panose="020B0503020204020204" pitchFamily="34" charset="-122"/>
                <a:ea typeface="微软雅黑" panose="020B0503020204020204" pitchFamily="34" charset="-122"/>
                <a:sym typeface="Arial" panose="020B0604020202020204" pitchFamily="34" charset="0"/>
              </a:rPr>
              <a:t>白居易</a:t>
            </a:r>
            <a:endParaRPr lang="zh-CN" altLang="en-US" sz="3200" dirty="0"/>
          </a:p>
        </p:txBody>
      </p:sp>
    </p:spTree>
    <p:extLst>
      <p:ext uri="{BB962C8B-B14F-4D97-AF65-F5344CB8AC3E}">
        <p14:creationId xmlns:p14="http://schemas.microsoft.com/office/powerpoint/2010/main" val="2489539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31F7CC8-8901-454D-A519-7B8E576BB22D}"/>
              </a:ext>
            </a:extLst>
          </p:cNvPr>
          <p:cNvCxnSpPr>
            <a:cxnSpLocks/>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E3B0029D-78D3-412A-B719-C89EA510E5C4}"/>
              </a:ext>
            </a:extLst>
          </p:cNvPr>
          <p:cNvSpPr txBox="1"/>
          <p:nvPr/>
        </p:nvSpPr>
        <p:spPr>
          <a:xfrm>
            <a:off x="909836" y="17329"/>
            <a:ext cx="10081120" cy="1384995"/>
          </a:xfrm>
          <a:prstGeom prst="rect">
            <a:avLst/>
          </a:prstGeom>
          <a:noFill/>
        </p:spPr>
        <p:txBody>
          <a:bodyPr wrap="square" rtlCol="0">
            <a:spAutoFit/>
          </a:bodyPr>
          <a:lstStyle/>
          <a:p>
            <a:endParaRPr lang="en-US" altLang="zh-CN" dirty="0"/>
          </a:p>
          <a:p>
            <a:endParaRPr lang="en-US" altLang="zh-CN" dirty="0"/>
          </a:p>
          <a:p>
            <a:r>
              <a:rPr lang="zh-CN" altLang="en-US" sz="4800" dirty="0"/>
              <a:t>目录</a:t>
            </a:r>
            <a:endParaRPr lang="en-US" altLang="zh-CN" dirty="0"/>
          </a:p>
        </p:txBody>
      </p:sp>
      <p:sp>
        <p:nvSpPr>
          <p:cNvPr id="3" name="文本框 2">
            <a:extLst>
              <a:ext uri="{FF2B5EF4-FFF2-40B4-BE49-F238E27FC236}">
                <a16:creationId xmlns:a16="http://schemas.microsoft.com/office/drawing/2014/main" id="{6509F871-3A99-401E-AA5E-7FB3EFDA7DA7}"/>
              </a:ext>
            </a:extLst>
          </p:cNvPr>
          <p:cNvSpPr txBox="1"/>
          <p:nvPr/>
        </p:nvSpPr>
        <p:spPr>
          <a:xfrm>
            <a:off x="4042184" y="2204864"/>
            <a:ext cx="3816424" cy="4339650"/>
          </a:xfrm>
          <a:prstGeom prst="rect">
            <a:avLst/>
          </a:prstGeom>
          <a:noFill/>
        </p:spPr>
        <p:txBody>
          <a:bodyPr wrap="square" rtlCol="0">
            <a:spAutoFit/>
          </a:bodyPr>
          <a:lstStyle/>
          <a:p>
            <a:pPr>
              <a:lnSpc>
                <a:spcPct val="150000"/>
              </a:lnSpc>
            </a:pPr>
            <a:r>
              <a:rPr lang="en-US" altLang="zh-CN" sz="4000" dirty="0"/>
              <a:t>1.</a:t>
            </a:r>
            <a:r>
              <a:rPr lang="zh-CN" altLang="en-US" sz="4000" dirty="0"/>
              <a:t>数据集操作</a:t>
            </a:r>
            <a:endParaRPr lang="en-US" altLang="zh-CN" sz="4000" dirty="0"/>
          </a:p>
          <a:p>
            <a:pPr>
              <a:lnSpc>
                <a:spcPct val="150000"/>
              </a:lnSpc>
            </a:pPr>
            <a:r>
              <a:rPr lang="en-US" altLang="zh-CN" sz="4000" dirty="0"/>
              <a:t>2.</a:t>
            </a:r>
            <a:r>
              <a:rPr lang="zh-CN" altLang="en-US" sz="4000" dirty="0"/>
              <a:t>中文分词</a:t>
            </a:r>
            <a:endParaRPr lang="en-US" altLang="zh-CN" sz="4000" dirty="0"/>
          </a:p>
          <a:p>
            <a:pPr>
              <a:lnSpc>
                <a:spcPct val="150000"/>
              </a:lnSpc>
            </a:pPr>
            <a:r>
              <a:rPr lang="en-US" altLang="zh-CN" sz="4000" dirty="0"/>
              <a:t>3.</a:t>
            </a:r>
            <a:r>
              <a:rPr lang="zh-CN" altLang="en-US" sz="4000" dirty="0"/>
              <a:t>词云展示</a:t>
            </a:r>
            <a:endParaRPr lang="en-US" altLang="zh-CN" sz="4000" dirty="0"/>
          </a:p>
          <a:p>
            <a:pPr>
              <a:lnSpc>
                <a:spcPct val="150000"/>
              </a:lnSpc>
            </a:pPr>
            <a:r>
              <a:rPr lang="en-US" altLang="zh-CN" sz="4000" dirty="0">
                <a:solidFill>
                  <a:srgbClr val="FF0000"/>
                </a:solidFill>
              </a:rPr>
              <a:t>4.</a:t>
            </a:r>
            <a:r>
              <a:rPr lang="zh-CN" altLang="en-US" sz="4000" dirty="0">
                <a:solidFill>
                  <a:srgbClr val="FF0000"/>
                </a:solidFill>
              </a:rPr>
              <a:t>古诗生成尝试</a:t>
            </a:r>
            <a:endParaRPr lang="en-US" altLang="zh-CN" sz="4000" dirty="0">
              <a:solidFill>
                <a:srgbClr val="FF0000"/>
              </a:solidFill>
            </a:endParaRPr>
          </a:p>
          <a:p>
            <a:endParaRPr lang="en-US" altLang="zh-CN" dirty="0"/>
          </a:p>
          <a:p>
            <a:endParaRPr lang="zh-CN" altLang="en-US" dirty="0"/>
          </a:p>
        </p:txBody>
      </p:sp>
      <p:pic>
        <p:nvPicPr>
          <p:cNvPr id="9" name="图片 8">
            <a:extLst>
              <a:ext uri="{FF2B5EF4-FFF2-40B4-BE49-F238E27FC236}">
                <a16:creationId xmlns:a16="http://schemas.microsoft.com/office/drawing/2014/main" id="{7FE07706-A265-4CFB-8AE8-A0D5173F7CA6}"/>
              </a:ext>
            </a:extLst>
          </p:cNvPr>
          <p:cNvPicPr>
            <a:picLocks noChangeAspect="1"/>
          </p:cNvPicPr>
          <p:nvPr/>
        </p:nvPicPr>
        <p:blipFill>
          <a:blip r:embed="rId3"/>
          <a:stretch>
            <a:fillRect/>
          </a:stretch>
        </p:blipFill>
        <p:spPr>
          <a:xfrm flipH="1">
            <a:off x="9910836" y="17330"/>
            <a:ext cx="1048800" cy="1311000"/>
          </a:xfrm>
          <a:prstGeom prst="rect">
            <a:avLst/>
          </a:prstGeom>
        </p:spPr>
      </p:pic>
    </p:spTree>
    <p:extLst>
      <p:ext uri="{BB962C8B-B14F-4D97-AF65-F5344CB8AC3E}">
        <p14:creationId xmlns:p14="http://schemas.microsoft.com/office/powerpoint/2010/main" val="4053086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31F7CC8-8901-454D-A519-7B8E576BB22D}"/>
              </a:ext>
            </a:extLst>
          </p:cNvPr>
          <p:cNvCxnSpPr>
            <a:cxnSpLocks/>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4" name="文本框 3">
            <a:extLst>
              <a:ext uri="{FF2B5EF4-FFF2-40B4-BE49-F238E27FC236}">
                <a16:creationId xmlns:a16="http://schemas.microsoft.com/office/drawing/2014/main" id="{3C4BF25F-3D74-47CC-A8D9-0DF2A1770D04}"/>
              </a:ext>
            </a:extLst>
          </p:cNvPr>
          <p:cNvSpPr txBox="1"/>
          <p:nvPr/>
        </p:nvSpPr>
        <p:spPr>
          <a:xfrm>
            <a:off x="878516" y="345359"/>
            <a:ext cx="10081120" cy="903389"/>
          </a:xfrm>
          <a:prstGeom prst="rect">
            <a:avLst/>
          </a:prstGeom>
          <a:noFill/>
        </p:spPr>
        <p:txBody>
          <a:bodyPr wrap="square" rtlCol="0">
            <a:spAutoFit/>
          </a:bodyPr>
          <a:lstStyle/>
          <a:p>
            <a:pPr>
              <a:lnSpc>
                <a:spcPct val="150000"/>
              </a:lnSpc>
            </a:pPr>
            <a:r>
              <a:rPr lang="en-US" altLang="zh-CN" sz="4000" dirty="0">
                <a:solidFill>
                  <a:schemeClr val="tx2"/>
                </a:solidFill>
              </a:rPr>
              <a:t>4.</a:t>
            </a:r>
            <a:r>
              <a:rPr lang="zh-CN" altLang="en-US" sz="4000" dirty="0">
                <a:solidFill>
                  <a:schemeClr val="tx2"/>
                </a:solidFill>
              </a:rPr>
              <a:t>古诗生成尝试</a:t>
            </a:r>
            <a:endParaRPr lang="en-US" altLang="zh-CN" sz="4000" dirty="0">
              <a:solidFill>
                <a:schemeClr val="tx2"/>
              </a:solidFill>
            </a:endParaRPr>
          </a:p>
        </p:txBody>
      </p:sp>
      <p:sp>
        <p:nvSpPr>
          <p:cNvPr id="3" name="文本框 2">
            <a:extLst>
              <a:ext uri="{FF2B5EF4-FFF2-40B4-BE49-F238E27FC236}">
                <a16:creationId xmlns:a16="http://schemas.microsoft.com/office/drawing/2014/main" id="{CFE55AF4-8878-4384-8F33-321F94C9A441}"/>
              </a:ext>
            </a:extLst>
          </p:cNvPr>
          <p:cNvSpPr txBox="1"/>
          <p:nvPr/>
        </p:nvSpPr>
        <p:spPr>
          <a:xfrm>
            <a:off x="1917948" y="1556792"/>
            <a:ext cx="8352928" cy="3139321"/>
          </a:xfrm>
          <a:prstGeom prst="rect">
            <a:avLst/>
          </a:prstGeom>
          <a:noFill/>
        </p:spPr>
        <p:txBody>
          <a:bodyPr wrap="square" rtlCol="0">
            <a:spAutoFit/>
          </a:bodyPr>
          <a:lstStyle/>
          <a:p>
            <a:r>
              <a:rPr lang="zh-CN" altLang="en-US" dirty="0"/>
              <a:t>循环网络</a:t>
            </a:r>
            <a:r>
              <a:rPr lang="en-US" altLang="zh-CN" dirty="0"/>
              <a:t>(Recurrent Neural Network</a:t>
            </a:r>
            <a:r>
              <a:rPr lang="zh-CN" altLang="en-US" dirty="0"/>
              <a:t>）旨在对序列进行建模，允许用户在 保留结构信息的同时处理序列。由于语言的顺序性，它们在 </a:t>
            </a:r>
            <a:r>
              <a:rPr lang="en-US" altLang="zh-CN" dirty="0"/>
              <a:t>NLP </a:t>
            </a:r>
            <a:r>
              <a:rPr lang="zh-CN" altLang="en-US" dirty="0"/>
              <a:t>任务中特别有用。</a:t>
            </a:r>
          </a:p>
          <a:p>
            <a:r>
              <a:rPr lang="zh-CN" altLang="en-US" dirty="0"/>
              <a:t>循环网络由循环组成，其中特定层的输出作为输入传递回同一层。这允许信息持 久化并捕获长期依赖性，例如序列中出现的依赖性。</a:t>
            </a:r>
            <a:r>
              <a:rPr lang="en-US" altLang="zh-CN" dirty="0" err="1"/>
              <a:t>RNN</a:t>
            </a:r>
            <a:r>
              <a:rPr lang="en-US" altLang="zh-CN" dirty="0"/>
              <a:t> </a:t>
            </a:r>
            <a:r>
              <a:rPr lang="zh-CN" altLang="en-US" dirty="0"/>
              <a:t>最受欢迎的实现之一是</a:t>
            </a:r>
          </a:p>
          <a:p>
            <a:r>
              <a:rPr lang="zh-CN" altLang="en-US" dirty="0"/>
              <a:t>长短期记忆（</a:t>
            </a:r>
            <a:r>
              <a:rPr lang="en-US" altLang="zh-CN" dirty="0"/>
              <a:t>LSTM</a:t>
            </a:r>
            <a:r>
              <a:rPr lang="zh-CN" altLang="en-US" dirty="0"/>
              <a:t>），它是为了减轻消失的梯度问题而引入的。随着序列变长，</a:t>
            </a:r>
          </a:p>
          <a:p>
            <a:r>
              <a:rPr lang="zh-CN" altLang="en-US" dirty="0"/>
              <a:t>当前单词与依赖上下文之间的距离变长。然而，这意味着序列后面步骤中的误差 梯度在反向传播中迅速减小，并且没有达到较早的输入信号，因此梯度“消失”。</a:t>
            </a:r>
          </a:p>
          <a:p>
            <a:r>
              <a:rPr lang="zh-CN" altLang="en-US" dirty="0"/>
              <a:t>这使得捕获相关信息变得非常困难。</a:t>
            </a:r>
            <a:r>
              <a:rPr lang="en-US" altLang="zh-CN" dirty="0"/>
              <a:t>LSTM </a:t>
            </a:r>
            <a:r>
              <a:rPr lang="zh-CN" altLang="en-US" dirty="0"/>
              <a:t>引入了一个充当存储单元的向量，可 以随时间保留渐变。通过门控可以被认为是逻辑门的组件来控制对存储器单元的</a:t>
            </a:r>
          </a:p>
          <a:p>
            <a:r>
              <a:rPr lang="zh-CN" altLang="en-US" dirty="0"/>
              <a:t>访问。 </a:t>
            </a:r>
          </a:p>
          <a:p>
            <a:r>
              <a:rPr lang="zh-CN" altLang="en-US" dirty="0"/>
              <a:t> </a:t>
            </a:r>
          </a:p>
        </p:txBody>
      </p:sp>
      <p:pic>
        <p:nvPicPr>
          <p:cNvPr id="5" name="图片 4">
            <a:extLst>
              <a:ext uri="{FF2B5EF4-FFF2-40B4-BE49-F238E27FC236}">
                <a16:creationId xmlns:a16="http://schemas.microsoft.com/office/drawing/2014/main" id="{A9C70A48-EE9B-41F3-936A-19392A6EA016}"/>
              </a:ext>
            </a:extLst>
          </p:cNvPr>
          <p:cNvPicPr>
            <a:picLocks noChangeAspect="1"/>
          </p:cNvPicPr>
          <p:nvPr/>
        </p:nvPicPr>
        <p:blipFill>
          <a:blip r:embed="rId3"/>
          <a:stretch>
            <a:fillRect/>
          </a:stretch>
        </p:blipFill>
        <p:spPr>
          <a:xfrm>
            <a:off x="2637713" y="4696113"/>
            <a:ext cx="6562725" cy="1771650"/>
          </a:xfrm>
          <a:prstGeom prst="rect">
            <a:avLst/>
          </a:prstGeom>
        </p:spPr>
      </p:pic>
      <p:pic>
        <p:nvPicPr>
          <p:cNvPr id="9" name="图片 8">
            <a:extLst>
              <a:ext uri="{FF2B5EF4-FFF2-40B4-BE49-F238E27FC236}">
                <a16:creationId xmlns:a16="http://schemas.microsoft.com/office/drawing/2014/main" id="{C1113102-03FF-4CA3-8EB0-8692DA63FBB6}"/>
              </a:ext>
            </a:extLst>
          </p:cNvPr>
          <p:cNvPicPr>
            <a:picLocks noChangeAspect="1"/>
          </p:cNvPicPr>
          <p:nvPr/>
        </p:nvPicPr>
        <p:blipFill>
          <a:blip r:embed="rId4"/>
          <a:stretch>
            <a:fillRect/>
          </a:stretch>
        </p:blipFill>
        <p:spPr>
          <a:xfrm>
            <a:off x="9694812" y="-1868"/>
            <a:ext cx="1255454" cy="1315238"/>
          </a:xfrm>
          <a:prstGeom prst="rect">
            <a:avLst/>
          </a:prstGeom>
        </p:spPr>
      </p:pic>
    </p:spTree>
    <p:extLst>
      <p:ext uri="{BB962C8B-B14F-4D97-AF65-F5344CB8AC3E}">
        <p14:creationId xmlns:p14="http://schemas.microsoft.com/office/powerpoint/2010/main" val="26602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31F7CC8-8901-454D-A519-7B8E576BB22D}"/>
              </a:ext>
            </a:extLst>
          </p:cNvPr>
          <p:cNvCxnSpPr>
            <a:cxnSpLocks/>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4" name="文本框 3">
            <a:extLst>
              <a:ext uri="{FF2B5EF4-FFF2-40B4-BE49-F238E27FC236}">
                <a16:creationId xmlns:a16="http://schemas.microsoft.com/office/drawing/2014/main" id="{3C4BF25F-3D74-47CC-A8D9-0DF2A1770D04}"/>
              </a:ext>
            </a:extLst>
          </p:cNvPr>
          <p:cNvSpPr txBox="1"/>
          <p:nvPr/>
        </p:nvSpPr>
        <p:spPr>
          <a:xfrm>
            <a:off x="878516" y="345359"/>
            <a:ext cx="10081120" cy="903389"/>
          </a:xfrm>
          <a:prstGeom prst="rect">
            <a:avLst/>
          </a:prstGeom>
          <a:noFill/>
        </p:spPr>
        <p:txBody>
          <a:bodyPr wrap="square" rtlCol="0">
            <a:spAutoFit/>
          </a:bodyPr>
          <a:lstStyle/>
          <a:p>
            <a:pPr>
              <a:lnSpc>
                <a:spcPct val="150000"/>
              </a:lnSpc>
            </a:pPr>
            <a:r>
              <a:rPr lang="en-US" altLang="zh-CN" sz="4000" dirty="0">
                <a:solidFill>
                  <a:schemeClr val="tx2"/>
                </a:solidFill>
              </a:rPr>
              <a:t>4.</a:t>
            </a:r>
            <a:r>
              <a:rPr lang="zh-CN" altLang="en-US" sz="4000" dirty="0">
                <a:solidFill>
                  <a:schemeClr val="tx2"/>
                </a:solidFill>
              </a:rPr>
              <a:t>古诗生成尝试</a:t>
            </a:r>
            <a:endParaRPr lang="en-US" altLang="zh-CN" sz="4000" dirty="0">
              <a:solidFill>
                <a:schemeClr val="tx2"/>
              </a:solidFill>
            </a:endParaRPr>
          </a:p>
        </p:txBody>
      </p:sp>
      <p:pic>
        <p:nvPicPr>
          <p:cNvPr id="3" name="图片 2">
            <a:extLst>
              <a:ext uri="{FF2B5EF4-FFF2-40B4-BE49-F238E27FC236}">
                <a16:creationId xmlns:a16="http://schemas.microsoft.com/office/drawing/2014/main" id="{F2C871A3-021C-4779-8F3A-1EC53336EB6C}"/>
              </a:ext>
            </a:extLst>
          </p:cNvPr>
          <p:cNvPicPr>
            <a:picLocks noChangeAspect="1"/>
          </p:cNvPicPr>
          <p:nvPr/>
        </p:nvPicPr>
        <p:blipFill>
          <a:blip r:embed="rId3"/>
          <a:stretch>
            <a:fillRect/>
          </a:stretch>
        </p:blipFill>
        <p:spPr>
          <a:xfrm>
            <a:off x="6129256" y="3158551"/>
            <a:ext cx="2509319" cy="1672879"/>
          </a:xfrm>
          <a:prstGeom prst="rect">
            <a:avLst/>
          </a:prstGeom>
        </p:spPr>
      </p:pic>
      <p:pic>
        <p:nvPicPr>
          <p:cNvPr id="8" name="图片 7">
            <a:extLst>
              <a:ext uri="{FF2B5EF4-FFF2-40B4-BE49-F238E27FC236}">
                <a16:creationId xmlns:a16="http://schemas.microsoft.com/office/drawing/2014/main" id="{C595293C-B070-43A9-9E94-ACE2990D9547}"/>
              </a:ext>
            </a:extLst>
          </p:cNvPr>
          <p:cNvPicPr>
            <a:picLocks noChangeAspect="1"/>
          </p:cNvPicPr>
          <p:nvPr/>
        </p:nvPicPr>
        <p:blipFill>
          <a:blip r:embed="rId4"/>
          <a:stretch>
            <a:fillRect/>
          </a:stretch>
        </p:blipFill>
        <p:spPr>
          <a:xfrm>
            <a:off x="2566020" y="2708927"/>
            <a:ext cx="2736304" cy="2572125"/>
          </a:xfrm>
          <a:prstGeom prst="rect">
            <a:avLst/>
          </a:prstGeom>
        </p:spPr>
      </p:pic>
      <p:sp>
        <p:nvSpPr>
          <p:cNvPr id="9" name="对话气泡: 椭圆形 8">
            <a:extLst>
              <a:ext uri="{FF2B5EF4-FFF2-40B4-BE49-F238E27FC236}">
                <a16:creationId xmlns:a16="http://schemas.microsoft.com/office/drawing/2014/main" id="{C601ABC2-7A01-4F60-8FE2-DD94084DF619}"/>
              </a:ext>
            </a:extLst>
          </p:cNvPr>
          <p:cNvSpPr/>
          <p:nvPr/>
        </p:nvSpPr>
        <p:spPr>
          <a:xfrm>
            <a:off x="3956298" y="2060848"/>
            <a:ext cx="1872208" cy="836060"/>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latin typeface="Arial" panose="020B0604020202020204" pitchFamily="34" charset="0"/>
                <a:cs typeface="Arial" panose="020B0604020202020204" pitchFamily="34" charset="0"/>
              </a:rPr>
              <a:t>我可不会写出这样的诗</a:t>
            </a:r>
          </a:p>
        </p:txBody>
      </p:sp>
      <p:pic>
        <p:nvPicPr>
          <p:cNvPr id="10" name="图片 9">
            <a:extLst>
              <a:ext uri="{FF2B5EF4-FFF2-40B4-BE49-F238E27FC236}">
                <a16:creationId xmlns:a16="http://schemas.microsoft.com/office/drawing/2014/main" id="{68A6652F-B493-43F3-93B5-FB5BB73B949B}"/>
              </a:ext>
            </a:extLst>
          </p:cNvPr>
          <p:cNvPicPr>
            <a:picLocks noChangeAspect="1"/>
          </p:cNvPicPr>
          <p:nvPr/>
        </p:nvPicPr>
        <p:blipFill>
          <a:blip r:embed="rId5"/>
          <a:stretch>
            <a:fillRect/>
          </a:stretch>
        </p:blipFill>
        <p:spPr>
          <a:xfrm>
            <a:off x="9864364" y="21471"/>
            <a:ext cx="1120238" cy="1296144"/>
          </a:xfrm>
          <a:prstGeom prst="rect">
            <a:avLst/>
          </a:prstGeom>
        </p:spPr>
      </p:pic>
    </p:spTree>
    <p:extLst>
      <p:ext uri="{BB962C8B-B14F-4D97-AF65-F5344CB8AC3E}">
        <p14:creationId xmlns:p14="http://schemas.microsoft.com/office/powerpoint/2010/main" val="2345140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p:cNvSpPr>
            <a:spLocks noGrp="1"/>
          </p:cNvSpPr>
          <p:nvPr>
            <p:ph type="body" sz="half" idx="2"/>
          </p:nvPr>
        </p:nvSpPr>
        <p:spPr>
          <a:xfrm>
            <a:off x="6454452" y="2492896"/>
            <a:ext cx="3816424" cy="1235596"/>
          </a:xfrm>
        </p:spPr>
        <p:txBody>
          <a:bodyPr rtlCol="0">
            <a:normAutofit/>
          </a:bodyPr>
          <a:lstStyle/>
          <a:p>
            <a:pPr rtl="0"/>
            <a:r>
              <a:rPr lang="zh-CN" altLang="en-US" sz="5400" b="1" dirty="0">
                <a:latin typeface="微软雅黑" panose="020B0503020204020204" pitchFamily="34" charset="-122"/>
                <a:ea typeface="微软雅黑" panose="020B0503020204020204" pitchFamily="34" charset="-122"/>
                <a:sym typeface="Arial" panose="020B0604020202020204" pitchFamily="34" charset="0"/>
              </a:rPr>
              <a:t>谢谢观看！</a:t>
            </a:r>
          </a:p>
        </p:txBody>
      </p:sp>
      <p:pic>
        <p:nvPicPr>
          <p:cNvPr id="8" name="图片 7">
            <a:extLst>
              <a:ext uri="{FF2B5EF4-FFF2-40B4-BE49-F238E27FC236}">
                <a16:creationId xmlns:a16="http://schemas.microsoft.com/office/drawing/2014/main" id="{957831EB-C3D9-48A6-96E1-425EA34BCF7E}"/>
              </a:ext>
            </a:extLst>
          </p:cNvPr>
          <p:cNvPicPr>
            <a:picLocks noChangeAspect="1"/>
          </p:cNvPicPr>
          <p:nvPr/>
        </p:nvPicPr>
        <p:blipFill>
          <a:blip r:embed="rId3"/>
          <a:stretch>
            <a:fillRect/>
          </a:stretch>
        </p:blipFill>
        <p:spPr>
          <a:xfrm>
            <a:off x="1197868" y="406400"/>
            <a:ext cx="3403600" cy="6045200"/>
          </a:xfrm>
          <a:prstGeom prst="rect">
            <a:avLst/>
          </a:prstGeom>
        </p:spPr>
      </p:pic>
    </p:spTree>
    <p:extLst>
      <p:ext uri="{BB962C8B-B14F-4D97-AF65-F5344CB8AC3E}">
        <p14:creationId xmlns:p14="http://schemas.microsoft.com/office/powerpoint/2010/main" val="394128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31F7CC8-8901-454D-A519-7B8E576BB22D}"/>
              </a:ext>
            </a:extLst>
          </p:cNvPr>
          <p:cNvCxnSpPr>
            <a:cxnSpLocks/>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E3B0029D-78D3-412A-B719-C89EA510E5C4}"/>
              </a:ext>
            </a:extLst>
          </p:cNvPr>
          <p:cNvSpPr txBox="1"/>
          <p:nvPr/>
        </p:nvSpPr>
        <p:spPr>
          <a:xfrm>
            <a:off x="909836" y="17329"/>
            <a:ext cx="10081120" cy="1384995"/>
          </a:xfrm>
          <a:prstGeom prst="rect">
            <a:avLst/>
          </a:prstGeom>
          <a:noFill/>
        </p:spPr>
        <p:txBody>
          <a:bodyPr wrap="square" rtlCol="0">
            <a:spAutoFit/>
          </a:bodyPr>
          <a:lstStyle/>
          <a:p>
            <a:endParaRPr lang="en-US" altLang="zh-CN" dirty="0"/>
          </a:p>
          <a:p>
            <a:endParaRPr lang="en-US" altLang="zh-CN" dirty="0"/>
          </a:p>
          <a:p>
            <a:r>
              <a:rPr lang="zh-CN" altLang="en-US" sz="4800" dirty="0"/>
              <a:t>目录</a:t>
            </a:r>
            <a:endParaRPr lang="en-US" altLang="zh-CN" dirty="0"/>
          </a:p>
        </p:txBody>
      </p:sp>
      <p:sp>
        <p:nvSpPr>
          <p:cNvPr id="3" name="文本框 2">
            <a:extLst>
              <a:ext uri="{FF2B5EF4-FFF2-40B4-BE49-F238E27FC236}">
                <a16:creationId xmlns:a16="http://schemas.microsoft.com/office/drawing/2014/main" id="{6509F871-3A99-401E-AA5E-7FB3EFDA7DA7}"/>
              </a:ext>
            </a:extLst>
          </p:cNvPr>
          <p:cNvSpPr txBox="1"/>
          <p:nvPr/>
        </p:nvSpPr>
        <p:spPr>
          <a:xfrm>
            <a:off x="4042184" y="2204864"/>
            <a:ext cx="3816424" cy="4339650"/>
          </a:xfrm>
          <a:prstGeom prst="rect">
            <a:avLst/>
          </a:prstGeom>
          <a:noFill/>
        </p:spPr>
        <p:txBody>
          <a:bodyPr wrap="square" rtlCol="0">
            <a:spAutoFit/>
          </a:bodyPr>
          <a:lstStyle/>
          <a:p>
            <a:pPr>
              <a:lnSpc>
                <a:spcPct val="150000"/>
              </a:lnSpc>
            </a:pPr>
            <a:r>
              <a:rPr lang="en-US" altLang="zh-CN" sz="4000" dirty="0">
                <a:solidFill>
                  <a:srgbClr val="FF0000"/>
                </a:solidFill>
              </a:rPr>
              <a:t>1.</a:t>
            </a:r>
            <a:r>
              <a:rPr lang="zh-CN" altLang="en-US" sz="4000" dirty="0">
                <a:solidFill>
                  <a:srgbClr val="FF0000"/>
                </a:solidFill>
              </a:rPr>
              <a:t>数据集操作</a:t>
            </a:r>
            <a:endParaRPr lang="en-US" altLang="zh-CN" sz="4000" dirty="0">
              <a:solidFill>
                <a:srgbClr val="FF0000"/>
              </a:solidFill>
            </a:endParaRPr>
          </a:p>
          <a:p>
            <a:pPr>
              <a:lnSpc>
                <a:spcPct val="150000"/>
              </a:lnSpc>
            </a:pPr>
            <a:r>
              <a:rPr lang="en-US" altLang="zh-CN" sz="4000" dirty="0"/>
              <a:t>2.</a:t>
            </a:r>
            <a:r>
              <a:rPr lang="zh-CN" altLang="en-US" sz="4000" dirty="0"/>
              <a:t>中文分词</a:t>
            </a:r>
            <a:endParaRPr lang="en-US" altLang="zh-CN" sz="4000" dirty="0"/>
          </a:p>
          <a:p>
            <a:pPr>
              <a:lnSpc>
                <a:spcPct val="150000"/>
              </a:lnSpc>
            </a:pPr>
            <a:r>
              <a:rPr lang="en-US" altLang="zh-CN" sz="4000" dirty="0"/>
              <a:t>3.</a:t>
            </a:r>
            <a:r>
              <a:rPr lang="zh-CN" altLang="en-US" sz="4000" dirty="0"/>
              <a:t>词云展示</a:t>
            </a:r>
            <a:endParaRPr lang="en-US" altLang="zh-CN" sz="4000" dirty="0"/>
          </a:p>
          <a:p>
            <a:pPr>
              <a:lnSpc>
                <a:spcPct val="150000"/>
              </a:lnSpc>
            </a:pPr>
            <a:r>
              <a:rPr lang="en-US" altLang="zh-CN" sz="4000" dirty="0"/>
              <a:t>4.</a:t>
            </a:r>
            <a:r>
              <a:rPr lang="zh-CN" altLang="en-US" sz="4000" dirty="0"/>
              <a:t>古诗生成尝试</a:t>
            </a:r>
            <a:endParaRPr lang="en-US" altLang="zh-CN" sz="4000" dirty="0"/>
          </a:p>
          <a:p>
            <a:endParaRPr lang="en-US" altLang="zh-CN" dirty="0"/>
          </a:p>
          <a:p>
            <a:endParaRPr lang="zh-CN" altLang="en-US" dirty="0"/>
          </a:p>
        </p:txBody>
      </p:sp>
      <p:pic>
        <p:nvPicPr>
          <p:cNvPr id="5" name="图片 4">
            <a:extLst>
              <a:ext uri="{FF2B5EF4-FFF2-40B4-BE49-F238E27FC236}">
                <a16:creationId xmlns:a16="http://schemas.microsoft.com/office/drawing/2014/main" id="{099AA5D9-F78D-4CBB-BB6A-FF807C012CFE}"/>
              </a:ext>
            </a:extLst>
          </p:cNvPr>
          <p:cNvPicPr>
            <a:picLocks noChangeAspect="1"/>
          </p:cNvPicPr>
          <p:nvPr/>
        </p:nvPicPr>
        <p:blipFill>
          <a:blip r:embed="rId3"/>
          <a:stretch>
            <a:fillRect/>
          </a:stretch>
        </p:blipFill>
        <p:spPr>
          <a:xfrm flipH="1">
            <a:off x="9910836" y="17330"/>
            <a:ext cx="1048800" cy="1311000"/>
          </a:xfrm>
          <a:prstGeom prst="rect">
            <a:avLst/>
          </a:prstGeom>
        </p:spPr>
      </p:pic>
    </p:spTree>
    <p:extLst>
      <p:ext uri="{BB962C8B-B14F-4D97-AF65-F5344CB8AC3E}">
        <p14:creationId xmlns:p14="http://schemas.microsoft.com/office/powerpoint/2010/main" val="40228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31F7CC8-8901-454D-A519-7B8E576BB22D}"/>
              </a:ext>
            </a:extLst>
          </p:cNvPr>
          <p:cNvCxnSpPr>
            <a:cxnSpLocks/>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E3B0029D-78D3-412A-B719-C89EA510E5C4}"/>
              </a:ext>
            </a:extLst>
          </p:cNvPr>
          <p:cNvSpPr txBox="1"/>
          <p:nvPr/>
        </p:nvSpPr>
        <p:spPr>
          <a:xfrm>
            <a:off x="878516" y="345359"/>
            <a:ext cx="10081120" cy="903389"/>
          </a:xfrm>
          <a:prstGeom prst="rect">
            <a:avLst/>
          </a:prstGeom>
          <a:noFill/>
        </p:spPr>
        <p:txBody>
          <a:bodyPr wrap="square" rtlCol="0">
            <a:spAutoFit/>
          </a:bodyPr>
          <a:lstStyle/>
          <a:p>
            <a:pPr>
              <a:lnSpc>
                <a:spcPct val="150000"/>
              </a:lnSpc>
            </a:pPr>
            <a:r>
              <a:rPr lang="en-US" altLang="zh-CN" sz="4000" dirty="0">
                <a:solidFill>
                  <a:schemeClr val="tx2"/>
                </a:solidFill>
              </a:rPr>
              <a:t>1.</a:t>
            </a:r>
            <a:r>
              <a:rPr lang="zh-CN" altLang="en-US" sz="4000" dirty="0">
                <a:solidFill>
                  <a:schemeClr val="tx2"/>
                </a:solidFill>
              </a:rPr>
              <a:t>数据集操作</a:t>
            </a:r>
            <a:endParaRPr lang="en-US" altLang="zh-CN" sz="4000" dirty="0">
              <a:solidFill>
                <a:schemeClr val="tx2"/>
              </a:solidFill>
            </a:endParaRPr>
          </a:p>
        </p:txBody>
      </p:sp>
      <p:sp>
        <p:nvSpPr>
          <p:cNvPr id="8" name="文本框 7">
            <a:extLst>
              <a:ext uri="{FF2B5EF4-FFF2-40B4-BE49-F238E27FC236}">
                <a16:creationId xmlns:a16="http://schemas.microsoft.com/office/drawing/2014/main" id="{3D04E18D-DE1E-42AD-9491-242574AFEA74}"/>
              </a:ext>
            </a:extLst>
          </p:cNvPr>
          <p:cNvSpPr txBox="1"/>
          <p:nvPr/>
        </p:nvSpPr>
        <p:spPr>
          <a:xfrm>
            <a:off x="1773057" y="5517232"/>
            <a:ext cx="4248472" cy="646331"/>
          </a:xfrm>
          <a:prstGeom prst="rect">
            <a:avLst/>
          </a:prstGeom>
          <a:noFill/>
        </p:spPr>
        <p:txBody>
          <a:bodyPr wrap="square" rtlCol="0">
            <a:spAutoFit/>
          </a:bodyPr>
          <a:lstStyle/>
          <a:p>
            <a:r>
              <a:rPr lang="zh-CN" altLang="en-US" dirty="0"/>
              <a:t>城上斜阳画角哀，沈园非复旧池台，</a:t>
            </a:r>
          </a:p>
          <a:p>
            <a:r>
              <a:rPr lang="zh-CN" altLang="en-US" dirty="0"/>
              <a:t>伤心桥下春波绿，曾是惊鸿照影来。</a:t>
            </a:r>
          </a:p>
        </p:txBody>
      </p:sp>
      <p:pic>
        <p:nvPicPr>
          <p:cNvPr id="14" name="图片 13">
            <a:extLst>
              <a:ext uri="{FF2B5EF4-FFF2-40B4-BE49-F238E27FC236}">
                <a16:creationId xmlns:a16="http://schemas.microsoft.com/office/drawing/2014/main" id="{18693591-CB69-4558-92A0-4E2240889439}"/>
              </a:ext>
            </a:extLst>
          </p:cNvPr>
          <p:cNvPicPr>
            <a:picLocks noChangeAspect="1"/>
          </p:cNvPicPr>
          <p:nvPr/>
        </p:nvPicPr>
        <p:blipFill>
          <a:blip r:embed="rId3"/>
          <a:stretch>
            <a:fillRect/>
          </a:stretch>
        </p:blipFill>
        <p:spPr>
          <a:xfrm>
            <a:off x="1773932" y="1570827"/>
            <a:ext cx="3620120" cy="3556768"/>
          </a:xfrm>
          <a:prstGeom prst="rect">
            <a:avLst/>
          </a:prstGeom>
        </p:spPr>
      </p:pic>
      <p:pic>
        <p:nvPicPr>
          <p:cNvPr id="18" name="图片 17">
            <a:extLst>
              <a:ext uri="{FF2B5EF4-FFF2-40B4-BE49-F238E27FC236}">
                <a16:creationId xmlns:a16="http://schemas.microsoft.com/office/drawing/2014/main" id="{7030621F-8CE8-4FA2-859B-2ABD4EE02C64}"/>
              </a:ext>
            </a:extLst>
          </p:cNvPr>
          <p:cNvPicPr>
            <a:picLocks noChangeAspect="1"/>
          </p:cNvPicPr>
          <p:nvPr/>
        </p:nvPicPr>
        <p:blipFill>
          <a:blip r:embed="rId4"/>
          <a:stretch>
            <a:fillRect/>
          </a:stretch>
        </p:blipFill>
        <p:spPr>
          <a:xfrm>
            <a:off x="6094412" y="1571188"/>
            <a:ext cx="4610100" cy="2857500"/>
          </a:xfrm>
          <a:prstGeom prst="rect">
            <a:avLst/>
          </a:prstGeom>
        </p:spPr>
      </p:pic>
      <p:sp>
        <p:nvSpPr>
          <p:cNvPr id="19" name="文本框 18">
            <a:extLst>
              <a:ext uri="{FF2B5EF4-FFF2-40B4-BE49-F238E27FC236}">
                <a16:creationId xmlns:a16="http://schemas.microsoft.com/office/drawing/2014/main" id="{A1E8C1C5-557D-4090-8FC2-CA22121296BF}"/>
              </a:ext>
            </a:extLst>
          </p:cNvPr>
          <p:cNvSpPr txBox="1"/>
          <p:nvPr/>
        </p:nvSpPr>
        <p:spPr>
          <a:xfrm>
            <a:off x="6275226" y="5517232"/>
            <a:ext cx="4248472" cy="646331"/>
          </a:xfrm>
          <a:prstGeom prst="rect">
            <a:avLst/>
          </a:prstGeom>
          <a:noFill/>
        </p:spPr>
        <p:txBody>
          <a:bodyPr wrap="square" rtlCol="0">
            <a:spAutoFit/>
          </a:bodyPr>
          <a:lstStyle/>
          <a:p>
            <a:r>
              <a:rPr lang="zh-CN" altLang="en-US" dirty="0"/>
              <a:t>梦断香消四十年，沈园柳老不吹绵。</a:t>
            </a:r>
          </a:p>
          <a:p>
            <a:r>
              <a:rPr lang="zh-CN" altLang="en-US" dirty="0"/>
              <a:t>此身行作稽山土，犹吊遗踪一泫然。</a:t>
            </a:r>
          </a:p>
        </p:txBody>
      </p:sp>
      <p:pic>
        <p:nvPicPr>
          <p:cNvPr id="21" name="图片 20">
            <a:extLst>
              <a:ext uri="{FF2B5EF4-FFF2-40B4-BE49-F238E27FC236}">
                <a16:creationId xmlns:a16="http://schemas.microsoft.com/office/drawing/2014/main" id="{09B22538-7C5F-4FA8-845D-497ED16EE755}"/>
              </a:ext>
            </a:extLst>
          </p:cNvPr>
          <p:cNvPicPr>
            <a:picLocks noChangeAspect="1"/>
          </p:cNvPicPr>
          <p:nvPr/>
        </p:nvPicPr>
        <p:blipFill>
          <a:blip r:embed="rId5"/>
          <a:stretch>
            <a:fillRect/>
          </a:stretch>
        </p:blipFill>
        <p:spPr>
          <a:xfrm>
            <a:off x="9891782" y="59224"/>
            <a:ext cx="1067854" cy="1235534"/>
          </a:xfrm>
          <a:prstGeom prst="rect">
            <a:avLst/>
          </a:prstGeom>
        </p:spPr>
      </p:pic>
    </p:spTree>
    <p:extLst>
      <p:ext uri="{BB962C8B-B14F-4D97-AF65-F5344CB8AC3E}">
        <p14:creationId xmlns:p14="http://schemas.microsoft.com/office/powerpoint/2010/main" val="18379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31F7CC8-8901-454D-A519-7B8E576BB22D}"/>
              </a:ext>
            </a:extLst>
          </p:cNvPr>
          <p:cNvCxnSpPr>
            <a:cxnSpLocks/>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4" name="文本框 3">
            <a:extLst>
              <a:ext uri="{FF2B5EF4-FFF2-40B4-BE49-F238E27FC236}">
                <a16:creationId xmlns:a16="http://schemas.microsoft.com/office/drawing/2014/main" id="{5D2065FB-7B3A-4FCA-8D5A-267425BE9C73}"/>
              </a:ext>
            </a:extLst>
          </p:cNvPr>
          <p:cNvSpPr txBox="1"/>
          <p:nvPr/>
        </p:nvSpPr>
        <p:spPr>
          <a:xfrm>
            <a:off x="878516" y="345359"/>
            <a:ext cx="10081120" cy="903389"/>
          </a:xfrm>
          <a:prstGeom prst="rect">
            <a:avLst/>
          </a:prstGeom>
          <a:noFill/>
        </p:spPr>
        <p:txBody>
          <a:bodyPr wrap="square" rtlCol="0">
            <a:spAutoFit/>
          </a:bodyPr>
          <a:lstStyle/>
          <a:p>
            <a:pPr>
              <a:lnSpc>
                <a:spcPct val="150000"/>
              </a:lnSpc>
            </a:pPr>
            <a:r>
              <a:rPr lang="en-US" altLang="zh-CN" sz="4000" dirty="0">
                <a:solidFill>
                  <a:schemeClr val="tx2"/>
                </a:solidFill>
              </a:rPr>
              <a:t>1.</a:t>
            </a:r>
            <a:r>
              <a:rPr lang="zh-CN" altLang="en-US" sz="4000" dirty="0">
                <a:solidFill>
                  <a:schemeClr val="tx2"/>
                </a:solidFill>
              </a:rPr>
              <a:t>数据集操作</a:t>
            </a:r>
            <a:endParaRPr lang="en-US" altLang="zh-CN" sz="4000" dirty="0">
              <a:solidFill>
                <a:schemeClr val="tx2"/>
              </a:solidFill>
            </a:endParaRPr>
          </a:p>
        </p:txBody>
      </p:sp>
      <p:sp>
        <p:nvSpPr>
          <p:cNvPr id="3" name="矩形 2">
            <a:extLst>
              <a:ext uri="{FF2B5EF4-FFF2-40B4-BE49-F238E27FC236}">
                <a16:creationId xmlns:a16="http://schemas.microsoft.com/office/drawing/2014/main" id="{8E95C622-8BF7-4776-B1ED-F9BE259BF137}"/>
              </a:ext>
            </a:extLst>
          </p:cNvPr>
          <p:cNvSpPr/>
          <p:nvPr/>
        </p:nvSpPr>
        <p:spPr>
          <a:xfrm>
            <a:off x="2030644" y="4437112"/>
            <a:ext cx="7776864" cy="1754326"/>
          </a:xfrm>
          <a:prstGeom prst="rect">
            <a:avLst/>
          </a:prstGeom>
        </p:spPr>
        <p:txBody>
          <a:bodyPr wrap="square">
            <a:spAutoFit/>
          </a:bodyPr>
          <a:lstStyle/>
          <a:p>
            <a:r>
              <a:rPr lang="zh-CN" altLang="en-US" b="1" dirty="0">
                <a:solidFill>
                  <a:srgbClr val="333333"/>
                </a:solidFill>
                <a:latin typeface="arial" panose="020B0604020202020204" pitchFamily="34" charset="0"/>
              </a:rPr>
              <a:t>诗词</a:t>
            </a:r>
            <a:r>
              <a:rPr lang="zh-CN" altLang="en-US" dirty="0">
                <a:solidFill>
                  <a:srgbClr val="333333"/>
                </a:solidFill>
                <a:latin typeface="arial" panose="020B0604020202020204" pitchFamily="34" charset="0"/>
              </a:rPr>
              <a:t>，是指以古体诗、近体诗和格律词为代表的中国古代传统诗歌。亦是汉字文化圈的特色之一。通常认为，诗较为适合</a:t>
            </a:r>
            <a:r>
              <a:rPr lang="en-US" altLang="zh-CN" dirty="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言志</a:t>
            </a:r>
            <a:r>
              <a:rPr lang="en-US" altLang="zh-CN" dirty="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而词则更为适合抒情。诗词是阐述心灵的文学艺术，而诗人、词人则需要掌握成熟的艺术技巧，并按照严格韵律要求，用凝练的语言、绵密的章法、充沛的情感以及丰富的意象来高度集中地表现社会生活和人类精神世界。中国诗起源于先秦，鼎盛于唐代。中国词起源于隋唐，流行于宋代。</a:t>
            </a:r>
            <a:endParaRPr lang="zh-CN" altLang="en-US" dirty="0"/>
          </a:p>
        </p:txBody>
      </p:sp>
      <p:pic>
        <p:nvPicPr>
          <p:cNvPr id="6" name="图片 5">
            <a:extLst>
              <a:ext uri="{FF2B5EF4-FFF2-40B4-BE49-F238E27FC236}">
                <a16:creationId xmlns:a16="http://schemas.microsoft.com/office/drawing/2014/main" id="{C3DC6B0B-4EEE-4BDA-8CB1-EBDED1D827AC}"/>
              </a:ext>
            </a:extLst>
          </p:cNvPr>
          <p:cNvPicPr>
            <a:picLocks noChangeAspect="1"/>
          </p:cNvPicPr>
          <p:nvPr/>
        </p:nvPicPr>
        <p:blipFill>
          <a:blip r:embed="rId3"/>
          <a:stretch>
            <a:fillRect/>
          </a:stretch>
        </p:blipFill>
        <p:spPr>
          <a:xfrm>
            <a:off x="2349996" y="1663390"/>
            <a:ext cx="1701800" cy="2451100"/>
          </a:xfrm>
          <a:prstGeom prst="rect">
            <a:avLst/>
          </a:prstGeom>
        </p:spPr>
      </p:pic>
      <p:pic>
        <p:nvPicPr>
          <p:cNvPr id="8" name="图片 7">
            <a:extLst>
              <a:ext uri="{FF2B5EF4-FFF2-40B4-BE49-F238E27FC236}">
                <a16:creationId xmlns:a16="http://schemas.microsoft.com/office/drawing/2014/main" id="{1CFEAA88-6A3A-4CEC-8795-F985BD0C3A6D}"/>
              </a:ext>
            </a:extLst>
          </p:cNvPr>
          <p:cNvPicPr>
            <a:picLocks noChangeAspect="1"/>
          </p:cNvPicPr>
          <p:nvPr/>
        </p:nvPicPr>
        <p:blipFill>
          <a:blip r:embed="rId4"/>
          <a:stretch>
            <a:fillRect/>
          </a:stretch>
        </p:blipFill>
        <p:spPr>
          <a:xfrm>
            <a:off x="5185116" y="1618639"/>
            <a:ext cx="1701800" cy="2489200"/>
          </a:xfrm>
          <a:prstGeom prst="rect">
            <a:avLst/>
          </a:prstGeom>
        </p:spPr>
      </p:pic>
      <p:pic>
        <p:nvPicPr>
          <p:cNvPr id="11" name="图片 10">
            <a:extLst>
              <a:ext uri="{FF2B5EF4-FFF2-40B4-BE49-F238E27FC236}">
                <a16:creationId xmlns:a16="http://schemas.microsoft.com/office/drawing/2014/main" id="{5BDB07FE-7586-43E0-B776-32D7B1567346}"/>
              </a:ext>
            </a:extLst>
          </p:cNvPr>
          <p:cNvPicPr>
            <a:picLocks noChangeAspect="1"/>
          </p:cNvPicPr>
          <p:nvPr/>
        </p:nvPicPr>
        <p:blipFill>
          <a:blip r:embed="rId5"/>
          <a:stretch>
            <a:fillRect/>
          </a:stretch>
        </p:blipFill>
        <p:spPr>
          <a:xfrm flipH="1">
            <a:off x="8019487" y="1609654"/>
            <a:ext cx="1682269" cy="2485740"/>
          </a:xfrm>
          <a:prstGeom prst="rect">
            <a:avLst/>
          </a:prstGeom>
        </p:spPr>
      </p:pic>
      <p:pic>
        <p:nvPicPr>
          <p:cNvPr id="12" name="图片 11">
            <a:extLst>
              <a:ext uri="{FF2B5EF4-FFF2-40B4-BE49-F238E27FC236}">
                <a16:creationId xmlns:a16="http://schemas.microsoft.com/office/drawing/2014/main" id="{CB689807-3006-4C9B-B798-5B678BAA4787}"/>
              </a:ext>
            </a:extLst>
          </p:cNvPr>
          <p:cNvPicPr>
            <a:picLocks noChangeAspect="1"/>
          </p:cNvPicPr>
          <p:nvPr/>
        </p:nvPicPr>
        <p:blipFill>
          <a:blip r:embed="rId6"/>
          <a:stretch>
            <a:fillRect/>
          </a:stretch>
        </p:blipFill>
        <p:spPr>
          <a:xfrm>
            <a:off x="9694812" y="-1868"/>
            <a:ext cx="1255454" cy="1315238"/>
          </a:xfrm>
          <a:prstGeom prst="rect">
            <a:avLst/>
          </a:prstGeom>
        </p:spPr>
      </p:pic>
    </p:spTree>
    <p:extLst>
      <p:ext uri="{BB962C8B-B14F-4D97-AF65-F5344CB8AC3E}">
        <p14:creationId xmlns:p14="http://schemas.microsoft.com/office/powerpoint/2010/main" val="274200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31F7CC8-8901-454D-A519-7B8E576BB22D}"/>
              </a:ext>
            </a:extLst>
          </p:cNvPr>
          <p:cNvCxnSpPr>
            <a:cxnSpLocks/>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E3B0029D-78D3-412A-B719-C89EA510E5C4}"/>
              </a:ext>
            </a:extLst>
          </p:cNvPr>
          <p:cNvSpPr txBox="1"/>
          <p:nvPr/>
        </p:nvSpPr>
        <p:spPr>
          <a:xfrm>
            <a:off x="909836" y="17329"/>
            <a:ext cx="10081120" cy="646331"/>
          </a:xfrm>
          <a:prstGeom prst="rect">
            <a:avLst/>
          </a:prstGeom>
          <a:noFill/>
        </p:spPr>
        <p:txBody>
          <a:bodyPr wrap="square" rtlCol="0">
            <a:spAutoFit/>
          </a:bodyPr>
          <a:lstStyle/>
          <a:p>
            <a:endParaRPr lang="en-US" altLang="zh-CN" dirty="0"/>
          </a:p>
          <a:p>
            <a:endParaRPr lang="en-US" altLang="zh-CN" dirty="0"/>
          </a:p>
        </p:txBody>
      </p:sp>
      <p:sp>
        <p:nvSpPr>
          <p:cNvPr id="4" name="文本框 3">
            <a:extLst>
              <a:ext uri="{FF2B5EF4-FFF2-40B4-BE49-F238E27FC236}">
                <a16:creationId xmlns:a16="http://schemas.microsoft.com/office/drawing/2014/main" id="{3C4BF25F-3D74-47CC-A8D9-0DF2A1770D04}"/>
              </a:ext>
            </a:extLst>
          </p:cNvPr>
          <p:cNvSpPr txBox="1"/>
          <p:nvPr/>
        </p:nvSpPr>
        <p:spPr>
          <a:xfrm>
            <a:off x="878516" y="345359"/>
            <a:ext cx="10081120" cy="903389"/>
          </a:xfrm>
          <a:prstGeom prst="rect">
            <a:avLst/>
          </a:prstGeom>
          <a:noFill/>
        </p:spPr>
        <p:txBody>
          <a:bodyPr wrap="square" rtlCol="0">
            <a:spAutoFit/>
          </a:bodyPr>
          <a:lstStyle/>
          <a:p>
            <a:pPr>
              <a:lnSpc>
                <a:spcPct val="150000"/>
              </a:lnSpc>
            </a:pPr>
            <a:r>
              <a:rPr lang="en-US" altLang="zh-CN" sz="4000" dirty="0">
                <a:solidFill>
                  <a:schemeClr val="tx2"/>
                </a:solidFill>
              </a:rPr>
              <a:t>1.</a:t>
            </a:r>
            <a:r>
              <a:rPr lang="zh-CN" altLang="en-US" sz="4000" dirty="0">
                <a:solidFill>
                  <a:schemeClr val="tx2"/>
                </a:solidFill>
              </a:rPr>
              <a:t>数据集操作</a:t>
            </a:r>
            <a:endParaRPr lang="en-US" altLang="zh-CN" sz="4000" dirty="0">
              <a:solidFill>
                <a:schemeClr val="tx2"/>
              </a:solidFill>
            </a:endParaRPr>
          </a:p>
        </p:txBody>
      </p:sp>
      <p:sp>
        <p:nvSpPr>
          <p:cNvPr id="5" name="文本框 4">
            <a:extLst>
              <a:ext uri="{FF2B5EF4-FFF2-40B4-BE49-F238E27FC236}">
                <a16:creationId xmlns:a16="http://schemas.microsoft.com/office/drawing/2014/main" id="{0CBB9925-047E-4D04-B564-8A9ED211F658}"/>
              </a:ext>
            </a:extLst>
          </p:cNvPr>
          <p:cNvSpPr txBox="1"/>
          <p:nvPr/>
        </p:nvSpPr>
        <p:spPr>
          <a:xfrm>
            <a:off x="1413892" y="2134671"/>
            <a:ext cx="6120680" cy="2588657"/>
          </a:xfrm>
          <a:prstGeom prst="rect">
            <a:avLst/>
          </a:prstGeom>
          <a:noFill/>
        </p:spPr>
        <p:txBody>
          <a:bodyPr wrap="square" rtlCol="0">
            <a:spAutoFit/>
          </a:bodyPr>
          <a:lstStyle/>
          <a:p>
            <a:pPr>
              <a:lnSpc>
                <a:spcPct val="150000"/>
              </a:lnSpc>
            </a:pPr>
            <a:r>
              <a:rPr lang="zh-CN" altLang="en-US" sz="2800" dirty="0">
                <a:solidFill>
                  <a:schemeClr val="tx2"/>
                </a:solidFill>
              </a:rPr>
              <a:t>调研的三种数据集</a:t>
            </a:r>
            <a:r>
              <a:rPr lang="en-US" altLang="zh-CN" sz="2800" dirty="0">
                <a:solidFill>
                  <a:schemeClr val="tx2"/>
                </a:solidFill>
              </a:rPr>
              <a:t>:</a:t>
            </a:r>
          </a:p>
          <a:p>
            <a:pPr>
              <a:lnSpc>
                <a:spcPct val="150000"/>
              </a:lnSpc>
            </a:pPr>
            <a:r>
              <a:rPr lang="zh-CN" altLang="en-US" sz="2800" dirty="0">
                <a:solidFill>
                  <a:schemeClr val="tx2"/>
                </a:solidFill>
              </a:rPr>
              <a:t>极速数据 </a:t>
            </a:r>
            <a:r>
              <a:rPr lang="en-US" altLang="zh-CN" sz="2800" dirty="0" err="1">
                <a:solidFill>
                  <a:schemeClr val="tx2"/>
                </a:solidFill>
              </a:rPr>
              <a:t>api</a:t>
            </a:r>
            <a:endParaRPr lang="en-US" altLang="zh-CN" sz="2800" dirty="0">
              <a:solidFill>
                <a:schemeClr val="tx2"/>
              </a:solidFill>
            </a:endParaRPr>
          </a:p>
          <a:p>
            <a:pPr>
              <a:lnSpc>
                <a:spcPct val="150000"/>
              </a:lnSpc>
            </a:pPr>
            <a:r>
              <a:rPr lang="en-US" altLang="zh-CN" sz="2800" dirty="0" err="1">
                <a:solidFill>
                  <a:schemeClr val="tx2"/>
                </a:solidFill>
              </a:rPr>
              <a:t>chinese</a:t>
            </a:r>
            <a:r>
              <a:rPr lang="en-US" altLang="zh-CN" sz="2800" dirty="0">
                <a:solidFill>
                  <a:schemeClr val="tx2"/>
                </a:solidFill>
              </a:rPr>
              <a:t>-poetry</a:t>
            </a:r>
          </a:p>
          <a:p>
            <a:pPr>
              <a:lnSpc>
                <a:spcPct val="150000"/>
              </a:lnSpc>
            </a:pPr>
            <a:r>
              <a:rPr lang="en-US" altLang="zh-CN" sz="2800" dirty="0" err="1">
                <a:solidFill>
                  <a:schemeClr val="tx2"/>
                </a:solidFill>
              </a:rPr>
              <a:t>AncientChinesePoemsDB</a:t>
            </a:r>
            <a:r>
              <a:rPr lang="en-US" altLang="zh-CN" sz="2800" dirty="0">
                <a:solidFill>
                  <a:schemeClr val="tx2"/>
                </a:solidFill>
              </a:rPr>
              <a:t> </a:t>
            </a:r>
          </a:p>
        </p:txBody>
      </p:sp>
      <p:pic>
        <p:nvPicPr>
          <p:cNvPr id="7" name="图片 6">
            <a:extLst>
              <a:ext uri="{FF2B5EF4-FFF2-40B4-BE49-F238E27FC236}">
                <a16:creationId xmlns:a16="http://schemas.microsoft.com/office/drawing/2014/main" id="{AA50EF06-CD06-4DFE-8FDA-789D43DAE978}"/>
              </a:ext>
            </a:extLst>
          </p:cNvPr>
          <p:cNvPicPr>
            <a:picLocks noChangeAspect="1"/>
          </p:cNvPicPr>
          <p:nvPr/>
        </p:nvPicPr>
        <p:blipFill>
          <a:blip r:embed="rId3"/>
          <a:stretch>
            <a:fillRect/>
          </a:stretch>
        </p:blipFill>
        <p:spPr>
          <a:xfrm>
            <a:off x="9864364" y="21471"/>
            <a:ext cx="1120238" cy="1296144"/>
          </a:xfrm>
          <a:prstGeom prst="rect">
            <a:avLst/>
          </a:prstGeom>
        </p:spPr>
      </p:pic>
    </p:spTree>
    <p:extLst>
      <p:ext uri="{BB962C8B-B14F-4D97-AF65-F5344CB8AC3E}">
        <p14:creationId xmlns:p14="http://schemas.microsoft.com/office/powerpoint/2010/main" val="84229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31F7CC8-8901-454D-A519-7B8E576BB22D}"/>
              </a:ext>
            </a:extLst>
          </p:cNvPr>
          <p:cNvCxnSpPr>
            <a:cxnSpLocks/>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E3B0029D-78D3-412A-B719-C89EA510E5C4}"/>
              </a:ext>
            </a:extLst>
          </p:cNvPr>
          <p:cNvSpPr txBox="1"/>
          <p:nvPr/>
        </p:nvSpPr>
        <p:spPr>
          <a:xfrm>
            <a:off x="909836" y="17329"/>
            <a:ext cx="10081120" cy="646331"/>
          </a:xfrm>
          <a:prstGeom prst="rect">
            <a:avLst/>
          </a:prstGeom>
          <a:noFill/>
        </p:spPr>
        <p:txBody>
          <a:bodyPr wrap="square" rtlCol="0">
            <a:spAutoFit/>
          </a:bodyPr>
          <a:lstStyle/>
          <a:p>
            <a:endParaRPr lang="en-US" altLang="zh-CN" dirty="0"/>
          </a:p>
          <a:p>
            <a:endParaRPr lang="en-US" altLang="zh-CN" dirty="0"/>
          </a:p>
        </p:txBody>
      </p:sp>
      <p:sp>
        <p:nvSpPr>
          <p:cNvPr id="4" name="文本框 3">
            <a:extLst>
              <a:ext uri="{FF2B5EF4-FFF2-40B4-BE49-F238E27FC236}">
                <a16:creationId xmlns:a16="http://schemas.microsoft.com/office/drawing/2014/main" id="{3C4BF25F-3D74-47CC-A8D9-0DF2A1770D04}"/>
              </a:ext>
            </a:extLst>
          </p:cNvPr>
          <p:cNvSpPr txBox="1"/>
          <p:nvPr/>
        </p:nvSpPr>
        <p:spPr>
          <a:xfrm>
            <a:off x="878516" y="345359"/>
            <a:ext cx="10081120" cy="903389"/>
          </a:xfrm>
          <a:prstGeom prst="rect">
            <a:avLst/>
          </a:prstGeom>
          <a:noFill/>
        </p:spPr>
        <p:txBody>
          <a:bodyPr wrap="square" rtlCol="0">
            <a:spAutoFit/>
          </a:bodyPr>
          <a:lstStyle/>
          <a:p>
            <a:pPr>
              <a:lnSpc>
                <a:spcPct val="150000"/>
              </a:lnSpc>
            </a:pPr>
            <a:r>
              <a:rPr lang="en-US" altLang="zh-CN" sz="4000" dirty="0">
                <a:solidFill>
                  <a:schemeClr val="tx2"/>
                </a:solidFill>
              </a:rPr>
              <a:t>1.</a:t>
            </a:r>
            <a:r>
              <a:rPr lang="zh-CN" altLang="en-US" sz="4000" dirty="0">
                <a:solidFill>
                  <a:schemeClr val="tx2"/>
                </a:solidFill>
              </a:rPr>
              <a:t>数据集操作</a:t>
            </a:r>
            <a:endParaRPr lang="en-US" altLang="zh-CN" sz="4000" dirty="0">
              <a:solidFill>
                <a:schemeClr val="tx2"/>
              </a:solidFill>
            </a:endParaRPr>
          </a:p>
        </p:txBody>
      </p:sp>
      <p:sp>
        <p:nvSpPr>
          <p:cNvPr id="5" name="文本框 4">
            <a:extLst>
              <a:ext uri="{FF2B5EF4-FFF2-40B4-BE49-F238E27FC236}">
                <a16:creationId xmlns:a16="http://schemas.microsoft.com/office/drawing/2014/main" id="{0CBB9925-047E-4D04-B564-8A9ED211F658}"/>
              </a:ext>
            </a:extLst>
          </p:cNvPr>
          <p:cNvSpPr txBox="1"/>
          <p:nvPr/>
        </p:nvSpPr>
        <p:spPr>
          <a:xfrm>
            <a:off x="1053852" y="1700808"/>
            <a:ext cx="10081120" cy="3104504"/>
          </a:xfrm>
          <a:prstGeom prst="rect">
            <a:avLst/>
          </a:prstGeom>
          <a:noFill/>
        </p:spPr>
        <p:txBody>
          <a:bodyPr wrap="square" rtlCol="0">
            <a:spAutoFit/>
          </a:bodyPr>
          <a:lstStyle/>
          <a:p>
            <a:pPr>
              <a:lnSpc>
                <a:spcPct val="150000"/>
              </a:lnSpc>
            </a:pPr>
            <a:r>
              <a:rPr lang="zh-CN" altLang="en-US" sz="2400" dirty="0">
                <a:solidFill>
                  <a:schemeClr val="tx2"/>
                </a:solidFill>
                <a:latin typeface="Arial" panose="020B0604020202020204" pitchFamily="34" charset="0"/>
                <a:cs typeface="Arial" panose="020B0604020202020204" pitchFamily="34" charset="0"/>
              </a:rPr>
              <a:t>极速数据 </a:t>
            </a:r>
            <a:r>
              <a:rPr lang="en-US" altLang="zh-CN" sz="2400" dirty="0" err="1">
                <a:solidFill>
                  <a:schemeClr val="tx2"/>
                </a:solidFill>
                <a:latin typeface="Arial" panose="020B0604020202020204" pitchFamily="34" charset="0"/>
                <a:cs typeface="Arial" panose="020B0604020202020204" pitchFamily="34" charset="0"/>
              </a:rPr>
              <a:t>api</a:t>
            </a:r>
            <a:r>
              <a:rPr lang="zh-CN" altLang="en-US" sz="2400" dirty="0">
                <a:solidFill>
                  <a:schemeClr val="tx2"/>
                </a:solidFill>
                <a:latin typeface="Arial" panose="020B0604020202020204" pitchFamily="34" charset="0"/>
                <a:cs typeface="Arial" panose="020B0604020202020204" pitchFamily="34" charset="0"/>
              </a:rPr>
              <a:t>：每天只能访问 </a:t>
            </a:r>
            <a:r>
              <a:rPr lang="en-US" altLang="zh-CN" sz="2400" dirty="0">
                <a:solidFill>
                  <a:schemeClr val="tx2"/>
                </a:solidFill>
                <a:latin typeface="Arial" panose="020B0604020202020204" pitchFamily="34" charset="0"/>
                <a:cs typeface="Arial" panose="020B0604020202020204" pitchFamily="34" charset="0"/>
              </a:rPr>
              <a:t>100 </a:t>
            </a:r>
            <a:r>
              <a:rPr lang="zh-CN" altLang="en-US" sz="2400" dirty="0">
                <a:solidFill>
                  <a:schemeClr val="tx2"/>
                </a:solidFill>
                <a:latin typeface="Arial" panose="020B0604020202020204" pitchFamily="34" charset="0"/>
                <a:cs typeface="Arial" panose="020B0604020202020204" pitchFamily="34" charset="0"/>
              </a:rPr>
              <a:t>次</a:t>
            </a:r>
            <a:endParaRPr lang="en-US" altLang="zh-CN" sz="2400" dirty="0">
              <a:solidFill>
                <a:schemeClr val="tx2"/>
              </a:solidFill>
              <a:latin typeface="Arial" panose="020B0604020202020204" pitchFamily="34" charset="0"/>
              <a:cs typeface="Arial" panose="020B0604020202020204" pitchFamily="34" charset="0"/>
            </a:endParaRPr>
          </a:p>
          <a:p>
            <a:pPr>
              <a:lnSpc>
                <a:spcPct val="150000"/>
              </a:lnSpc>
            </a:pPr>
            <a:r>
              <a:rPr lang="en-US" altLang="zh-CN" sz="2400" dirty="0" err="1">
                <a:solidFill>
                  <a:schemeClr val="tx2"/>
                </a:solidFill>
                <a:latin typeface="Arial" panose="020B0604020202020204" pitchFamily="34" charset="0"/>
                <a:cs typeface="Arial" panose="020B0604020202020204" pitchFamily="34" charset="0"/>
              </a:rPr>
              <a:t>AncientChinesePoemsDB</a:t>
            </a:r>
            <a:r>
              <a:rPr lang="zh-CN" altLang="en-US" sz="2400" dirty="0">
                <a:solidFill>
                  <a:schemeClr val="tx2"/>
                </a:solidFill>
                <a:latin typeface="Arial" panose="020B0604020202020204" pitchFamily="34" charset="0"/>
                <a:cs typeface="Arial" panose="020B0604020202020204" pitchFamily="34" charset="0"/>
              </a:rPr>
              <a:t>：收录了唐代诗人二千五百二十九人的诗作四万二千八百六三首，共计九百卷。 </a:t>
            </a:r>
            <a:endParaRPr lang="en-US" altLang="zh-CN" sz="2400" dirty="0">
              <a:solidFill>
                <a:schemeClr val="tx2"/>
              </a:solidFill>
              <a:latin typeface="Arial" panose="020B0604020202020204" pitchFamily="34" charset="0"/>
              <a:cs typeface="Arial" panose="020B0604020202020204" pitchFamily="34" charset="0"/>
            </a:endParaRPr>
          </a:p>
          <a:p>
            <a:pPr>
              <a:lnSpc>
                <a:spcPct val="150000"/>
              </a:lnSpc>
            </a:pPr>
            <a:r>
              <a:rPr lang="en-US" altLang="zh-CN" sz="2400" dirty="0" err="1">
                <a:solidFill>
                  <a:schemeClr val="tx2"/>
                </a:solidFill>
                <a:latin typeface="Arial" panose="020B0604020202020204" pitchFamily="34" charset="0"/>
                <a:cs typeface="Arial" panose="020B0604020202020204" pitchFamily="34" charset="0"/>
              </a:rPr>
              <a:t>chinese</a:t>
            </a:r>
            <a:r>
              <a:rPr lang="en-US" altLang="zh-CN" sz="2400" dirty="0">
                <a:solidFill>
                  <a:schemeClr val="tx2"/>
                </a:solidFill>
                <a:latin typeface="Arial" panose="020B0604020202020204" pitchFamily="34" charset="0"/>
                <a:cs typeface="Arial" panose="020B0604020202020204" pitchFamily="34" charset="0"/>
              </a:rPr>
              <a:t>-poetry</a:t>
            </a:r>
          </a:p>
          <a:p>
            <a:pPr>
              <a:lnSpc>
                <a:spcPct val="150000"/>
              </a:lnSpc>
            </a:pPr>
            <a:r>
              <a:rPr lang="en-US" altLang="zh-CN" sz="4000" dirty="0">
                <a:solidFill>
                  <a:schemeClr val="tx2"/>
                </a:solidFill>
              </a:rPr>
              <a:t> </a:t>
            </a:r>
          </a:p>
        </p:txBody>
      </p:sp>
      <p:pic>
        <p:nvPicPr>
          <p:cNvPr id="6" name="图片 5">
            <a:extLst>
              <a:ext uri="{FF2B5EF4-FFF2-40B4-BE49-F238E27FC236}">
                <a16:creationId xmlns:a16="http://schemas.microsoft.com/office/drawing/2014/main" id="{70168F03-FF5C-4F80-A6C6-552DA88BC0BC}"/>
              </a:ext>
            </a:extLst>
          </p:cNvPr>
          <p:cNvPicPr>
            <a:picLocks noChangeAspect="1"/>
          </p:cNvPicPr>
          <p:nvPr/>
        </p:nvPicPr>
        <p:blipFill>
          <a:blip r:embed="rId3"/>
          <a:stretch>
            <a:fillRect/>
          </a:stretch>
        </p:blipFill>
        <p:spPr>
          <a:xfrm>
            <a:off x="9906003" y="88695"/>
            <a:ext cx="1042383" cy="1206063"/>
          </a:xfrm>
          <a:prstGeom prst="rect">
            <a:avLst/>
          </a:prstGeom>
        </p:spPr>
      </p:pic>
    </p:spTree>
    <p:extLst>
      <p:ext uri="{BB962C8B-B14F-4D97-AF65-F5344CB8AC3E}">
        <p14:creationId xmlns:p14="http://schemas.microsoft.com/office/powerpoint/2010/main" val="192901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31F7CC8-8901-454D-A519-7B8E576BB22D}"/>
              </a:ext>
            </a:extLst>
          </p:cNvPr>
          <p:cNvCxnSpPr>
            <a:cxnSpLocks/>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E3B0029D-78D3-412A-B719-C89EA510E5C4}"/>
              </a:ext>
            </a:extLst>
          </p:cNvPr>
          <p:cNvSpPr txBox="1"/>
          <p:nvPr/>
        </p:nvSpPr>
        <p:spPr>
          <a:xfrm>
            <a:off x="909836" y="17329"/>
            <a:ext cx="10081120" cy="646331"/>
          </a:xfrm>
          <a:prstGeom prst="rect">
            <a:avLst/>
          </a:prstGeom>
          <a:noFill/>
        </p:spPr>
        <p:txBody>
          <a:bodyPr wrap="square" rtlCol="0">
            <a:spAutoFit/>
          </a:bodyPr>
          <a:lstStyle/>
          <a:p>
            <a:endParaRPr lang="en-US" altLang="zh-CN" dirty="0"/>
          </a:p>
          <a:p>
            <a:endParaRPr lang="en-US" altLang="zh-CN" dirty="0"/>
          </a:p>
        </p:txBody>
      </p:sp>
      <p:sp>
        <p:nvSpPr>
          <p:cNvPr id="4" name="文本框 3">
            <a:extLst>
              <a:ext uri="{FF2B5EF4-FFF2-40B4-BE49-F238E27FC236}">
                <a16:creationId xmlns:a16="http://schemas.microsoft.com/office/drawing/2014/main" id="{3C4BF25F-3D74-47CC-A8D9-0DF2A1770D04}"/>
              </a:ext>
            </a:extLst>
          </p:cNvPr>
          <p:cNvSpPr txBox="1"/>
          <p:nvPr/>
        </p:nvSpPr>
        <p:spPr>
          <a:xfrm>
            <a:off x="878516" y="345359"/>
            <a:ext cx="10081120" cy="903389"/>
          </a:xfrm>
          <a:prstGeom prst="rect">
            <a:avLst/>
          </a:prstGeom>
          <a:noFill/>
        </p:spPr>
        <p:txBody>
          <a:bodyPr wrap="square" rtlCol="0">
            <a:spAutoFit/>
          </a:bodyPr>
          <a:lstStyle/>
          <a:p>
            <a:pPr>
              <a:lnSpc>
                <a:spcPct val="150000"/>
              </a:lnSpc>
            </a:pPr>
            <a:r>
              <a:rPr lang="en-US" altLang="zh-CN" sz="4000" dirty="0">
                <a:solidFill>
                  <a:schemeClr val="tx2"/>
                </a:solidFill>
              </a:rPr>
              <a:t>1.</a:t>
            </a:r>
            <a:r>
              <a:rPr lang="zh-CN" altLang="en-US" sz="4000" dirty="0">
                <a:solidFill>
                  <a:schemeClr val="tx2"/>
                </a:solidFill>
              </a:rPr>
              <a:t>数据集操作</a:t>
            </a:r>
            <a:endParaRPr lang="en-US" altLang="zh-CN" sz="4000" dirty="0">
              <a:solidFill>
                <a:schemeClr val="tx2"/>
              </a:solidFill>
            </a:endParaRPr>
          </a:p>
        </p:txBody>
      </p:sp>
      <p:sp>
        <p:nvSpPr>
          <p:cNvPr id="5" name="文本框 4">
            <a:extLst>
              <a:ext uri="{FF2B5EF4-FFF2-40B4-BE49-F238E27FC236}">
                <a16:creationId xmlns:a16="http://schemas.microsoft.com/office/drawing/2014/main" id="{0CBB9925-047E-4D04-B564-8A9ED211F658}"/>
              </a:ext>
            </a:extLst>
          </p:cNvPr>
          <p:cNvSpPr txBox="1"/>
          <p:nvPr/>
        </p:nvSpPr>
        <p:spPr>
          <a:xfrm>
            <a:off x="1053852" y="1700808"/>
            <a:ext cx="10081120" cy="4212500"/>
          </a:xfrm>
          <a:prstGeom prst="rect">
            <a:avLst/>
          </a:prstGeom>
          <a:noFill/>
        </p:spPr>
        <p:txBody>
          <a:bodyPr wrap="square" rtlCol="0">
            <a:spAutoFit/>
          </a:bodyPr>
          <a:lstStyle/>
          <a:p>
            <a:pPr>
              <a:lnSpc>
                <a:spcPct val="150000"/>
              </a:lnSpc>
            </a:pPr>
            <a:r>
              <a:rPr lang="en-US" altLang="zh-CN" sz="2400" dirty="0" err="1">
                <a:solidFill>
                  <a:schemeClr val="tx2"/>
                </a:solidFill>
                <a:latin typeface="Arial" panose="020B0604020202020204" pitchFamily="34" charset="0"/>
                <a:cs typeface="Arial" panose="020B0604020202020204" pitchFamily="34" charset="0"/>
              </a:rPr>
              <a:t>chinese</a:t>
            </a:r>
            <a:r>
              <a:rPr lang="en-US" altLang="zh-CN" sz="2400" dirty="0">
                <a:solidFill>
                  <a:schemeClr val="tx2"/>
                </a:solidFill>
                <a:latin typeface="Arial" panose="020B0604020202020204" pitchFamily="34" charset="0"/>
                <a:cs typeface="Arial" panose="020B0604020202020204" pitchFamily="34" charset="0"/>
              </a:rPr>
              <a:t>-poetry:</a:t>
            </a:r>
          </a:p>
          <a:p>
            <a:pPr>
              <a:lnSpc>
                <a:spcPct val="150000"/>
              </a:lnSpc>
            </a:pPr>
            <a:r>
              <a:rPr lang="en-US" altLang="zh-CN" sz="2400" dirty="0">
                <a:solidFill>
                  <a:schemeClr val="tx2"/>
                </a:solidFill>
                <a:latin typeface="Arial" panose="020B0604020202020204" pitchFamily="34" charset="0"/>
                <a:cs typeface="Arial" panose="020B0604020202020204" pitchFamily="34" charset="0"/>
              </a:rPr>
              <a:t>	</a:t>
            </a:r>
            <a:r>
              <a:rPr lang="zh-CN" altLang="en-US" sz="2400" dirty="0">
                <a:solidFill>
                  <a:schemeClr val="tx2"/>
                </a:solidFill>
                <a:latin typeface="Arial" panose="020B0604020202020204" pitchFamily="34" charset="0"/>
                <a:cs typeface="Arial" panose="020B0604020202020204" pitchFamily="34" charset="0"/>
              </a:rPr>
              <a:t>该诗词数据库包含 </a:t>
            </a:r>
            <a:r>
              <a:rPr lang="en-US" altLang="zh-CN" sz="2400" dirty="0">
                <a:solidFill>
                  <a:schemeClr val="tx2"/>
                </a:solidFill>
                <a:latin typeface="Arial" panose="020B0604020202020204" pitchFamily="34" charset="0"/>
                <a:cs typeface="Arial" panose="020B0604020202020204" pitchFamily="34" charset="0"/>
              </a:rPr>
              <a:t>5.5 </a:t>
            </a:r>
            <a:r>
              <a:rPr lang="zh-CN" altLang="en-US" sz="2400" dirty="0">
                <a:solidFill>
                  <a:schemeClr val="tx2"/>
                </a:solidFill>
                <a:latin typeface="Arial" panose="020B0604020202020204" pitchFamily="34" charset="0"/>
                <a:cs typeface="Arial" panose="020B0604020202020204" pitchFamily="34" charset="0"/>
              </a:rPr>
              <a:t>万首唐诗、</a:t>
            </a:r>
            <a:r>
              <a:rPr lang="en-US" altLang="zh-CN" sz="2400" dirty="0">
                <a:solidFill>
                  <a:schemeClr val="tx2"/>
                </a:solidFill>
                <a:latin typeface="Arial" panose="020B0604020202020204" pitchFamily="34" charset="0"/>
                <a:cs typeface="Arial" panose="020B0604020202020204" pitchFamily="34" charset="0"/>
              </a:rPr>
              <a:t>26 </a:t>
            </a:r>
            <a:r>
              <a:rPr lang="zh-CN" altLang="en-US" sz="2400" dirty="0">
                <a:solidFill>
                  <a:schemeClr val="tx2"/>
                </a:solidFill>
                <a:latin typeface="Arial" panose="020B0604020202020204" pitchFamily="34" charset="0"/>
                <a:cs typeface="Arial" panose="020B0604020202020204" pitchFamily="34" charset="0"/>
              </a:rPr>
              <a:t>万首宋诗和 </a:t>
            </a:r>
            <a:r>
              <a:rPr lang="en-US" altLang="zh-CN" sz="2400" dirty="0">
                <a:solidFill>
                  <a:schemeClr val="tx2"/>
                </a:solidFill>
                <a:latin typeface="Arial" panose="020B0604020202020204" pitchFamily="34" charset="0"/>
                <a:cs typeface="Arial" panose="020B0604020202020204" pitchFamily="34" charset="0"/>
              </a:rPr>
              <a:t>2.1 </a:t>
            </a:r>
            <a:r>
              <a:rPr lang="zh-CN" altLang="en-US" sz="2400" dirty="0">
                <a:solidFill>
                  <a:schemeClr val="tx2"/>
                </a:solidFill>
                <a:latin typeface="Arial" panose="020B0604020202020204" pitchFamily="34" charset="0"/>
                <a:cs typeface="Arial" panose="020B0604020202020204" pitchFamily="34" charset="0"/>
              </a:rPr>
              <a:t>万首宋词</a:t>
            </a:r>
            <a:r>
              <a:rPr lang="en-US" altLang="zh-CN" sz="2400" dirty="0">
                <a:solidFill>
                  <a:schemeClr val="tx2"/>
                </a:solidFill>
                <a:latin typeface="Arial" panose="020B0604020202020204" pitchFamily="34" charset="0"/>
                <a:cs typeface="Arial" panose="020B0604020202020204" pitchFamily="34" charset="0"/>
              </a:rPr>
              <a:t>. </a:t>
            </a:r>
            <a:r>
              <a:rPr lang="zh-CN" altLang="en-US" sz="2400" dirty="0">
                <a:solidFill>
                  <a:schemeClr val="tx2"/>
                </a:solidFill>
                <a:latin typeface="Arial" panose="020B0604020202020204" pitchFamily="34" charset="0"/>
                <a:cs typeface="Arial" panose="020B0604020202020204" pitchFamily="34" charset="0"/>
              </a:rPr>
              <a:t>唐宋两朝近 </a:t>
            </a:r>
            <a:r>
              <a:rPr lang="en-US" altLang="zh-CN" sz="2400" dirty="0">
                <a:solidFill>
                  <a:schemeClr val="tx2"/>
                </a:solidFill>
                <a:latin typeface="Arial" panose="020B0604020202020204" pitchFamily="34" charset="0"/>
                <a:cs typeface="Arial" panose="020B0604020202020204" pitchFamily="34" charset="0"/>
              </a:rPr>
              <a:t>1.4 </a:t>
            </a:r>
            <a:r>
              <a:rPr lang="zh-CN" altLang="en-US" sz="2400" dirty="0">
                <a:solidFill>
                  <a:schemeClr val="tx2"/>
                </a:solidFill>
                <a:latin typeface="Arial" panose="020B0604020202020204" pitchFamily="34" charset="0"/>
                <a:cs typeface="Arial" panose="020B0604020202020204" pitchFamily="34" charset="0"/>
              </a:rPr>
              <a:t>万古诗人</a:t>
            </a:r>
            <a:r>
              <a:rPr lang="en-US" altLang="zh-CN" sz="2400" dirty="0">
                <a:solidFill>
                  <a:schemeClr val="tx2"/>
                </a:solidFill>
                <a:latin typeface="Arial" panose="020B0604020202020204" pitchFamily="34" charset="0"/>
                <a:cs typeface="Arial" panose="020B0604020202020204" pitchFamily="34" charset="0"/>
              </a:rPr>
              <a:t>, </a:t>
            </a:r>
            <a:r>
              <a:rPr lang="zh-CN" altLang="en-US" sz="2400" dirty="0">
                <a:solidFill>
                  <a:schemeClr val="tx2"/>
                </a:solidFill>
                <a:latin typeface="Arial" panose="020B0604020202020204" pitchFamily="34" charset="0"/>
                <a:cs typeface="Arial" panose="020B0604020202020204" pitchFamily="34" charset="0"/>
              </a:rPr>
              <a:t>和两宋时期 </a:t>
            </a:r>
            <a:r>
              <a:rPr lang="en-US" altLang="zh-CN" sz="2400" dirty="0">
                <a:solidFill>
                  <a:schemeClr val="tx2"/>
                </a:solidFill>
                <a:latin typeface="Arial" panose="020B0604020202020204" pitchFamily="34" charset="0"/>
                <a:cs typeface="Arial" panose="020B0604020202020204" pitchFamily="34" charset="0"/>
              </a:rPr>
              <a:t>1500 </a:t>
            </a:r>
            <a:r>
              <a:rPr lang="zh-CN" altLang="en-US" sz="2400" dirty="0">
                <a:solidFill>
                  <a:schemeClr val="tx2"/>
                </a:solidFill>
                <a:latin typeface="Arial" panose="020B0604020202020204" pitchFamily="34" charset="0"/>
                <a:cs typeface="Arial" panose="020B0604020202020204" pitchFamily="34" charset="0"/>
              </a:rPr>
              <a:t>词人，使用 </a:t>
            </a:r>
            <a:r>
              <a:rPr lang="en-US" altLang="zh-CN" sz="2400" dirty="0">
                <a:solidFill>
                  <a:schemeClr val="tx2"/>
                </a:solidFill>
                <a:latin typeface="Arial" panose="020B0604020202020204" pitchFamily="34" charset="0"/>
                <a:cs typeface="Arial" panose="020B0604020202020204" pitchFamily="34" charset="0"/>
              </a:rPr>
              <a:t>json </a:t>
            </a:r>
            <a:r>
              <a:rPr lang="zh-CN" altLang="en-US" sz="2400" dirty="0">
                <a:solidFill>
                  <a:schemeClr val="tx2"/>
                </a:solidFill>
                <a:latin typeface="Arial" panose="020B0604020202020204" pitchFamily="34" charset="0"/>
                <a:cs typeface="Arial" panose="020B0604020202020204" pitchFamily="34" charset="0"/>
              </a:rPr>
              <a:t>格式，包含了作者、内容、题目等信息。</a:t>
            </a:r>
            <a:endParaRPr lang="en-US" altLang="zh-CN" sz="2400" dirty="0">
              <a:solidFill>
                <a:schemeClr val="tx2"/>
              </a:solidFill>
              <a:latin typeface="Arial" panose="020B0604020202020204" pitchFamily="34" charset="0"/>
              <a:cs typeface="Arial" panose="020B0604020202020204" pitchFamily="34" charset="0"/>
            </a:endParaRPr>
          </a:p>
          <a:p>
            <a:pPr>
              <a:lnSpc>
                <a:spcPct val="150000"/>
              </a:lnSpc>
            </a:pPr>
            <a:r>
              <a:rPr lang="en-US" altLang="zh-CN" sz="2400" dirty="0">
                <a:solidFill>
                  <a:schemeClr val="tx2"/>
                </a:solidFill>
                <a:latin typeface="Arial" panose="020B0604020202020204" pitchFamily="34" charset="0"/>
                <a:cs typeface="Arial" panose="020B0604020202020204" pitchFamily="34" charset="0"/>
              </a:rPr>
              <a:t>	</a:t>
            </a:r>
            <a:r>
              <a:rPr lang="zh-CN" altLang="en-US" sz="2400" dirty="0">
                <a:solidFill>
                  <a:schemeClr val="tx2"/>
                </a:solidFill>
                <a:latin typeface="Arial" panose="020B0604020202020204" pitchFamily="34" charset="0"/>
                <a:cs typeface="Arial" panose="020B0604020202020204" pitchFamily="34" charset="0"/>
              </a:rPr>
              <a:t>本课设最终采用该数据集。 </a:t>
            </a:r>
          </a:p>
          <a:p>
            <a:pPr>
              <a:lnSpc>
                <a:spcPct val="150000"/>
              </a:lnSpc>
            </a:pPr>
            <a:endParaRPr lang="en-US" altLang="zh-CN" sz="2400" dirty="0">
              <a:solidFill>
                <a:schemeClr val="tx2"/>
              </a:solidFill>
            </a:endParaRPr>
          </a:p>
          <a:p>
            <a:pPr>
              <a:lnSpc>
                <a:spcPct val="150000"/>
              </a:lnSpc>
            </a:pPr>
            <a:r>
              <a:rPr lang="en-US" altLang="zh-CN" sz="4000" dirty="0">
                <a:solidFill>
                  <a:schemeClr val="tx2"/>
                </a:solidFill>
              </a:rPr>
              <a:t> </a:t>
            </a:r>
          </a:p>
        </p:txBody>
      </p:sp>
      <p:pic>
        <p:nvPicPr>
          <p:cNvPr id="6" name="图片 5">
            <a:extLst>
              <a:ext uri="{FF2B5EF4-FFF2-40B4-BE49-F238E27FC236}">
                <a16:creationId xmlns:a16="http://schemas.microsoft.com/office/drawing/2014/main" id="{4692C61E-BDC3-46EA-848A-05FCB126BE90}"/>
              </a:ext>
            </a:extLst>
          </p:cNvPr>
          <p:cNvPicPr>
            <a:picLocks noChangeAspect="1"/>
          </p:cNvPicPr>
          <p:nvPr/>
        </p:nvPicPr>
        <p:blipFill>
          <a:blip r:embed="rId3"/>
          <a:stretch>
            <a:fillRect/>
          </a:stretch>
        </p:blipFill>
        <p:spPr>
          <a:xfrm>
            <a:off x="9864364" y="21471"/>
            <a:ext cx="1120238" cy="1296144"/>
          </a:xfrm>
          <a:prstGeom prst="rect">
            <a:avLst/>
          </a:prstGeom>
        </p:spPr>
      </p:pic>
    </p:spTree>
    <p:extLst>
      <p:ext uri="{BB962C8B-B14F-4D97-AF65-F5344CB8AC3E}">
        <p14:creationId xmlns:p14="http://schemas.microsoft.com/office/powerpoint/2010/main" val="70253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31F7CC8-8901-454D-A519-7B8E576BB22D}"/>
              </a:ext>
            </a:extLst>
          </p:cNvPr>
          <p:cNvCxnSpPr>
            <a:cxnSpLocks/>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E3B0029D-78D3-412A-B719-C89EA510E5C4}"/>
              </a:ext>
            </a:extLst>
          </p:cNvPr>
          <p:cNvSpPr txBox="1"/>
          <p:nvPr/>
        </p:nvSpPr>
        <p:spPr>
          <a:xfrm>
            <a:off x="909836" y="17329"/>
            <a:ext cx="10081120" cy="1384995"/>
          </a:xfrm>
          <a:prstGeom prst="rect">
            <a:avLst/>
          </a:prstGeom>
          <a:noFill/>
        </p:spPr>
        <p:txBody>
          <a:bodyPr wrap="square" rtlCol="0">
            <a:spAutoFit/>
          </a:bodyPr>
          <a:lstStyle/>
          <a:p>
            <a:endParaRPr lang="en-US" altLang="zh-CN" dirty="0"/>
          </a:p>
          <a:p>
            <a:endParaRPr lang="en-US" altLang="zh-CN" dirty="0"/>
          </a:p>
          <a:p>
            <a:r>
              <a:rPr lang="zh-CN" altLang="en-US" sz="4800" dirty="0"/>
              <a:t>目录</a:t>
            </a:r>
            <a:endParaRPr lang="en-US" altLang="zh-CN" dirty="0"/>
          </a:p>
        </p:txBody>
      </p:sp>
      <p:sp>
        <p:nvSpPr>
          <p:cNvPr id="3" name="文本框 2">
            <a:extLst>
              <a:ext uri="{FF2B5EF4-FFF2-40B4-BE49-F238E27FC236}">
                <a16:creationId xmlns:a16="http://schemas.microsoft.com/office/drawing/2014/main" id="{6509F871-3A99-401E-AA5E-7FB3EFDA7DA7}"/>
              </a:ext>
            </a:extLst>
          </p:cNvPr>
          <p:cNvSpPr txBox="1"/>
          <p:nvPr/>
        </p:nvSpPr>
        <p:spPr>
          <a:xfrm>
            <a:off x="4042184" y="2204864"/>
            <a:ext cx="3816424" cy="4339650"/>
          </a:xfrm>
          <a:prstGeom prst="rect">
            <a:avLst/>
          </a:prstGeom>
          <a:noFill/>
        </p:spPr>
        <p:txBody>
          <a:bodyPr wrap="square" rtlCol="0">
            <a:spAutoFit/>
          </a:bodyPr>
          <a:lstStyle/>
          <a:p>
            <a:pPr>
              <a:lnSpc>
                <a:spcPct val="150000"/>
              </a:lnSpc>
            </a:pPr>
            <a:r>
              <a:rPr lang="en-US" altLang="zh-CN" sz="4000" dirty="0"/>
              <a:t>1.</a:t>
            </a:r>
            <a:r>
              <a:rPr lang="zh-CN" altLang="en-US" sz="4000" dirty="0"/>
              <a:t>数据集操作</a:t>
            </a:r>
            <a:endParaRPr lang="en-US" altLang="zh-CN" sz="4000" dirty="0"/>
          </a:p>
          <a:p>
            <a:pPr>
              <a:lnSpc>
                <a:spcPct val="150000"/>
              </a:lnSpc>
            </a:pPr>
            <a:r>
              <a:rPr lang="en-US" altLang="zh-CN" sz="4000" dirty="0">
                <a:solidFill>
                  <a:srgbClr val="FF0000"/>
                </a:solidFill>
              </a:rPr>
              <a:t>2.</a:t>
            </a:r>
            <a:r>
              <a:rPr lang="zh-CN" altLang="en-US" sz="4000" dirty="0">
                <a:solidFill>
                  <a:srgbClr val="FF0000"/>
                </a:solidFill>
              </a:rPr>
              <a:t>中文分词</a:t>
            </a:r>
            <a:endParaRPr lang="en-US" altLang="zh-CN" sz="4000" dirty="0">
              <a:solidFill>
                <a:srgbClr val="FF0000"/>
              </a:solidFill>
            </a:endParaRPr>
          </a:p>
          <a:p>
            <a:pPr>
              <a:lnSpc>
                <a:spcPct val="150000"/>
              </a:lnSpc>
            </a:pPr>
            <a:r>
              <a:rPr lang="en-US" altLang="zh-CN" sz="4000" dirty="0"/>
              <a:t>3.</a:t>
            </a:r>
            <a:r>
              <a:rPr lang="zh-CN" altLang="en-US" sz="4000" dirty="0"/>
              <a:t>词云展示</a:t>
            </a:r>
            <a:endParaRPr lang="en-US" altLang="zh-CN" sz="4000" dirty="0"/>
          </a:p>
          <a:p>
            <a:pPr>
              <a:lnSpc>
                <a:spcPct val="150000"/>
              </a:lnSpc>
            </a:pPr>
            <a:r>
              <a:rPr lang="en-US" altLang="zh-CN" sz="4000" dirty="0"/>
              <a:t>4.</a:t>
            </a:r>
            <a:r>
              <a:rPr lang="zh-CN" altLang="en-US" sz="4000" dirty="0"/>
              <a:t>古诗生成尝试</a:t>
            </a:r>
            <a:endParaRPr lang="en-US" altLang="zh-CN" sz="4000" dirty="0"/>
          </a:p>
          <a:p>
            <a:endParaRPr lang="en-US" altLang="zh-CN" dirty="0"/>
          </a:p>
          <a:p>
            <a:endParaRPr lang="zh-CN" altLang="en-US" dirty="0"/>
          </a:p>
        </p:txBody>
      </p:sp>
      <p:pic>
        <p:nvPicPr>
          <p:cNvPr id="5" name="图片 4">
            <a:extLst>
              <a:ext uri="{FF2B5EF4-FFF2-40B4-BE49-F238E27FC236}">
                <a16:creationId xmlns:a16="http://schemas.microsoft.com/office/drawing/2014/main" id="{55FA3D07-07AB-4F8C-9F8A-8EFBC92E9477}"/>
              </a:ext>
            </a:extLst>
          </p:cNvPr>
          <p:cNvPicPr>
            <a:picLocks noChangeAspect="1"/>
          </p:cNvPicPr>
          <p:nvPr/>
        </p:nvPicPr>
        <p:blipFill>
          <a:blip r:embed="rId3"/>
          <a:stretch>
            <a:fillRect/>
          </a:stretch>
        </p:blipFill>
        <p:spPr>
          <a:xfrm>
            <a:off x="9694812" y="-1868"/>
            <a:ext cx="1255454" cy="1315238"/>
          </a:xfrm>
          <a:prstGeom prst="rect">
            <a:avLst/>
          </a:prstGeom>
        </p:spPr>
      </p:pic>
    </p:spTree>
    <p:extLst>
      <p:ext uri="{BB962C8B-B14F-4D97-AF65-F5344CB8AC3E}">
        <p14:creationId xmlns:p14="http://schemas.microsoft.com/office/powerpoint/2010/main" val="401039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31F7CC8-8901-454D-A519-7B8E576BB22D}"/>
              </a:ext>
            </a:extLst>
          </p:cNvPr>
          <p:cNvCxnSpPr>
            <a:cxnSpLocks/>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E3B0029D-78D3-412A-B719-C89EA510E5C4}"/>
              </a:ext>
            </a:extLst>
          </p:cNvPr>
          <p:cNvSpPr txBox="1"/>
          <p:nvPr/>
        </p:nvSpPr>
        <p:spPr>
          <a:xfrm>
            <a:off x="909836" y="17329"/>
            <a:ext cx="10081120" cy="646331"/>
          </a:xfrm>
          <a:prstGeom prst="rect">
            <a:avLst/>
          </a:prstGeom>
          <a:noFill/>
        </p:spPr>
        <p:txBody>
          <a:bodyPr wrap="square" rtlCol="0">
            <a:spAutoFit/>
          </a:bodyPr>
          <a:lstStyle/>
          <a:p>
            <a:endParaRPr lang="en-US" altLang="zh-CN" dirty="0"/>
          </a:p>
          <a:p>
            <a:endParaRPr lang="en-US" altLang="zh-CN" dirty="0"/>
          </a:p>
        </p:txBody>
      </p:sp>
      <p:sp>
        <p:nvSpPr>
          <p:cNvPr id="4" name="文本框 3">
            <a:extLst>
              <a:ext uri="{FF2B5EF4-FFF2-40B4-BE49-F238E27FC236}">
                <a16:creationId xmlns:a16="http://schemas.microsoft.com/office/drawing/2014/main" id="{3C4BF25F-3D74-47CC-A8D9-0DF2A1770D04}"/>
              </a:ext>
            </a:extLst>
          </p:cNvPr>
          <p:cNvSpPr txBox="1"/>
          <p:nvPr/>
        </p:nvSpPr>
        <p:spPr>
          <a:xfrm>
            <a:off x="878516" y="345359"/>
            <a:ext cx="10081120" cy="903389"/>
          </a:xfrm>
          <a:prstGeom prst="rect">
            <a:avLst/>
          </a:prstGeom>
          <a:noFill/>
        </p:spPr>
        <p:txBody>
          <a:bodyPr wrap="square" rtlCol="0">
            <a:spAutoFit/>
          </a:bodyPr>
          <a:lstStyle/>
          <a:p>
            <a:pPr>
              <a:lnSpc>
                <a:spcPct val="150000"/>
              </a:lnSpc>
            </a:pPr>
            <a:r>
              <a:rPr lang="en-US" altLang="zh-CN" sz="4000" dirty="0">
                <a:solidFill>
                  <a:schemeClr val="tx2"/>
                </a:solidFill>
              </a:rPr>
              <a:t>2.</a:t>
            </a:r>
            <a:r>
              <a:rPr lang="zh-CN" altLang="en-US" sz="4000" dirty="0">
                <a:solidFill>
                  <a:schemeClr val="tx2"/>
                </a:solidFill>
              </a:rPr>
              <a:t>中文分词</a:t>
            </a:r>
            <a:endParaRPr lang="en-US" altLang="zh-CN" sz="4000" dirty="0">
              <a:solidFill>
                <a:schemeClr val="tx2"/>
              </a:solidFill>
            </a:endParaRPr>
          </a:p>
        </p:txBody>
      </p:sp>
      <p:sp>
        <p:nvSpPr>
          <p:cNvPr id="5" name="文本框 4">
            <a:extLst>
              <a:ext uri="{FF2B5EF4-FFF2-40B4-BE49-F238E27FC236}">
                <a16:creationId xmlns:a16="http://schemas.microsoft.com/office/drawing/2014/main" id="{0CBB9925-047E-4D04-B564-8A9ED211F658}"/>
              </a:ext>
            </a:extLst>
          </p:cNvPr>
          <p:cNvSpPr txBox="1"/>
          <p:nvPr/>
        </p:nvSpPr>
        <p:spPr>
          <a:xfrm>
            <a:off x="1053587" y="2273384"/>
            <a:ext cx="10081120" cy="923330"/>
          </a:xfrm>
          <a:prstGeom prst="rect">
            <a:avLst/>
          </a:prstGeom>
          <a:noFill/>
        </p:spPr>
        <p:txBody>
          <a:bodyPr wrap="square" rtlCol="0">
            <a:spAutoFit/>
          </a:bodyPr>
          <a:lstStyle/>
          <a:p>
            <a:r>
              <a:rPr lang="zh-CN" altLang="zh-CN" dirty="0"/>
              <a:t>中文分词</a:t>
            </a:r>
          </a:p>
          <a:p>
            <a:r>
              <a:rPr lang="en-US" altLang="zh-CN" dirty="0"/>
              <a:t>    </a:t>
            </a:r>
            <a:r>
              <a:rPr lang="zh-CN" altLang="zh-CN" dirty="0"/>
              <a:t>中文分词简单来讲就是将一个句子分成一个个的汉字或单词。中国汉字博大精深，对于一个较为复杂多义的句子，有时候人也很难进行分词划分，对于计算机来说则更加困难。</a:t>
            </a:r>
          </a:p>
        </p:txBody>
      </p:sp>
      <p:sp>
        <p:nvSpPr>
          <p:cNvPr id="6" name="文本框 5">
            <a:extLst>
              <a:ext uri="{FF2B5EF4-FFF2-40B4-BE49-F238E27FC236}">
                <a16:creationId xmlns:a16="http://schemas.microsoft.com/office/drawing/2014/main" id="{3E64652B-4F09-41ED-8301-E55D164DC56D}"/>
              </a:ext>
            </a:extLst>
          </p:cNvPr>
          <p:cNvSpPr txBox="1"/>
          <p:nvPr/>
        </p:nvSpPr>
        <p:spPr>
          <a:xfrm>
            <a:off x="1053587" y="4129329"/>
            <a:ext cx="10081120" cy="646331"/>
          </a:xfrm>
          <a:prstGeom prst="rect">
            <a:avLst/>
          </a:prstGeom>
          <a:noFill/>
        </p:spPr>
        <p:txBody>
          <a:bodyPr wrap="square" rtlCol="0">
            <a:spAutoFit/>
          </a:bodyPr>
          <a:lstStyle/>
          <a:p>
            <a:r>
              <a:rPr lang="zh-CN" altLang="zh-CN" dirty="0"/>
              <a:t>研究生命的起源</a:t>
            </a:r>
            <a:r>
              <a:rPr lang="en-US" altLang="zh-CN" dirty="0"/>
              <a:t>			</a:t>
            </a:r>
            <a:r>
              <a:rPr lang="zh-CN" altLang="zh-CN" dirty="0"/>
              <a:t>研究</a:t>
            </a:r>
            <a:r>
              <a:rPr lang="en-US" altLang="zh-CN" dirty="0"/>
              <a:t>\</a:t>
            </a:r>
            <a:r>
              <a:rPr lang="zh-CN" altLang="zh-CN" dirty="0"/>
              <a:t>生命</a:t>
            </a:r>
            <a:r>
              <a:rPr lang="en-US" altLang="zh-CN" dirty="0"/>
              <a:t>\</a:t>
            </a:r>
            <a:r>
              <a:rPr lang="zh-CN" altLang="zh-CN" dirty="0"/>
              <a:t>的</a:t>
            </a:r>
            <a:r>
              <a:rPr lang="en-US" altLang="zh-CN" dirty="0"/>
              <a:t>\</a:t>
            </a:r>
            <a:r>
              <a:rPr lang="zh-CN" altLang="zh-CN" dirty="0"/>
              <a:t>起源</a:t>
            </a:r>
            <a:r>
              <a:rPr lang="en-US" altLang="zh-CN" dirty="0"/>
              <a:t>		</a:t>
            </a:r>
            <a:r>
              <a:rPr lang="zh-CN" altLang="zh-CN" dirty="0"/>
              <a:t>研究生</a:t>
            </a:r>
            <a:r>
              <a:rPr lang="en-US" altLang="zh-CN" dirty="0"/>
              <a:t>\</a:t>
            </a:r>
            <a:r>
              <a:rPr lang="zh-CN" altLang="zh-CN" dirty="0"/>
              <a:t>命</a:t>
            </a:r>
            <a:r>
              <a:rPr lang="en-US" altLang="zh-CN" dirty="0"/>
              <a:t>\</a:t>
            </a:r>
            <a:r>
              <a:rPr lang="zh-CN" altLang="zh-CN" dirty="0"/>
              <a:t>的</a:t>
            </a:r>
            <a:r>
              <a:rPr lang="en-US" altLang="zh-CN" dirty="0"/>
              <a:t>\</a:t>
            </a:r>
            <a:r>
              <a:rPr lang="zh-CN" altLang="zh-CN" dirty="0"/>
              <a:t>起源</a:t>
            </a:r>
          </a:p>
          <a:p>
            <a:endParaRPr lang="zh-CN" altLang="zh-CN" dirty="0"/>
          </a:p>
        </p:txBody>
      </p:sp>
      <p:pic>
        <p:nvPicPr>
          <p:cNvPr id="7" name="图片 6">
            <a:extLst>
              <a:ext uri="{FF2B5EF4-FFF2-40B4-BE49-F238E27FC236}">
                <a16:creationId xmlns:a16="http://schemas.microsoft.com/office/drawing/2014/main" id="{B11B1654-8FA8-47AD-B75F-3E6C78E68CCC}"/>
              </a:ext>
            </a:extLst>
          </p:cNvPr>
          <p:cNvPicPr>
            <a:picLocks noChangeAspect="1"/>
          </p:cNvPicPr>
          <p:nvPr/>
        </p:nvPicPr>
        <p:blipFill>
          <a:blip r:embed="rId3"/>
          <a:stretch>
            <a:fillRect/>
          </a:stretch>
        </p:blipFill>
        <p:spPr>
          <a:xfrm>
            <a:off x="9864364" y="21471"/>
            <a:ext cx="1120238" cy="1296144"/>
          </a:xfrm>
          <a:prstGeom prst="rect">
            <a:avLst/>
          </a:prstGeom>
        </p:spPr>
      </p:pic>
    </p:spTree>
    <p:extLst>
      <p:ext uri="{BB962C8B-B14F-4D97-AF65-F5344CB8AC3E}">
        <p14:creationId xmlns:p14="http://schemas.microsoft.com/office/powerpoint/2010/main" val="409802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数学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59_TF02787947" id="{124DA91E-99CB-419E-AAA1-512E3751EB10}" vid="{FB4B810C-0487-49BA-A146-76B585018C49}"/>
    </a:ext>
  </a:extLst>
</a:theme>
</file>

<file path=ppt/theme/theme2.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带 Pi 的数学教育演示文稿（宽屏）</Template>
  <TotalTime>519</TotalTime>
  <Words>821</Words>
  <Application>Microsoft Office PowerPoint</Application>
  <PresentationFormat>自定义</PresentationFormat>
  <Paragraphs>116</Paragraphs>
  <Slides>19</Slides>
  <Notes>19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Arial</vt:lpstr>
      <vt:lpstr>Arial</vt:lpstr>
      <vt:lpstr>Euphemia</vt:lpstr>
      <vt:lpstr>微软雅黑</vt:lpstr>
      <vt:lpstr>数学 16x9</vt:lpstr>
      <vt:lpstr>唐宋古诗数据集处理及诗人风格分析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标题布局</dc:title>
  <dc:creator>Crics Yu</dc:creator>
  <cp:lastModifiedBy>Crics Yu</cp:lastModifiedBy>
  <cp:revision>10</cp:revision>
  <dcterms:created xsi:type="dcterms:W3CDTF">2018-10-28T06:46:33Z</dcterms:created>
  <dcterms:modified xsi:type="dcterms:W3CDTF">2019-01-15T08:37:04Z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