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d5375b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d5375b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d5375b1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1d5375b1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d5375b1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1d5375b1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1d5375b1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1d5375b1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d5375b1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d5375b1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d5375b1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d5375b1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1d5375b1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1d5375b1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oursquare.com/" TargetMode="External"/><Relationship Id="rId4" Type="http://schemas.openxmlformats.org/officeDocument/2006/relationships/hyperlink" Target="http://opendata.dc.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200100"/>
            <a:ext cx="8520600" cy="16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K-means Clustering to Determine Location for New Coffee Shop</a:t>
            </a:r>
            <a:endParaRPr/>
          </a:p>
        </p:txBody>
      </p:sp>
      <p:sp>
        <p:nvSpPr>
          <p:cNvPr id="65" name="Google Shape;65;p13"/>
          <p:cNvSpPr txBox="1"/>
          <p:nvPr>
            <p:ph idx="1" type="subTitle"/>
          </p:nvPr>
        </p:nvSpPr>
        <p:spPr>
          <a:xfrm>
            <a:off x="311700" y="202861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Charles Riebeling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client wishes to find the best location for a new coffee shop in DC. </a:t>
            </a:r>
            <a:endParaRPr sz="1800"/>
          </a:p>
          <a:p>
            <a:pPr indent="0" lvl="0" marL="0" rtl="0" algn="l">
              <a:spcBef>
                <a:spcPts val="1600"/>
              </a:spcBef>
              <a:spcAft>
                <a:spcPts val="1600"/>
              </a:spcAft>
              <a:buNone/>
            </a:pPr>
            <a:r>
              <a:rPr lang="en" sz="1800"/>
              <a:t>She is open to purchasing a storefront in any neighborhood, but does not wish to open the shop in Maryland or Virginia.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sources used for this project come from the </a:t>
            </a:r>
            <a:r>
              <a:rPr lang="en" u="sng">
                <a:solidFill>
                  <a:schemeClr val="hlink"/>
                </a:solidFill>
                <a:hlinkClick r:id="rId3"/>
              </a:rPr>
              <a:t>Foursquare</a:t>
            </a:r>
            <a:r>
              <a:rPr lang="en"/>
              <a:t> API </a:t>
            </a:r>
            <a:r>
              <a:rPr lang="en"/>
              <a:t>and from </a:t>
            </a:r>
            <a:r>
              <a:rPr lang="en" u="sng">
                <a:solidFill>
                  <a:schemeClr val="hlink"/>
                </a:solidFill>
                <a:hlinkClick r:id="rId4"/>
              </a:rPr>
              <a:t>Open Data DC</a:t>
            </a:r>
            <a:r>
              <a:rPr lang="en"/>
              <a:t>.</a:t>
            </a:r>
            <a:endParaRPr/>
          </a:p>
          <a:p>
            <a:pPr indent="0" lvl="0" marL="0" rtl="0" algn="l">
              <a:spcBef>
                <a:spcPts val="1600"/>
              </a:spcBef>
              <a:spcAft>
                <a:spcPts val="0"/>
              </a:spcAft>
              <a:buNone/>
            </a:pPr>
            <a:r>
              <a:rPr lang="en"/>
              <a:t>Open Data DC provides two data sets: DC traffic data from 2015 and DC neighborhood data.</a:t>
            </a:r>
            <a:endParaRPr/>
          </a:p>
          <a:p>
            <a:pPr indent="0" lvl="0" marL="0" rtl="0" algn="l">
              <a:spcBef>
                <a:spcPts val="1600"/>
              </a:spcBef>
              <a:spcAft>
                <a:spcPts val="1600"/>
              </a:spcAft>
              <a:buNone/>
            </a:pPr>
            <a:r>
              <a:rPr lang="en"/>
              <a:t>The Foursquare API is called to get information about venues in the locations provided in the DC data 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analysis process is as follows:</a:t>
            </a:r>
            <a:endParaRPr b="1"/>
          </a:p>
          <a:p>
            <a:pPr indent="-311150" lvl="0" marL="457200" rtl="0" algn="l">
              <a:spcBef>
                <a:spcPts val="1600"/>
              </a:spcBef>
              <a:spcAft>
                <a:spcPts val="0"/>
              </a:spcAft>
              <a:buSzPts val="1300"/>
              <a:buChar char="-"/>
            </a:pPr>
            <a:r>
              <a:rPr lang="en"/>
              <a:t>Read in a shape file of DC neighborhood clusters</a:t>
            </a:r>
            <a:endParaRPr/>
          </a:p>
          <a:p>
            <a:pPr indent="-311150" lvl="0" marL="457200" rtl="0" algn="l">
              <a:spcBef>
                <a:spcPts val="0"/>
              </a:spcBef>
              <a:spcAft>
                <a:spcPts val="0"/>
              </a:spcAft>
              <a:buSzPts val="1300"/>
              <a:buChar char="-"/>
            </a:pPr>
            <a:r>
              <a:rPr lang="en"/>
              <a:t>Access the centroid of each neighborhood cluster and merge it to the original shape file</a:t>
            </a:r>
            <a:endParaRPr/>
          </a:p>
          <a:p>
            <a:pPr indent="-311150" lvl="0" marL="457200" rtl="0" algn="l">
              <a:spcBef>
                <a:spcPts val="0"/>
              </a:spcBef>
              <a:spcAft>
                <a:spcPts val="0"/>
              </a:spcAft>
              <a:buSzPts val="1300"/>
              <a:buChar char="-"/>
            </a:pPr>
            <a:r>
              <a:rPr lang="en"/>
              <a:t>Make a GET request to the Foursquare API for the locations of coffee shops near the centroids of each neighborhood cluster</a:t>
            </a:r>
            <a:endParaRPr/>
          </a:p>
          <a:p>
            <a:pPr indent="-311150" lvl="0" marL="457200" rtl="0" algn="l">
              <a:spcBef>
                <a:spcPts val="0"/>
              </a:spcBef>
              <a:spcAft>
                <a:spcPts val="0"/>
              </a:spcAft>
              <a:buSzPts val="1300"/>
              <a:buChar char="-"/>
            </a:pPr>
            <a:r>
              <a:rPr lang="en"/>
              <a:t>Read in a shape file for DC traffic patterns</a:t>
            </a:r>
            <a:endParaRPr/>
          </a:p>
          <a:p>
            <a:pPr indent="-311150" lvl="0" marL="457200" rtl="0" algn="l">
              <a:spcBef>
                <a:spcPts val="0"/>
              </a:spcBef>
              <a:spcAft>
                <a:spcPts val="0"/>
              </a:spcAft>
              <a:buSzPts val="1300"/>
              <a:buChar char="-"/>
            </a:pPr>
            <a:r>
              <a:rPr lang="en"/>
              <a:t>Merge the neighborhood, Foursquare, and traffic sets together</a:t>
            </a:r>
            <a:endParaRPr/>
          </a:p>
          <a:p>
            <a:pPr indent="-311150" lvl="0" marL="457200" rtl="0" algn="l">
              <a:spcBef>
                <a:spcPts val="0"/>
              </a:spcBef>
              <a:spcAft>
                <a:spcPts val="0"/>
              </a:spcAft>
              <a:buSzPts val="1300"/>
              <a:buChar char="-"/>
            </a:pPr>
            <a:r>
              <a:rPr lang="en"/>
              <a:t>Apply k-means clustering to look at similarities and differences between clusters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89" name="Google Shape;89;p17"/>
          <p:cNvSpPr txBox="1"/>
          <p:nvPr>
            <p:ph idx="1" type="body"/>
          </p:nvPr>
        </p:nvSpPr>
        <p:spPr>
          <a:xfrm>
            <a:off x="4644688" y="150075"/>
            <a:ext cx="4166400" cy="492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K-means clustering method split the neighborhoods into five clusters based on how many coffee shops were already in the area and the amount of traffic in each area. The cluster with both the most traffic and the most coffee shops was cluster 4 (orange). </a:t>
            </a:r>
            <a:endParaRPr/>
          </a:p>
        </p:txBody>
      </p:sp>
      <p:pic>
        <p:nvPicPr>
          <p:cNvPr id="90" name="Google Shape;90;p17"/>
          <p:cNvPicPr preferRelativeResize="0"/>
          <p:nvPr/>
        </p:nvPicPr>
        <p:blipFill>
          <a:blip r:embed="rId3">
            <a:alphaModFix/>
          </a:blip>
          <a:stretch>
            <a:fillRect/>
          </a:stretch>
        </p:blipFill>
        <p:spPr>
          <a:xfrm>
            <a:off x="5356699" y="1951475"/>
            <a:ext cx="2742364" cy="238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96" name="Google Shape;96;p18"/>
          <p:cNvSpPr txBox="1"/>
          <p:nvPr>
            <p:ph idx="1" type="body"/>
          </p:nvPr>
        </p:nvSpPr>
        <p:spPr>
          <a:xfrm>
            <a:off x="4644675" y="175850"/>
            <a:ext cx="4166400" cy="48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traffic in the southeast corner of the city is most likely due to interstate travel between DC, Maryland, and Virginia, the client’s best options are to choose a storefront location near Dupont Circle or in the Petworth area of DC.</a:t>
            </a:r>
            <a:endParaRPr/>
          </a:p>
          <a:p>
            <a:pPr indent="0" lvl="0" marL="0" rtl="0" algn="l">
              <a:spcBef>
                <a:spcPts val="1600"/>
              </a:spcBef>
              <a:spcAft>
                <a:spcPts val="1600"/>
              </a:spcAft>
              <a:buClr>
                <a:srgbClr val="000000"/>
              </a:buClr>
              <a:buSzPts val="1100"/>
              <a:buFont typeface="Arial"/>
              <a:buNone/>
            </a:pPr>
            <a:r>
              <a:t/>
            </a:r>
            <a:endParaRPr/>
          </a:p>
        </p:txBody>
      </p:sp>
      <p:pic>
        <p:nvPicPr>
          <p:cNvPr id="97" name="Google Shape;97;p18"/>
          <p:cNvPicPr preferRelativeResize="0"/>
          <p:nvPr/>
        </p:nvPicPr>
        <p:blipFill>
          <a:blip r:embed="rId3">
            <a:alphaModFix/>
          </a:blip>
          <a:stretch>
            <a:fillRect/>
          </a:stretch>
        </p:blipFill>
        <p:spPr>
          <a:xfrm>
            <a:off x="4874625" y="1691575"/>
            <a:ext cx="3706500" cy="3229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(cont.)</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Foursquare provides access to a count of user check-ins at each location, and this data could greatly enhance the analysis by showing the client what types of coffee shops are popular in certain areas.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provided a list of neighborhoods in which it would be most beneficial for my client to open a new coffee shop. </a:t>
            </a:r>
            <a:endParaRPr/>
          </a:p>
          <a:p>
            <a:pPr indent="0" lvl="0" marL="0" rtl="0" algn="l">
              <a:spcBef>
                <a:spcPts val="1600"/>
              </a:spcBef>
              <a:spcAft>
                <a:spcPts val="1600"/>
              </a:spcAft>
              <a:buNone/>
            </a:pPr>
            <a:r>
              <a:rPr lang="en"/>
              <a:t>Additional data could be used to enhance the clustering method, if necessary.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