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53DD283-11BB-4D0F-9244-77611CACCB63}" type="slidenum">
              <a:rPr lang="en-GB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Interprétation de documents techniques (1)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1704960" y="3224160"/>
            <a:ext cx="1026360" cy="37080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75" name="CustomShape 4"/>
          <p:cNvSpPr/>
          <p:nvPr/>
        </p:nvSpPr>
        <p:spPr>
          <a:xfrm>
            <a:off x="1704960" y="3224160"/>
            <a:ext cx="1026360" cy="37080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76" name="CustomShape 5"/>
          <p:cNvSpPr/>
          <p:nvPr/>
        </p:nvSpPr>
        <p:spPr>
          <a:xfrm>
            <a:off x="5403960" y="4336920"/>
            <a:ext cx="1329480" cy="650160"/>
          </a:xfrm>
          <a:prstGeom prst="ellipse">
            <a:avLst/>
          </a:prstGeom>
          <a:solidFill>
            <a:srgbClr val="66ff33"/>
          </a:solidFill>
          <a:ln w="25560">
            <a:solidFill>
              <a:srgbClr val="000000"/>
            </a:solidFill>
            <a:round/>
          </a:ln>
        </p:spPr>
      </p:sp>
      <p:sp>
        <p:nvSpPr>
          <p:cNvPr id="77" name="CustomShape 6"/>
          <p:cNvSpPr/>
          <p:nvPr/>
        </p:nvSpPr>
        <p:spPr>
          <a:xfrm>
            <a:off x="1720800" y="2987640"/>
            <a:ext cx="1329480" cy="60588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000000"/>
            </a:solidFill>
            <a:round/>
          </a:ln>
        </p:spPr>
      </p:sp>
      <p:sp>
        <p:nvSpPr>
          <p:cNvPr id="78" name="CustomShape 7"/>
          <p:cNvSpPr/>
          <p:nvPr/>
        </p:nvSpPr>
        <p:spPr>
          <a:xfrm>
            <a:off x="5403960" y="4336920"/>
            <a:ext cx="1329480" cy="650160"/>
          </a:xfrm>
          <a:prstGeom prst="ellipse">
            <a:avLst/>
          </a:prstGeom>
          <a:solidFill>
            <a:srgbClr val="66ff33"/>
          </a:solidFill>
          <a:ln w="25560">
            <a:solidFill>
              <a:srgbClr val="000000"/>
            </a:solidFill>
            <a:round/>
          </a:ln>
        </p:spPr>
      </p:sp>
      <p:sp>
        <p:nvSpPr>
          <p:cNvPr id="79" name="CustomShape 8"/>
          <p:cNvSpPr/>
          <p:nvPr/>
        </p:nvSpPr>
        <p:spPr>
          <a:xfrm>
            <a:off x="5423040" y="2987640"/>
            <a:ext cx="1329480" cy="58500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000000"/>
            </a:solidFill>
            <a:round/>
          </a:ln>
        </p:spPr>
      </p:sp>
      <p:sp>
        <p:nvSpPr>
          <p:cNvPr id="80" name="CustomShape 9"/>
          <p:cNvSpPr/>
          <p:nvPr/>
        </p:nvSpPr>
        <p:spPr>
          <a:xfrm>
            <a:off x="3659040" y="2989440"/>
            <a:ext cx="1329480" cy="56124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000000"/>
            </a:solidFill>
            <a:round/>
          </a:ln>
        </p:spPr>
      </p:sp>
      <p:sp>
        <p:nvSpPr>
          <p:cNvPr id="81" name="CustomShape 10"/>
          <p:cNvSpPr/>
          <p:nvPr/>
        </p:nvSpPr>
        <p:spPr>
          <a:xfrm>
            <a:off x="1720800" y="2987640"/>
            <a:ext cx="1329480" cy="60588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000000"/>
            </a:solidFill>
            <a:round/>
          </a:ln>
        </p:spPr>
      </p:sp>
      <p:sp>
        <p:nvSpPr>
          <p:cNvPr id="82" name="CustomShape 11"/>
          <p:cNvSpPr/>
          <p:nvPr/>
        </p:nvSpPr>
        <p:spPr>
          <a:xfrm>
            <a:off x="7067520" y="3692520"/>
            <a:ext cx="1389960" cy="608760"/>
          </a:xfrm>
          <a:prstGeom prst="ellipse">
            <a:avLst/>
          </a:prstGeom>
          <a:solidFill>
            <a:srgbClr val="99cc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3" name="CustomShape 12"/>
          <p:cNvSpPr/>
          <p:nvPr/>
        </p:nvSpPr>
        <p:spPr>
          <a:xfrm>
            <a:off x="1752120" y="3012120"/>
            <a:ext cx="1269720" cy="4845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 algn="ctr">
              <a:lnSpc>
                <a:spcPct val="100000"/>
              </a:lnSpc>
            </a:pPr>
            <a:r>
              <a:rPr b="1" lang="en-GB" sz="1300">
                <a:solidFill>
                  <a:srgbClr val="000000"/>
                </a:solidFill>
                <a:latin typeface="Geneva"/>
              </a:rPr>
              <a:t>Conceptual schema</a:t>
            </a:r>
            <a:endParaRPr/>
          </a:p>
        </p:txBody>
      </p:sp>
      <p:sp>
        <p:nvSpPr>
          <p:cNvPr id="84" name="CustomShape 13"/>
          <p:cNvSpPr/>
          <p:nvPr/>
        </p:nvSpPr>
        <p:spPr>
          <a:xfrm>
            <a:off x="3659040" y="2989440"/>
            <a:ext cx="1329480" cy="56124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000000"/>
            </a:solidFill>
            <a:round/>
          </a:ln>
        </p:spPr>
      </p:sp>
      <p:sp>
        <p:nvSpPr>
          <p:cNvPr id="85" name="CustomShape 14"/>
          <p:cNvSpPr/>
          <p:nvPr/>
        </p:nvSpPr>
        <p:spPr>
          <a:xfrm>
            <a:off x="7272000" y="3673440"/>
            <a:ext cx="995400" cy="51408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</a:rPr>
              <a:t>Document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</a:rPr>
              <a:t> </a:t>
            </a:r>
            <a:r>
              <a:rPr lang="en-GB" sz="1400">
                <a:solidFill>
                  <a:srgbClr val="000000"/>
                </a:solidFill>
                <a:latin typeface="Arial"/>
              </a:rPr>
              <a:t>papier</a:t>
            </a:r>
            <a:endParaRPr/>
          </a:p>
        </p:txBody>
      </p:sp>
      <p:sp>
        <p:nvSpPr>
          <p:cNvPr id="86" name="CustomShape 15"/>
          <p:cNvSpPr/>
          <p:nvPr/>
        </p:nvSpPr>
        <p:spPr>
          <a:xfrm>
            <a:off x="1700280" y="4398840"/>
            <a:ext cx="1350360" cy="67068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87" name="CustomShape 16"/>
          <p:cNvSpPr/>
          <p:nvPr/>
        </p:nvSpPr>
        <p:spPr>
          <a:xfrm>
            <a:off x="3659040" y="4400640"/>
            <a:ext cx="1329480" cy="62784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88" name="CustomShape 17"/>
          <p:cNvSpPr/>
          <p:nvPr/>
        </p:nvSpPr>
        <p:spPr>
          <a:xfrm>
            <a:off x="5646960" y="4453560"/>
            <a:ext cx="887040" cy="45360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1" lang="en-GB" sz="1200">
                <a:latin typeface="Geneva"/>
              </a:rPr>
              <a:t>Physical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1200">
                <a:latin typeface="Geneva"/>
              </a:rPr>
              <a:t>analysis</a:t>
            </a:r>
            <a:endParaRPr/>
          </a:p>
        </p:txBody>
      </p:sp>
      <p:sp>
        <p:nvSpPr>
          <p:cNvPr id="89" name="CustomShape 18"/>
          <p:cNvSpPr/>
          <p:nvPr/>
        </p:nvSpPr>
        <p:spPr>
          <a:xfrm>
            <a:off x="4494600" y="2600280"/>
            <a:ext cx="1449360" cy="30168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GB" sz="1400">
                <a:solidFill>
                  <a:srgbClr val="000000"/>
                </a:solidFill>
                <a:latin typeface="Geneva"/>
              </a:rPr>
              <a:t>Page setting</a:t>
            </a:r>
            <a:endParaRPr/>
          </a:p>
        </p:txBody>
      </p:sp>
      <p:sp>
        <p:nvSpPr>
          <p:cNvPr id="90" name="CustomShape 19"/>
          <p:cNvSpPr/>
          <p:nvPr/>
        </p:nvSpPr>
        <p:spPr>
          <a:xfrm>
            <a:off x="6616440" y="2692440"/>
            <a:ext cx="701280" cy="30168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GB" sz="1400">
                <a:solidFill>
                  <a:srgbClr val="000000"/>
                </a:solidFill>
                <a:latin typeface="Geneva"/>
              </a:rPr>
              <a:t>Draw</a:t>
            </a:r>
            <a:endParaRPr/>
          </a:p>
        </p:txBody>
      </p:sp>
      <p:sp>
        <p:nvSpPr>
          <p:cNvPr id="91" name="CustomShape 20"/>
          <p:cNvSpPr/>
          <p:nvPr/>
        </p:nvSpPr>
        <p:spPr>
          <a:xfrm>
            <a:off x="6097320" y="4948200"/>
            <a:ext cx="2027160" cy="51480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GB" sz="1400">
                <a:solidFill>
                  <a:srgbClr val="000000"/>
                </a:solidFill>
                <a:latin typeface="Geneva"/>
              </a:rPr>
              <a:t>Capture 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400">
                <a:solidFill>
                  <a:srgbClr val="000000"/>
                </a:solidFill>
                <a:latin typeface="Geneva"/>
              </a:rPr>
              <a:t>and Segmentation</a:t>
            </a:r>
            <a:endParaRPr/>
          </a:p>
        </p:txBody>
      </p:sp>
      <p:sp>
        <p:nvSpPr>
          <p:cNvPr id="92" name="CustomShape 21"/>
          <p:cNvSpPr/>
          <p:nvPr/>
        </p:nvSpPr>
        <p:spPr>
          <a:xfrm>
            <a:off x="2604960" y="5140440"/>
            <a:ext cx="1604880" cy="30168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r>
              <a:rPr b="1" lang="en-GB" sz="1400">
                <a:latin typeface="Geneva"/>
              </a:rPr>
              <a:t>Interpretation</a:t>
            </a:r>
            <a:endParaRPr/>
          </a:p>
        </p:txBody>
      </p:sp>
      <p:sp>
        <p:nvSpPr>
          <p:cNvPr id="93" name="CustomShape 22"/>
          <p:cNvSpPr/>
          <p:nvPr/>
        </p:nvSpPr>
        <p:spPr>
          <a:xfrm>
            <a:off x="2115000" y="3723120"/>
            <a:ext cx="576360" cy="515160"/>
          </a:xfrm>
          <a:prstGeom prst="rect">
            <a:avLst/>
          </a:prstGeom>
          <a:solidFill>
            <a:srgbClr val="99ccff"/>
          </a:solidFill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000000"/>
                </a:solidFill>
                <a:latin typeface="Arial"/>
              </a:rPr>
              <a:t>    </a:t>
            </a:r>
            <a:endParaRPr/>
          </a:p>
        </p:txBody>
      </p:sp>
      <p:sp>
        <p:nvSpPr>
          <p:cNvPr id="94" name="Line 23"/>
          <p:cNvSpPr/>
          <p:nvPr/>
        </p:nvSpPr>
        <p:spPr>
          <a:xfrm>
            <a:off x="2160360" y="2310120"/>
            <a:ext cx="5597640" cy="14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95" name="CustomShape 24"/>
          <p:cNvSpPr/>
          <p:nvPr/>
        </p:nvSpPr>
        <p:spPr>
          <a:xfrm>
            <a:off x="5338080" y="3007800"/>
            <a:ext cx="1501560" cy="63612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 algn="ctr">
              <a:lnSpc>
                <a:spcPct val="100000"/>
              </a:lnSpc>
            </a:pPr>
            <a:r>
              <a:rPr b="1" lang="en-GB" sz="1200">
                <a:latin typeface="Geneva"/>
              </a:rPr>
              <a:t>Physical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1200">
                <a:latin typeface="Geneva"/>
              </a:rPr>
              <a:t>representation</a:t>
            </a:r>
            <a:endParaRPr/>
          </a:p>
        </p:txBody>
      </p:sp>
      <p:sp>
        <p:nvSpPr>
          <p:cNvPr id="96" name="CustomShape 25"/>
          <p:cNvSpPr/>
          <p:nvPr/>
        </p:nvSpPr>
        <p:spPr>
          <a:xfrm>
            <a:off x="5423040" y="2987640"/>
            <a:ext cx="1329480" cy="58500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97" name="CustomShape 26"/>
          <p:cNvSpPr/>
          <p:nvPr/>
        </p:nvSpPr>
        <p:spPr>
          <a:xfrm>
            <a:off x="1835280" y="4429080"/>
            <a:ext cx="1118520" cy="4845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lang="en-GB" sz="1300">
                <a:solidFill>
                  <a:srgbClr val="000000"/>
                </a:solidFill>
                <a:latin typeface="Geneva"/>
              </a:rPr>
              <a:t>Schéma</a:t>
            </a:r>
            <a:endParaRPr/>
          </a:p>
          <a:p>
            <a:pPr>
              <a:lnSpc>
                <a:spcPct val="100000"/>
              </a:lnSpc>
            </a:pPr>
            <a:r>
              <a:rPr lang="en-GB" sz="1300">
                <a:solidFill>
                  <a:srgbClr val="000000"/>
                </a:solidFill>
                <a:latin typeface="Geneva"/>
              </a:rPr>
              <a:t>conceptuel</a:t>
            </a:r>
            <a:endParaRPr/>
          </a:p>
        </p:txBody>
      </p:sp>
      <p:sp>
        <p:nvSpPr>
          <p:cNvPr id="98" name="CustomShape 27"/>
          <p:cNvSpPr/>
          <p:nvPr/>
        </p:nvSpPr>
        <p:spPr>
          <a:xfrm>
            <a:off x="3941640" y="4429080"/>
            <a:ext cx="839880" cy="4845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GB" sz="1300">
                <a:solidFill>
                  <a:srgbClr val="000000"/>
                </a:solidFill>
                <a:latin typeface="Geneva"/>
              </a:rPr>
              <a:t>Schéma</a:t>
            </a:r>
            <a:endParaRPr/>
          </a:p>
          <a:p>
            <a:pPr>
              <a:lnSpc>
                <a:spcPct val="100000"/>
              </a:lnSpc>
            </a:pPr>
            <a:r>
              <a:rPr lang="en-GB" sz="1300">
                <a:solidFill>
                  <a:srgbClr val="000000"/>
                </a:solidFill>
                <a:latin typeface="Geneva"/>
              </a:rPr>
              <a:t>logique</a:t>
            </a:r>
            <a:endParaRPr/>
          </a:p>
        </p:txBody>
      </p:sp>
      <p:sp>
        <p:nvSpPr>
          <p:cNvPr id="99" name="CustomShape 28"/>
          <p:cNvSpPr/>
          <p:nvPr/>
        </p:nvSpPr>
        <p:spPr>
          <a:xfrm>
            <a:off x="2765880" y="2600280"/>
            <a:ext cx="1054080" cy="303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r>
              <a:rPr b="1" lang="en-GB" sz="1400">
                <a:solidFill>
                  <a:srgbClr val="000000"/>
                </a:solidFill>
                <a:latin typeface="Geneva"/>
              </a:rPr>
              <a:t>Conception</a:t>
            </a:r>
            <a:endParaRPr/>
          </a:p>
        </p:txBody>
      </p:sp>
      <p:sp>
        <p:nvSpPr>
          <p:cNvPr id="100" name="Line 29"/>
          <p:cNvSpPr/>
          <p:nvPr/>
        </p:nvSpPr>
        <p:spPr>
          <a:xfrm>
            <a:off x="3050640" y="3246120"/>
            <a:ext cx="608400" cy="1800"/>
          </a:xfrm>
          <a:prstGeom prst="line">
            <a:avLst/>
          </a:prstGeom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101" name="Line 30"/>
          <p:cNvSpPr/>
          <p:nvPr/>
        </p:nvSpPr>
        <p:spPr>
          <a:xfrm>
            <a:off x="5000400" y="3246120"/>
            <a:ext cx="422640" cy="1800"/>
          </a:xfrm>
          <a:prstGeom prst="line">
            <a:avLst/>
          </a:prstGeom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102" name="Line 31"/>
          <p:cNvSpPr/>
          <p:nvPr/>
        </p:nvSpPr>
        <p:spPr>
          <a:xfrm>
            <a:off x="2349360" y="4008240"/>
            <a:ext cx="4730760" cy="14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225000000" sp="1225000000"/>
            </a:custDash>
            <a:round/>
          </a:ln>
        </p:spPr>
      </p:sp>
      <p:sp>
        <p:nvSpPr>
          <p:cNvPr id="103" name="CustomShape 32"/>
          <p:cNvSpPr/>
          <p:nvPr/>
        </p:nvSpPr>
        <p:spPr>
          <a:xfrm>
            <a:off x="7067520" y="3692520"/>
            <a:ext cx="1389960" cy="608760"/>
          </a:xfrm>
          <a:prstGeom prst="ellipse">
            <a:avLst/>
          </a:prstGeom>
          <a:solidFill>
            <a:srgbClr val="99cc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4" name="CustomShape 33"/>
          <p:cNvSpPr/>
          <p:nvPr/>
        </p:nvSpPr>
        <p:spPr>
          <a:xfrm>
            <a:off x="2951280" y="1811160"/>
            <a:ext cx="4020480" cy="33192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-GB" sz="1600">
                <a:solidFill>
                  <a:srgbClr val="fd3a19"/>
                </a:solidFill>
                <a:latin typeface="Arial"/>
              </a:rPr>
              <a:t>Document producing process</a:t>
            </a:r>
            <a:r>
              <a:rPr b="1" lang="en-GB" sz="1300">
                <a:solidFill>
                  <a:srgbClr val="fd3a19"/>
                </a:solidFill>
                <a:latin typeface="Geneva"/>
              </a:rPr>
              <a:t> </a:t>
            </a:r>
            <a:endParaRPr/>
          </a:p>
        </p:txBody>
      </p:sp>
      <p:sp>
        <p:nvSpPr>
          <p:cNvPr id="105" name="CustomShape 34"/>
          <p:cNvSpPr/>
          <p:nvPr/>
        </p:nvSpPr>
        <p:spPr>
          <a:xfrm>
            <a:off x="3019320" y="5689440"/>
            <a:ext cx="4147560" cy="33192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-GB" sz="1600">
                <a:solidFill>
                  <a:srgbClr val="fd3a19"/>
                </a:solidFill>
                <a:latin typeface="Arial"/>
              </a:rPr>
              <a:t>Document Interpretation Process</a:t>
            </a:r>
            <a:endParaRPr/>
          </a:p>
        </p:txBody>
      </p:sp>
      <p:sp>
        <p:nvSpPr>
          <p:cNvPr id="106" name="CustomShape 35"/>
          <p:cNvSpPr/>
          <p:nvPr/>
        </p:nvSpPr>
        <p:spPr>
          <a:xfrm>
            <a:off x="3602160" y="2971800"/>
            <a:ext cx="1464480" cy="63612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1" lang="en-GB" sz="1200">
                <a:latin typeface="Geneva"/>
              </a:rPr>
              <a:t>Logic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1200">
                <a:latin typeface="Geneva"/>
              </a:rPr>
              <a:t>representation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07" name="CustomShape 36"/>
          <p:cNvSpPr/>
          <p:nvPr/>
        </p:nvSpPr>
        <p:spPr>
          <a:xfrm>
            <a:off x="7253280" y="3722760"/>
            <a:ext cx="1037880" cy="63612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1" lang="en-GB" sz="1200">
                <a:latin typeface="Geneva"/>
              </a:rPr>
              <a:t>Paper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1200">
                <a:latin typeface="Geneva"/>
              </a:rPr>
              <a:t>document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1200">
                <a:latin typeface="Geneva"/>
              </a:rPr>
              <a:t> </a:t>
            </a:r>
            <a:endParaRPr/>
          </a:p>
        </p:txBody>
      </p:sp>
      <p:sp>
        <p:nvSpPr>
          <p:cNvPr id="108" name="CustomShape 37"/>
          <p:cNvSpPr/>
          <p:nvPr/>
        </p:nvSpPr>
        <p:spPr>
          <a:xfrm>
            <a:off x="1700280" y="4398840"/>
            <a:ext cx="1350360" cy="670680"/>
          </a:xfrm>
          <a:prstGeom prst="ellipse">
            <a:avLst/>
          </a:prstGeom>
          <a:solidFill>
            <a:srgbClr val="66ff33"/>
          </a:solidFill>
          <a:ln w="25560">
            <a:solidFill>
              <a:srgbClr val="000000"/>
            </a:solidFill>
            <a:round/>
          </a:ln>
        </p:spPr>
      </p:sp>
      <p:sp>
        <p:nvSpPr>
          <p:cNvPr id="109" name="CustomShape 38"/>
          <p:cNvSpPr/>
          <p:nvPr/>
        </p:nvSpPr>
        <p:spPr>
          <a:xfrm>
            <a:off x="3659040" y="4400640"/>
            <a:ext cx="1329480" cy="627840"/>
          </a:xfrm>
          <a:prstGeom prst="ellipse">
            <a:avLst/>
          </a:prstGeom>
          <a:solidFill>
            <a:srgbClr val="66ff33"/>
          </a:solidFill>
          <a:ln w="25560">
            <a:solidFill>
              <a:srgbClr val="000000"/>
            </a:solidFill>
            <a:round/>
          </a:ln>
        </p:spPr>
      </p:sp>
      <p:sp>
        <p:nvSpPr>
          <p:cNvPr id="110" name="CustomShape 39"/>
          <p:cNvSpPr/>
          <p:nvPr/>
        </p:nvSpPr>
        <p:spPr>
          <a:xfrm>
            <a:off x="4558680" y="5140440"/>
            <a:ext cx="1374840" cy="30168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GB" sz="1400">
                <a:latin typeface="Geneva"/>
              </a:rPr>
              <a:t>Recognition</a:t>
            </a:r>
            <a:endParaRPr/>
          </a:p>
        </p:txBody>
      </p:sp>
      <p:sp>
        <p:nvSpPr>
          <p:cNvPr id="111" name="CustomShape 40"/>
          <p:cNvSpPr/>
          <p:nvPr/>
        </p:nvSpPr>
        <p:spPr>
          <a:xfrm>
            <a:off x="2081160" y="3726360"/>
            <a:ext cx="356760" cy="45360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000000"/>
                </a:solidFill>
                <a:latin typeface="Geneva"/>
              </a:rPr>
              <a:t>?</a:t>
            </a:r>
            <a:endParaRPr/>
          </a:p>
        </p:txBody>
      </p:sp>
      <p:sp>
        <p:nvSpPr>
          <p:cNvPr id="112" name="CustomShape 41"/>
          <p:cNvSpPr/>
          <p:nvPr/>
        </p:nvSpPr>
        <p:spPr>
          <a:xfrm>
            <a:off x="457200" y="1523880"/>
            <a:ext cx="3150720" cy="57528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GB" sz="1600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GB" sz="1600">
                <a:solidFill>
                  <a:srgbClr val="000000"/>
                </a:solidFill>
                <a:latin typeface="Arial"/>
              </a:rPr>
              <a:t>Write - Draw</a:t>
            </a:r>
            <a:endParaRPr/>
          </a:p>
        </p:txBody>
      </p:sp>
      <p:sp>
        <p:nvSpPr>
          <p:cNvPr id="113" name="CustomShape 42"/>
          <p:cNvSpPr/>
          <p:nvPr/>
        </p:nvSpPr>
        <p:spPr>
          <a:xfrm>
            <a:off x="480600" y="5450400"/>
            <a:ext cx="1734480" cy="57528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GB" sz="1600">
                <a:solidFill>
                  <a:srgbClr val="000000"/>
                </a:solidFill>
                <a:latin typeface="Arial"/>
              </a:rPr>
              <a:t>Interpretation</a:t>
            </a:r>
            <a:endParaRPr/>
          </a:p>
        </p:txBody>
      </p:sp>
      <p:sp>
        <p:nvSpPr>
          <p:cNvPr id="114" name="CustomShape 43"/>
          <p:cNvSpPr/>
          <p:nvPr/>
        </p:nvSpPr>
        <p:spPr>
          <a:xfrm>
            <a:off x="1799280" y="4501080"/>
            <a:ext cx="1177200" cy="63612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 algn="ctr">
              <a:lnSpc>
                <a:spcPct val="100000"/>
              </a:lnSpc>
            </a:pPr>
            <a:r>
              <a:rPr b="1" lang="en-GB" sz="1200">
                <a:latin typeface="Geneva"/>
              </a:rPr>
              <a:t>Conceptual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1200">
                <a:latin typeface="Geneva"/>
              </a:rPr>
              <a:t>schema</a:t>
            </a:r>
            <a:endParaRPr/>
          </a:p>
        </p:txBody>
      </p:sp>
      <p:sp>
        <p:nvSpPr>
          <p:cNvPr id="115" name="CustomShape 44"/>
          <p:cNvSpPr/>
          <p:nvPr/>
        </p:nvSpPr>
        <p:spPr>
          <a:xfrm>
            <a:off x="3921480" y="4465080"/>
            <a:ext cx="879480" cy="46908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1" lang="en-GB" sz="1200">
                <a:solidFill>
                  <a:srgbClr val="000000"/>
                </a:solidFill>
                <a:latin typeface="Geneva"/>
              </a:rPr>
              <a:t>Logic</a:t>
            </a:r>
            <a:r>
              <a:rPr b="1" lang="en-GB" sz="1300">
                <a:solidFill>
                  <a:srgbClr val="000000"/>
                </a:solidFill>
                <a:latin typeface="Geneva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1200">
                <a:solidFill>
                  <a:srgbClr val="000000"/>
                </a:solidFill>
                <a:latin typeface="Geneva"/>
              </a:rPr>
              <a:t>analysis</a:t>
            </a:r>
            <a:endParaRPr/>
          </a:p>
        </p:txBody>
      </p:sp>
      <p:sp>
        <p:nvSpPr>
          <p:cNvPr id="116" name="Line 45"/>
          <p:cNvSpPr/>
          <p:nvPr/>
        </p:nvSpPr>
        <p:spPr>
          <a:xfrm>
            <a:off x="2442960" y="2312640"/>
            <a:ext cx="1440" cy="71280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7" name="Line 46"/>
          <p:cNvSpPr/>
          <p:nvPr/>
        </p:nvSpPr>
        <p:spPr>
          <a:xfrm>
            <a:off x="7758000" y="2304000"/>
            <a:ext cx="1440" cy="136800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8" name="Line 47"/>
          <p:cNvSpPr/>
          <p:nvPr/>
        </p:nvSpPr>
        <p:spPr>
          <a:xfrm>
            <a:off x="4341600" y="2314440"/>
            <a:ext cx="1800" cy="66204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9" name="Line 48"/>
          <p:cNvSpPr/>
          <p:nvPr/>
        </p:nvSpPr>
        <p:spPr>
          <a:xfrm>
            <a:off x="6087960" y="2314440"/>
            <a:ext cx="1440" cy="66204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0" name="Line 49"/>
          <p:cNvSpPr/>
          <p:nvPr/>
        </p:nvSpPr>
        <p:spPr>
          <a:xfrm>
            <a:off x="2158920" y="5587920"/>
            <a:ext cx="5624280" cy="14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21" name="Line 50"/>
          <p:cNvSpPr/>
          <p:nvPr/>
        </p:nvSpPr>
        <p:spPr>
          <a:xfrm flipV="1">
            <a:off x="7783200" y="4320000"/>
            <a:ext cx="0" cy="126792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2" name="Line 51"/>
          <p:cNvSpPr/>
          <p:nvPr/>
        </p:nvSpPr>
        <p:spPr>
          <a:xfrm flipV="1">
            <a:off x="6138720" y="4987440"/>
            <a:ext cx="1440" cy="58608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3" name="Line 52"/>
          <p:cNvSpPr/>
          <p:nvPr/>
        </p:nvSpPr>
        <p:spPr>
          <a:xfrm flipV="1">
            <a:off x="4329000" y="5040000"/>
            <a:ext cx="1440" cy="54792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4" name="Line 53"/>
          <p:cNvSpPr/>
          <p:nvPr/>
        </p:nvSpPr>
        <p:spPr>
          <a:xfrm flipV="1">
            <a:off x="2454120" y="5069880"/>
            <a:ext cx="0" cy="51804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5" name="Line 54"/>
          <p:cNvSpPr/>
          <p:nvPr/>
        </p:nvSpPr>
        <p:spPr>
          <a:xfrm flipH="1">
            <a:off x="4988880" y="4719600"/>
            <a:ext cx="415080" cy="0"/>
          </a:xfrm>
          <a:prstGeom prst="line">
            <a:avLst/>
          </a:prstGeom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126" name="Line 55"/>
          <p:cNvSpPr/>
          <p:nvPr/>
        </p:nvSpPr>
        <p:spPr>
          <a:xfrm flipH="1">
            <a:off x="3051000" y="4723560"/>
            <a:ext cx="621000" cy="0"/>
          </a:xfrm>
          <a:prstGeom prst="line">
            <a:avLst/>
          </a:prstGeom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sp>
      <p:cxnSp>
        <p:nvCxnSpPr>
          <p:cNvPr id="127" name="Line 56"/>
          <p:cNvCxnSpPr>
            <a:stCxn id="96" idx="62"/>
            <a:endCxn id="103" idx="0"/>
          </p:cNvCxnSpPr>
          <p:nvPr/>
        </p:nvCxnSpPr>
        <p:spPr>
          <a:xfrm>
            <a:off x="6752520" y="3279960"/>
            <a:ext cx="1010160" cy="412920"/>
          </a:xfrm>
          <a:prstGeom prst="curvedConnector3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28" name="Line 57"/>
          <p:cNvCxnSpPr>
            <a:stCxn id="78" idx="3"/>
            <a:endCxn id="103" idx="2"/>
          </p:cNvCxnSpPr>
          <p:nvPr/>
        </p:nvCxnSpPr>
        <p:spPr>
          <a:xfrm flipV="1">
            <a:off x="6733440" y="4301280"/>
            <a:ext cx="1029240" cy="361080"/>
          </a:xfrm>
          <a:prstGeom prst="curvedConnector3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1880" y="5574960"/>
            <a:ext cx="4564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CAFDB05-6003-4725-851A-2C753791B1E3}" type="slidenum">
              <a:rPr lang="en-GB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609480" y="2971800"/>
            <a:ext cx="1523160" cy="1980360"/>
          </a:xfrm>
          <a:prstGeom prst="flowChartMultidocumen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</p:sp>
      <p:sp>
        <p:nvSpPr>
          <p:cNvPr id="131" name="CustomShape 3"/>
          <p:cNvSpPr/>
          <p:nvPr/>
        </p:nvSpPr>
        <p:spPr>
          <a:xfrm>
            <a:off x="590400" y="3657600"/>
            <a:ext cx="1259640" cy="576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1600">
                <a:solidFill>
                  <a:srgbClr val="000000"/>
                </a:solidFill>
                <a:latin typeface="Arial"/>
              </a:rPr>
              <a:t>Industrial 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Arial"/>
              </a:rPr>
              <a:t>Solutions</a:t>
            </a:r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2362320" y="1688760"/>
            <a:ext cx="678960" cy="518400"/>
          </a:xfrm>
          <a:prstGeom prst="rightArrow">
            <a:avLst>
              <a:gd name="adj1" fmla="val 50000"/>
              <a:gd name="adj2" fmla="val 34375"/>
            </a:avLst>
          </a:prstGeom>
          <a:solidFill>
            <a:srgbClr val="5cecf0"/>
          </a:solidFill>
          <a:ln w="9360">
            <a:solidFill>
              <a:srgbClr val="000000"/>
            </a:solidFill>
            <a:miter/>
          </a:ln>
        </p:spPr>
      </p:sp>
      <p:sp>
        <p:nvSpPr>
          <p:cNvPr id="133" name="CustomShape 5"/>
          <p:cNvSpPr/>
          <p:nvPr/>
        </p:nvSpPr>
        <p:spPr>
          <a:xfrm>
            <a:off x="7358040" y="1514880"/>
            <a:ext cx="1476720" cy="820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Arial"/>
              </a:rPr>
              <a:t>Digitizing process : poor format</a:t>
            </a:r>
            <a:endParaRPr/>
          </a:p>
        </p:txBody>
      </p:sp>
      <p:sp>
        <p:nvSpPr>
          <p:cNvPr id="134" name="CustomShape 6"/>
          <p:cNvSpPr/>
          <p:nvPr/>
        </p:nvSpPr>
        <p:spPr>
          <a:xfrm>
            <a:off x="2362320" y="2930040"/>
            <a:ext cx="678960" cy="518400"/>
          </a:xfrm>
          <a:prstGeom prst="rightArrow">
            <a:avLst>
              <a:gd name="adj1" fmla="val 50000"/>
              <a:gd name="adj2" fmla="val 34375"/>
            </a:avLst>
          </a:prstGeom>
          <a:solidFill>
            <a:srgbClr val="5cecf0"/>
          </a:solidFill>
          <a:ln w="9360">
            <a:solidFill>
              <a:srgbClr val="000000"/>
            </a:solidFill>
            <a:miter/>
          </a:ln>
        </p:spPr>
      </p:sp>
      <p:sp>
        <p:nvSpPr>
          <p:cNvPr id="135" name="CustomShape 7"/>
          <p:cNvSpPr/>
          <p:nvPr/>
        </p:nvSpPr>
        <p:spPr>
          <a:xfrm>
            <a:off x="3276720" y="1231560"/>
            <a:ext cx="987840" cy="11671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pic>
        <p:nvPicPr>
          <p:cNvPr id="136" name="Picture 1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38280" y="1296360"/>
            <a:ext cx="867960" cy="1037520"/>
          </a:xfrm>
          <a:prstGeom prst="rect">
            <a:avLst/>
          </a:prstGeom>
          <a:ln w="9360">
            <a:noFill/>
          </a:ln>
        </p:spPr>
      </p:pic>
      <p:sp>
        <p:nvSpPr>
          <p:cNvPr id="137" name="CustomShape 8"/>
          <p:cNvSpPr/>
          <p:nvPr/>
        </p:nvSpPr>
        <p:spPr>
          <a:xfrm>
            <a:off x="4800600" y="2930040"/>
            <a:ext cx="802440" cy="518400"/>
          </a:xfrm>
          <a:prstGeom prst="rightArrow">
            <a:avLst>
              <a:gd name="adj1" fmla="val 50000"/>
              <a:gd name="adj2" fmla="val 40625"/>
            </a:avLst>
          </a:prstGeom>
          <a:solidFill>
            <a:srgbClr val="5cecf0"/>
          </a:solidFill>
          <a:ln w="9360">
            <a:solidFill>
              <a:srgbClr val="000000"/>
            </a:solidFill>
            <a:miter/>
          </a:ln>
        </p:spPr>
      </p:sp>
      <p:sp>
        <p:nvSpPr>
          <p:cNvPr id="138" name="CustomShape 9"/>
          <p:cNvSpPr/>
          <p:nvPr/>
        </p:nvSpPr>
        <p:spPr>
          <a:xfrm>
            <a:off x="7322040" y="2678040"/>
            <a:ext cx="1821240" cy="820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Arial"/>
              </a:rPr>
              <a:t>Fully manual process : prohibitive costs</a:t>
            </a:r>
            <a:endParaRPr/>
          </a:p>
        </p:txBody>
      </p:sp>
      <p:sp>
        <p:nvSpPr>
          <p:cNvPr id="139" name="CustomShape 10"/>
          <p:cNvSpPr/>
          <p:nvPr/>
        </p:nvSpPr>
        <p:spPr>
          <a:xfrm>
            <a:off x="6172200" y="2625120"/>
            <a:ext cx="958680" cy="1037520"/>
          </a:xfrm>
          <a:prstGeom prst="flowChartMagneticDisk">
            <a:avLst/>
          </a:prstGeom>
          <a:solidFill>
            <a:srgbClr val="b2b2b2"/>
          </a:solidFill>
          <a:ln w="9360">
            <a:solidFill>
              <a:srgbClr val="000000"/>
            </a:solidFill>
            <a:round/>
          </a:ln>
        </p:spPr>
      </p:sp>
      <p:sp>
        <p:nvSpPr>
          <p:cNvPr id="140" name="CustomShape 11"/>
          <p:cNvSpPr/>
          <p:nvPr/>
        </p:nvSpPr>
        <p:spPr>
          <a:xfrm>
            <a:off x="6147360" y="2959200"/>
            <a:ext cx="1130400" cy="57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Arial"/>
              </a:rPr>
              <a:t>CAD database</a:t>
            </a:r>
            <a:endParaRPr/>
          </a:p>
        </p:txBody>
      </p:sp>
      <p:sp>
        <p:nvSpPr>
          <p:cNvPr id="141" name="CustomShape 12"/>
          <p:cNvSpPr/>
          <p:nvPr/>
        </p:nvSpPr>
        <p:spPr>
          <a:xfrm>
            <a:off x="4800600" y="1634400"/>
            <a:ext cx="802440" cy="518400"/>
          </a:xfrm>
          <a:prstGeom prst="rightArrow">
            <a:avLst>
              <a:gd name="adj1" fmla="val 50000"/>
              <a:gd name="adj2" fmla="val 40625"/>
            </a:avLst>
          </a:prstGeom>
          <a:solidFill>
            <a:srgbClr val="5cecf0"/>
          </a:solidFill>
          <a:ln w="9360">
            <a:solidFill>
              <a:srgbClr val="000000"/>
            </a:solidFill>
            <a:miter/>
          </a:ln>
        </p:spPr>
      </p:sp>
      <p:sp>
        <p:nvSpPr>
          <p:cNvPr id="142" name="CustomShape 13"/>
          <p:cNvSpPr/>
          <p:nvPr/>
        </p:nvSpPr>
        <p:spPr>
          <a:xfrm>
            <a:off x="6172200" y="1307880"/>
            <a:ext cx="958680" cy="1089720"/>
          </a:xfrm>
          <a:prstGeom prst="flowChartMagneticDisk">
            <a:avLst/>
          </a:prstGeom>
          <a:solidFill>
            <a:srgbClr val="b2b2b2"/>
          </a:solidFill>
          <a:ln w="9360">
            <a:solidFill>
              <a:srgbClr val="000000"/>
            </a:solidFill>
            <a:round/>
          </a:ln>
        </p:spPr>
      </p:sp>
      <p:sp>
        <p:nvSpPr>
          <p:cNvPr id="143" name="CustomShape 14"/>
          <p:cNvSpPr/>
          <p:nvPr/>
        </p:nvSpPr>
        <p:spPr>
          <a:xfrm>
            <a:off x="6252120" y="1784880"/>
            <a:ext cx="808920" cy="333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Arial"/>
              </a:rPr>
              <a:t>Image</a:t>
            </a:r>
            <a:endParaRPr/>
          </a:p>
        </p:txBody>
      </p:sp>
      <p:sp>
        <p:nvSpPr>
          <p:cNvPr id="144" name="CustomShape 15"/>
          <p:cNvSpPr/>
          <p:nvPr/>
        </p:nvSpPr>
        <p:spPr>
          <a:xfrm>
            <a:off x="2362320" y="4171680"/>
            <a:ext cx="678960" cy="518400"/>
          </a:xfrm>
          <a:prstGeom prst="rightArrow">
            <a:avLst>
              <a:gd name="adj1" fmla="val 50000"/>
              <a:gd name="adj2" fmla="val 34375"/>
            </a:avLst>
          </a:prstGeom>
          <a:solidFill>
            <a:srgbClr val="5cecf0"/>
          </a:solidFill>
          <a:ln w="9360">
            <a:solidFill>
              <a:srgbClr val="000000"/>
            </a:solidFill>
            <a:miter/>
          </a:ln>
        </p:spPr>
      </p:sp>
      <p:sp>
        <p:nvSpPr>
          <p:cNvPr id="145" name="CustomShape 16"/>
          <p:cNvSpPr/>
          <p:nvPr/>
        </p:nvSpPr>
        <p:spPr>
          <a:xfrm>
            <a:off x="2373120" y="5237640"/>
            <a:ext cx="678960" cy="518400"/>
          </a:xfrm>
          <a:prstGeom prst="rightArrow">
            <a:avLst>
              <a:gd name="adj1" fmla="val 50000"/>
              <a:gd name="adj2" fmla="val 34375"/>
            </a:avLst>
          </a:prstGeom>
          <a:solidFill>
            <a:srgbClr val="5cecf0"/>
          </a:solidFill>
          <a:ln w="9360">
            <a:solidFill>
              <a:srgbClr val="000000"/>
            </a:solidFill>
            <a:miter/>
          </a:ln>
        </p:spPr>
      </p:sp>
      <p:sp>
        <p:nvSpPr>
          <p:cNvPr id="146" name="CustomShape 17"/>
          <p:cNvSpPr/>
          <p:nvPr/>
        </p:nvSpPr>
        <p:spPr>
          <a:xfrm>
            <a:off x="4800600" y="4127040"/>
            <a:ext cx="802440" cy="518400"/>
          </a:xfrm>
          <a:prstGeom prst="rightArrow">
            <a:avLst>
              <a:gd name="adj1" fmla="val 50000"/>
              <a:gd name="adj2" fmla="val 40625"/>
            </a:avLst>
          </a:prstGeom>
          <a:solidFill>
            <a:srgbClr val="5cecf0"/>
          </a:solidFill>
          <a:ln w="9360">
            <a:solidFill>
              <a:srgbClr val="000000"/>
            </a:solidFill>
            <a:miter/>
          </a:ln>
        </p:spPr>
      </p:sp>
      <p:sp>
        <p:nvSpPr>
          <p:cNvPr id="147" name="CustomShape 18"/>
          <p:cNvSpPr/>
          <p:nvPr/>
        </p:nvSpPr>
        <p:spPr>
          <a:xfrm>
            <a:off x="6197040" y="3914640"/>
            <a:ext cx="958680" cy="1037520"/>
          </a:xfrm>
          <a:prstGeom prst="flowChartMagneticDisk">
            <a:avLst/>
          </a:prstGeom>
          <a:solidFill>
            <a:srgbClr val="b2b2b2"/>
          </a:solidFill>
          <a:ln w="9360">
            <a:solidFill>
              <a:srgbClr val="000000"/>
            </a:solidFill>
            <a:round/>
          </a:ln>
        </p:spPr>
      </p:sp>
      <p:sp>
        <p:nvSpPr>
          <p:cNvPr id="148" name="CustomShape 19"/>
          <p:cNvSpPr/>
          <p:nvPr/>
        </p:nvSpPr>
        <p:spPr>
          <a:xfrm>
            <a:off x="6172200" y="4248720"/>
            <a:ext cx="1130400" cy="57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Arial"/>
              </a:rPr>
              <a:t>CAD database</a:t>
            </a:r>
            <a:endParaRPr/>
          </a:p>
        </p:txBody>
      </p:sp>
      <p:sp>
        <p:nvSpPr>
          <p:cNvPr id="149" name="CustomShape 20"/>
          <p:cNvSpPr/>
          <p:nvPr/>
        </p:nvSpPr>
        <p:spPr>
          <a:xfrm>
            <a:off x="7474320" y="3859560"/>
            <a:ext cx="1821240" cy="1063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Arial"/>
              </a:rPr>
              <a:t>Fully automatic interpretation process :utopic approaches</a:t>
            </a:r>
            <a:endParaRPr/>
          </a:p>
        </p:txBody>
      </p:sp>
      <p:sp>
        <p:nvSpPr>
          <p:cNvPr id="150" name="CustomShape 21"/>
          <p:cNvSpPr/>
          <p:nvPr/>
        </p:nvSpPr>
        <p:spPr>
          <a:xfrm>
            <a:off x="4866120" y="5278320"/>
            <a:ext cx="802440" cy="518400"/>
          </a:xfrm>
          <a:prstGeom prst="rightArrow">
            <a:avLst>
              <a:gd name="adj1" fmla="val 50000"/>
              <a:gd name="adj2" fmla="val 40625"/>
            </a:avLst>
          </a:prstGeom>
          <a:solidFill>
            <a:srgbClr val="5cecf0"/>
          </a:solidFill>
          <a:ln w="9360">
            <a:solidFill>
              <a:srgbClr val="000000"/>
            </a:solidFill>
            <a:miter/>
          </a:ln>
        </p:spPr>
      </p:sp>
      <p:sp>
        <p:nvSpPr>
          <p:cNvPr id="151" name="CustomShape 22"/>
          <p:cNvSpPr/>
          <p:nvPr/>
        </p:nvSpPr>
        <p:spPr>
          <a:xfrm>
            <a:off x="6262920" y="5065920"/>
            <a:ext cx="958680" cy="1037520"/>
          </a:xfrm>
          <a:prstGeom prst="flowChartMagneticDisk">
            <a:avLst/>
          </a:prstGeom>
          <a:solidFill>
            <a:srgbClr val="b2b2b2"/>
          </a:solidFill>
          <a:ln w="9360">
            <a:solidFill>
              <a:srgbClr val="000000"/>
            </a:solidFill>
            <a:round/>
          </a:ln>
        </p:spPr>
      </p:sp>
      <p:sp>
        <p:nvSpPr>
          <p:cNvPr id="152" name="CustomShape 23"/>
          <p:cNvSpPr/>
          <p:nvPr/>
        </p:nvSpPr>
        <p:spPr>
          <a:xfrm>
            <a:off x="6237720" y="5400000"/>
            <a:ext cx="1130400" cy="57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Arial"/>
              </a:rPr>
              <a:t>CAD database</a:t>
            </a:r>
            <a:endParaRPr/>
          </a:p>
        </p:txBody>
      </p:sp>
      <p:sp>
        <p:nvSpPr>
          <p:cNvPr id="153" name="CustomShape 24"/>
          <p:cNvSpPr/>
          <p:nvPr/>
        </p:nvSpPr>
        <p:spPr>
          <a:xfrm>
            <a:off x="7539840" y="5010840"/>
            <a:ext cx="1821240" cy="1306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Arial"/>
              </a:rPr>
              <a:t>Information spotting approaches : partial interpretation</a:t>
            </a:r>
            <a:endParaRPr/>
          </a:p>
        </p:txBody>
      </p:sp>
      <p:sp>
        <p:nvSpPr>
          <p:cNvPr id="154" name="CustomShape 25"/>
          <p:cNvSpPr/>
          <p:nvPr/>
        </p:nvSpPr>
        <p:spPr>
          <a:xfrm rot="5400000">
            <a:off x="2617920" y="3168720"/>
            <a:ext cx="6429240" cy="518400"/>
          </a:xfrm>
          <a:prstGeom prst="rightArrow">
            <a:avLst>
              <a:gd name="adj1" fmla="val 50000"/>
              <a:gd name="adj2" fmla="val 34375"/>
            </a:avLst>
          </a:prstGeom>
          <a:solidFill>
            <a:srgbClr val="5cecf0"/>
          </a:solidFill>
          <a:ln w="9360">
            <a:solidFill>
              <a:srgbClr val="000000"/>
            </a:solidFill>
            <a:miter/>
          </a:ln>
        </p:spPr>
      </p:sp>
      <p:sp>
        <p:nvSpPr>
          <p:cNvPr id="155" name="CustomShape 26"/>
          <p:cNvSpPr/>
          <p:nvPr/>
        </p:nvSpPr>
        <p:spPr>
          <a:xfrm>
            <a:off x="4550760" y="1293840"/>
            <a:ext cx="1476720" cy="333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Arial"/>
              </a:rPr>
              <a:t>1950-1980</a:t>
            </a:r>
            <a:endParaRPr/>
          </a:p>
        </p:txBody>
      </p:sp>
      <p:sp>
        <p:nvSpPr>
          <p:cNvPr id="156" name="CustomShape 27"/>
          <p:cNvSpPr/>
          <p:nvPr/>
        </p:nvSpPr>
        <p:spPr>
          <a:xfrm>
            <a:off x="4614480" y="2591640"/>
            <a:ext cx="1476720" cy="333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Arial"/>
              </a:rPr>
              <a:t>1980-2000</a:t>
            </a:r>
            <a:endParaRPr/>
          </a:p>
        </p:txBody>
      </p:sp>
      <p:sp>
        <p:nvSpPr>
          <p:cNvPr id="157" name="CustomShape 28"/>
          <p:cNvSpPr/>
          <p:nvPr/>
        </p:nvSpPr>
        <p:spPr>
          <a:xfrm>
            <a:off x="4607640" y="3834000"/>
            <a:ext cx="1476720" cy="333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Arial"/>
              </a:rPr>
              <a:t>1990-2005</a:t>
            </a:r>
            <a:endParaRPr/>
          </a:p>
        </p:txBody>
      </p:sp>
      <p:sp>
        <p:nvSpPr>
          <p:cNvPr id="158" name="CustomShape 29"/>
          <p:cNvSpPr/>
          <p:nvPr/>
        </p:nvSpPr>
        <p:spPr>
          <a:xfrm>
            <a:off x="4578480" y="5010840"/>
            <a:ext cx="1476720" cy="333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600">
                <a:solidFill>
                  <a:srgbClr val="000000"/>
                </a:solidFill>
                <a:latin typeface="Arial"/>
              </a:rPr>
              <a:t>2003-2012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