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4B2C"/>
    <a:srgbClr val="A7BB34"/>
    <a:srgbClr val="617021"/>
    <a:srgbClr val="B2A756"/>
    <a:srgbClr val="BBA771"/>
    <a:srgbClr val="CEDA52"/>
    <a:srgbClr val="514422"/>
    <a:srgbClr val="699829"/>
    <a:srgbClr val="715226"/>
    <a:srgbClr val="7F7C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12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FE02-CCA2-4535-89E5-CA4630D294A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22C1-82FF-475C-A331-D46F0A8DB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8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FE02-CCA2-4535-89E5-CA4630D294A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22C1-82FF-475C-A331-D46F0A8DB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8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FE02-CCA2-4535-89E5-CA4630D294A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22C1-82FF-475C-A331-D46F0A8DB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22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FE02-CCA2-4535-89E5-CA4630D294A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22C1-82FF-475C-A331-D46F0A8DB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26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FE02-CCA2-4535-89E5-CA4630D294A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22C1-82FF-475C-A331-D46F0A8DB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82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FE02-CCA2-4535-89E5-CA4630D294A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22C1-82FF-475C-A331-D46F0A8DB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7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FE02-CCA2-4535-89E5-CA4630D294A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22C1-82FF-475C-A331-D46F0A8DB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4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FE02-CCA2-4535-89E5-CA4630D294A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22C1-82FF-475C-A331-D46F0A8DB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8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FE02-CCA2-4535-89E5-CA4630D294A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22C1-82FF-475C-A331-D46F0A8DB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FE02-CCA2-4535-89E5-CA4630D294A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22C1-82FF-475C-A331-D46F0A8DB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84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FE02-CCA2-4535-89E5-CA4630D294A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22C1-82FF-475C-A331-D46F0A8DB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3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EFE02-CCA2-4535-89E5-CA4630D294A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022C1-82FF-475C-A331-D46F0A8DB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90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3627">
            <a:off x="152982" y="332202"/>
            <a:ext cx="3656419" cy="352832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lum bright="-4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625" b="90000" l="6173" r="89918">
                        <a14:foregroundMark x1="19547" y1="12292" x2="23868" y2="7187"/>
                        <a14:foregroundMark x1="27984" y1="8854" x2="27984" y2="8854"/>
                        <a14:foregroundMark x1="28395" y1="8854" x2="33745" y2="12708"/>
                        <a14:foregroundMark x1="33745" y1="12708" x2="33745" y2="12708"/>
                        <a14:foregroundMark x1="43416" y1="11458" x2="43416" y2="11458"/>
                        <a14:foregroundMark x1="51852" y1="8646" x2="51852" y2="8646"/>
                        <a14:foregroundMark x1="56379" y1="5729" x2="56379" y2="5729"/>
                        <a14:foregroundMark x1="60082" y1="8438" x2="60082" y2="8438"/>
                        <a14:foregroundMark x1="60082" y1="12708" x2="60082" y2="12708"/>
                        <a14:foregroundMark x1="20782" y1="20521" x2="20782" y2="20521"/>
                        <a14:foregroundMark x1="19959" y1="49479" x2="19959" y2="49479"/>
                        <a14:foregroundMark x1="22222" y1="40833" x2="22222" y2="40833"/>
                        <a14:foregroundMark x1="6173" y1="71979" x2="6173" y2="71979"/>
                        <a14:foregroundMark x1="24280" y1="86146" x2="24280" y2="86146"/>
                        <a14:foregroundMark x1="49383" y1="88021" x2="49383" y2="88021"/>
                        <a14:foregroundMark x1="40947" y1="88854" x2="40947" y2="88854"/>
                        <a14:foregroundMark x1="40947" y1="88854" x2="40947" y2="88854"/>
                        <a14:foregroundMark x1="75309" y1="76563" x2="75309" y2="76563"/>
                        <a14:foregroundMark x1="75309" y1="73229" x2="75309" y2="73229"/>
                        <a14:foregroundMark x1="71399" y1="81042" x2="71399" y2="81042"/>
                        <a14:foregroundMark x1="72634" y1="79167" x2="72634" y2="79167"/>
                        <a14:backgroundMark x1="17490" y1="13333" x2="17490" y2="13333"/>
                        <a14:backgroundMark x1="14198" y1="19063" x2="14198" y2="19063"/>
                        <a14:backgroundMark x1="13374" y1="29375" x2="13374" y2="29375"/>
                        <a14:backgroundMark x1="8230" y1="37292" x2="8230" y2="37292"/>
                        <a14:backgroundMark x1="12551" y1="40417" x2="12551" y2="40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93964" y="3981156"/>
            <a:ext cx="1349571" cy="2665819"/>
          </a:xfrm>
          <a:prstGeom prst="rect">
            <a:avLst/>
          </a:prstGeom>
          <a:ln>
            <a:noFill/>
          </a:ln>
          <a:effectLst>
            <a:outerShdw algn="ctr" rotWithShape="0">
              <a:srgbClr val="000000">
                <a:alpha val="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2761118" y="4529235"/>
            <a:ext cx="251295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golian Baiti" panose="03000500000000000000" pitchFamily="66" charset="0"/>
                <a:cs typeface="Mongolian Baiti" panose="03000500000000000000" pitchFamily="66" charset="0"/>
              </a:rPr>
              <a:t>Cat</a:t>
            </a:r>
            <a:endParaRPr lang="en-US" sz="9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78037" y="803701"/>
            <a:ext cx="7176655" cy="2585323"/>
          </a:xfrm>
          <a:prstGeom prst="rect">
            <a:avLst/>
          </a:prstGeom>
          <a:gradFill flip="none" rotWithShape="1">
            <a:gsLst>
              <a:gs pos="1000">
                <a:srgbClr val="699829">
                  <a:alpha val="72000"/>
                </a:srgbClr>
              </a:gs>
              <a:gs pos="18584">
                <a:srgbClr val="7EA42D">
                  <a:alpha val="70000"/>
                </a:srgbClr>
              </a:gs>
              <a:gs pos="52000">
                <a:srgbClr val="CEDA52">
                  <a:alpha val="67000"/>
                </a:srgbClr>
              </a:gs>
              <a:gs pos="37000">
                <a:srgbClr val="A7BB34">
                  <a:alpha val="68000"/>
                </a:srgbClr>
              </a:gs>
              <a:gs pos="78000">
                <a:srgbClr val="92AA24">
                  <a:alpha val="79000"/>
                </a:srgbClr>
              </a:gs>
              <a:gs pos="29000">
                <a:srgbClr val="8AAB2F">
                  <a:alpha val="78000"/>
                </a:srgbClr>
              </a:gs>
              <a:gs pos="62000">
                <a:srgbClr val="A8BC35">
                  <a:alpha val="61000"/>
                </a:srgbClr>
              </a:gs>
              <a:gs pos="100000">
                <a:srgbClr val="7D9420">
                  <a:shade val="100000"/>
                  <a:satMod val="115000"/>
                  <a:alpha val="45000"/>
                </a:srgbClr>
              </a:gs>
            </a:gsLst>
            <a:lin ang="2940000" scaled="0"/>
            <a:tileRect/>
          </a:gradFill>
          <a:effectLst>
            <a:outerShdw blurRad="50800" dist="38100" dir="5400000" algn="t" rotWithShape="0">
              <a:prstClr val="black">
                <a:alpha val="51000"/>
              </a:prstClr>
            </a:outerShdw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Mongolian Baiti" panose="03000500000000000000" pitchFamily="66" charset="0"/>
                <a:cs typeface="Mongolian Baiti" panose="03000500000000000000" pitchFamily="66" charset="0"/>
              </a:rPr>
              <a:t>In the forest surrounding </a:t>
            </a:r>
            <a:r>
              <a:rPr lang="en-US" dirty="0" err="1">
                <a:latin typeface="Mongolian Baiti" panose="03000500000000000000" pitchFamily="66" charset="0"/>
                <a:cs typeface="Mongolian Baiti" panose="03000500000000000000" pitchFamily="66" charset="0"/>
              </a:rPr>
              <a:t>Fairsway</a:t>
            </a:r>
            <a:r>
              <a:rPr lang="en-US" dirty="0">
                <a:latin typeface="Mongolian Baiti" panose="03000500000000000000" pitchFamily="66" charset="0"/>
                <a:cs typeface="Mongolian Baiti" panose="03000500000000000000" pitchFamily="66" charset="0"/>
              </a:rPr>
              <a:t>, a little girl studies without rest under a famous potions maker.  Nothing seems to go right for </a:t>
            </a:r>
            <a:r>
              <a:rPr lang="en-US" dirty="0" smtClean="0">
                <a:latin typeface="Mongolian Baiti" panose="03000500000000000000" pitchFamily="66" charset="0"/>
                <a:cs typeface="Mongolian Baiti" panose="03000500000000000000" pitchFamily="66" charset="0"/>
              </a:rPr>
              <a:t>Faye.  She </a:t>
            </a:r>
            <a:r>
              <a:rPr lang="en-US" dirty="0">
                <a:latin typeface="Mongolian Baiti" panose="03000500000000000000" pitchFamily="66" charset="0"/>
                <a:cs typeface="Mongolian Baiti" panose="03000500000000000000" pitchFamily="66" charset="0"/>
              </a:rPr>
              <a:t>messes up even </a:t>
            </a:r>
            <a:r>
              <a:rPr lang="en-US" dirty="0" smtClean="0">
                <a:latin typeface="Mongolian Baiti" panose="03000500000000000000" pitchFamily="66" charset="0"/>
                <a:cs typeface="Mongolian Baiti" panose="03000500000000000000" pitchFamily="66" charset="0"/>
              </a:rPr>
              <a:t>as </a:t>
            </a:r>
            <a:r>
              <a:rPr lang="en-US" dirty="0">
                <a:latin typeface="Mongolian Baiti" panose="03000500000000000000" pitchFamily="66" charset="0"/>
                <a:cs typeface="Mongolian Baiti" panose="03000500000000000000" pitchFamily="66" charset="0"/>
              </a:rPr>
              <a:t>she tries her hardest.  </a:t>
            </a:r>
            <a:r>
              <a:rPr lang="en-US" dirty="0" smtClean="0">
                <a:latin typeface="Mongolian Baiti" panose="03000500000000000000" pitchFamily="66" charset="0"/>
                <a:cs typeface="Mongolian Baiti" panose="03000500000000000000" pitchFamily="66" charset="0"/>
              </a:rPr>
              <a:t>When her </a:t>
            </a:r>
            <a:r>
              <a:rPr lang="en-US" dirty="0">
                <a:latin typeface="Mongolian Baiti" panose="03000500000000000000" pitchFamily="66" charset="0"/>
                <a:cs typeface="Mongolian Baiti" panose="03000500000000000000" pitchFamily="66" charset="0"/>
              </a:rPr>
              <a:t>cat </a:t>
            </a:r>
            <a:r>
              <a:rPr lang="en-US" dirty="0" smtClean="0">
                <a:latin typeface="Mongolian Baiti" panose="03000500000000000000" pitchFamily="66" charset="0"/>
                <a:cs typeface="Mongolian Baiti" panose="03000500000000000000" pitchFamily="66" charset="0"/>
              </a:rPr>
              <a:t>disappears one day, </a:t>
            </a:r>
            <a:r>
              <a:rPr lang="en-US" dirty="0">
                <a:latin typeface="Mongolian Baiti" panose="03000500000000000000" pitchFamily="66" charset="0"/>
                <a:cs typeface="Mongolian Baiti" panose="03000500000000000000" pitchFamily="66" charset="0"/>
              </a:rPr>
              <a:t>she panics just thinking about what her master will say.  </a:t>
            </a:r>
            <a:endParaRPr lang="en-US" dirty="0" smtClean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endParaRPr lang="en-US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r>
              <a:rPr lang="en-US" dirty="0">
                <a:latin typeface="Mongolian Baiti" panose="03000500000000000000" pitchFamily="66" charset="0"/>
                <a:cs typeface="Mongolian Baiti" panose="03000500000000000000" pitchFamily="66" charset="0"/>
              </a:rPr>
              <a:t>But, no, Faye’s </a:t>
            </a:r>
            <a:r>
              <a:rPr lang="en-US" dirty="0" smtClean="0">
                <a:latin typeface="Mongolian Baiti" panose="03000500000000000000" pitchFamily="66" charset="0"/>
                <a:cs typeface="Mongolian Baiti" panose="03000500000000000000" pitchFamily="66" charset="0"/>
              </a:rPr>
              <a:t>determined to not be </a:t>
            </a:r>
            <a:r>
              <a:rPr lang="en-US" dirty="0">
                <a:latin typeface="Mongolian Baiti" panose="03000500000000000000" pitchFamily="66" charset="0"/>
                <a:cs typeface="Mongolian Baiti" panose="03000500000000000000" pitchFamily="66" charset="0"/>
              </a:rPr>
              <a:t>scolded this time.  She’ll be “responsible” and protect her cat by herself.  She decides to chase after </a:t>
            </a:r>
            <a:r>
              <a:rPr lang="en-US" dirty="0" smtClean="0">
                <a:latin typeface="Mongolian Baiti" panose="03000500000000000000" pitchFamily="66" charset="0"/>
                <a:cs typeface="Mongolian Baiti" panose="03000500000000000000" pitchFamily="66" charset="0"/>
              </a:rPr>
              <a:t>him.  On </a:t>
            </a:r>
            <a:r>
              <a:rPr lang="en-US" dirty="0">
                <a:latin typeface="Mongolian Baiti" panose="03000500000000000000" pitchFamily="66" charset="0"/>
                <a:cs typeface="Mongolian Baiti" panose="03000500000000000000" pitchFamily="66" charset="0"/>
              </a:rPr>
              <a:t>her quest, Faye will have to use every bit of knowledge she has gained over her apprenticeship.  All that studying couldn’t have been for nothing.</a:t>
            </a:r>
          </a:p>
        </p:txBody>
      </p:sp>
    </p:spTree>
    <p:extLst>
      <p:ext uri="{BB962C8B-B14F-4D97-AF65-F5344CB8AC3E}">
        <p14:creationId xmlns:p14="http://schemas.microsoft.com/office/powerpoint/2010/main" val="967476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116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Mongolian Baiti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gail</dc:creator>
  <cp:lastModifiedBy>Courtney Rikoskie</cp:lastModifiedBy>
  <cp:revision>14</cp:revision>
  <dcterms:created xsi:type="dcterms:W3CDTF">2017-05-02T20:56:22Z</dcterms:created>
  <dcterms:modified xsi:type="dcterms:W3CDTF">2017-05-03T12:00:48Z</dcterms:modified>
</cp:coreProperties>
</file>