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1" r:id="rId1"/>
  </p:sldMasterIdLst>
  <p:notesMasterIdLst>
    <p:notesMasterId r:id="rId22"/>
  </p:notesMasterIdLst>
  <p:sldIdLst>
    <p:sldId id="256" r:id="rId2"/>
    <p:sldId id="300" r:id="rId3"/>
    <p:sldId id="276" r:id="rId4"/>
    <p:sldId id="302" r:id="rId5"/>
    <p:sldId id="303" r:id="rId6"/>
    <p:sldId id="279" r:id="rId7"/>
    <p:sldId id="278" r:id="rId8"/>
    <p:sldId id="284" r:id="rId9"/>
    <p:sldId id="293" r:id="rId10"/>
    <p:sldId id="287" r:id="rId11"/>
    <p:sldId id="289" r:id="rId12"/>
    <p:sldId id="288" r:id="rId13"/>
    <p:sldId id="290" r:id="rId14"/>
    <p:sldId id="291" r:id="rId15"/>
    <p:sldId id="295" r:id="rId16"/>
    <p:sldId id="305" r:id="rId17"/>
    <p:sldId id="306" r:id="rId18"/>
    <p:sldId id="307" r:id="rId19"/>
    <p:sldId id="308" r:id="rId20"/>
    <p:sldId id="27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sh Gardin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7"/>
    <p:restoredTop sz="88946"/>
  </p:normalViewPr>
  <p:slideViewPr>
    <p:cSldViewPr snapToGrid="0" snapToObjects="1">
      <p:cViewPr varScale="1">
        <p:scale>
          <a:sx n="75" d="100"/>
          <a:sy n="75" d="100"/>
        </p:scale>
        <p:origin x="17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E4E0C-F044-4AE6-8823-8E5494737696}"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C063B3E5-EFE4-46E2-8A3B-7F2FCC3494BA}">
      <dgm:prSet/>
      <dgm:spPr/>
      <dgm:t>
        <a:bodyPr/>
        <a:lstStyle/>
        <a:p>
          <a:r>
            <a:rPr lang="en-US" dirty="0"/>
            <a:t>Reusable groups</a:t>
          </a:r>
        </a:p>
      </dgm:t>
    </dgm:pt>
    <dgm:pt modelId="{98965BD3-A4F1-4105-9C36-E12B621457D8}" type="parTrans" cxnId="{25A41B0F-422B-4F11-A409-5019A5688EDD}">
      <dgm:prSet/>
      <dgm:spPr/>
      <dgm:t>
        <a:bodyPr/>
        <a:lstStyle/>
        <a:p>
          <a:endParaRPr lang="en-US"/>
        </a:p>
      </dgm:t>
    </dgm:pt>
    <dgm:pt modelId="{C36C5A79-1034-48F9-95B0-AABAFD055168}" type="sibTrans" cxnId="{25A41B0F-422B-4F11-A409-5019A5688EDD}">
      <dgm:prSet/>
      <dgm:spPr/>
      <dgm:t>
        <a:bodyPr/>
        <a:lstStyle/>
        <a:p>
          <a:endParaRPr lang="en-US"/>
        </a:p>
      </dgm:t>
    </dgm:pt>
    <dgm:pt modelId="{E36B2F37-9336-4679-AA49-1BFD35BB2483}">
      <dgm:prSet/>
      <dgm:spPr/>
      <dgm:t>
        <a:bodyPr/>
        <a:lstStyle/>
        <a:p>
          <a:r>
            <a:rPr lang="en-US"/>
            <a:t>Supporting Message Based APIs </a:t>
          </a:r>
        </a:p>
      </dgm:t>
    </dgm:pt>
    <dgm:pt modelId="{F351B81C-0065-4951-B623-093F497B262A}" type="parTrans" cxnId="{9857D4E3-6813-45D2-BCAB-71987DF56DFC}">
      <dgm:prSet/>
      <dgm:spPr/>
      <dgm:t>
        <a:bodyPr/>
        <a:lstStyle/>
        <a:p>
          <a:endParaRPr lang="en-US"/>
        </a:p>
      </dgm:t>
    </dgm:pt>
    <dgm:pt modelId="{C5717E9F-C0F4-43DD-A5C7-CC07F44281AA}" type="sibTrans" cxnId="{9857D4E3-6813-45D2-BCAB-71987DF56DFC}">
      <dgm:prSet/>
      <dgm:spPr/>
      <dgm:t>
        <a:bodyPr/>
        <a:lstStyle/>
        <a:p>
          <a:endParaRPr lang="en-US"/>
        </a:p>
      </dgm:t>
    </dgm:pt>
    <dgm:pt modelId="{D79AD10D-8BA5-431F-98F6-5F1E0B531B93}">
      <dgm:prSet/>
      <dgm:spPr/>
      <dgm:t>
        <a:bodyPr/>
        <a:lstStyle/>
        <a:p>
          <a:r>
            <a:rPr lang="en-US" dirty="0"/>
            <a:t>Optional and Multi-segment Paths </a:t>
          </a:r>
        </a:p>
      </dgm:t>
    </dgm:pt>
    <dgm:pt modelId="{2CDCB126-D777-454C-8305-FC0EE6977C8C}" type="parTrans" cxnId="{0624010F-96E7-4C55-8BA3-E9795DE53AFA}">
      <dgm:prSet/>
      <dgm:spPr/>
      <dgm:t>
        <a:bodyPr/>
        <a:lstStyle/>
        <a:p>
          <a:endParaRPr lang="en-US"/>
        </a:p>
      </dgm:t>
    </dgm:pt>
    <dgm:pt modelId="{D78012BD-C214-4182-B27E-BDC4C650217F}" type="sibTrans" cxnId="{0624010F-96E7-4C55-8BA3-E9795DE53AFA}">
      <dgm:prSet/>
      <dgm:spPr/>
      <dgm:t>
        <a:bodyPr/>
        <a:lstStyle/>
        <a:p>
          <a:endParaRPr lang="en-US"/>
        </a:p>
      </dgm:t>
    </dgm:pt>
    <dgm:pt modelId="{85028648-219C-4B88-80AF-06A230045A82}">
      <dgm:prSet/>
      <dgm:spPr/>
      <dgm:t>
        <a:bodyPr/>
        <a:lstStyle/>
        <a:p>
          <a:r>
            <a:rPr lang="en-US"/>
            <a:t>Disambiguating based on query </a:t>
          </a:r>
        </a:p>
      </dgm:t>
    </dgm:pt>
    <dgm:pt modelId="{FFFA163B-6F8E-4B88-A920-45D155100CAC}" type="parTrans" cxnId="{5132F220-CCEB-4B08-AC35-F6F34AE175D4}">
      <dgm:prSet/>
      <dgm:spPr/>
      <dgm:t>
        <a:bodyPr/>
        <a:lstStyle/>
        <a:p>
          <a:endParaRPr lang="en-US"/>
        </a:p>
      </dgm:t>
    </dgm:pt>
    <dgm:pt modelId="{EA01707D-E172-4806-85C5-FF5644FB2E16}" type="sibTrans" cxnId="{5132F220-CCEB-4B08-AC35-F6F34AE175D4}">
      <dgm:prSet/>
      <dgm:spPr/>
      <dgm:t>
        <a:bodyPr/>
        <a:lstStyle/>
        <a:p>
          <a:endParaRPr lang="en-US"/>
        </a:p>
      </dgm:t>
    </dgm:pt>
    <dgm:pt modelId="{41D11D69-1547-4696-AD05-EE1A7C5C717A}">
      <dgm:prSet/>
      <dgm:spPr/>
      <dgm:t>
        <a:bodyPr/>
        <a:lstStyle/>
        <a:p>
          <a:r>
            <a:rPr lang="en-US" dirty="0"/>
            <a:t>Overlays </a:t>
          </a:r>
        </a:p>
      </dgm:t>
    </dgm:pt>
    <dgm:pt modelId="{7815C92B-AAA0-44C9-96B4-7564AC831906}" type="parTrans" cxnId="{E9593ECF-D805-46DC-8854-0A7EC5A7FF2C}">
      <dgm:prSet/>
      <dgm:spPr/>
      <dgm:t>
        <a:bodyPr/>
        <a:lstStyle/>
        <a:p>
          <a:endParaRPr lang="en-US"/>
        </a:p>
      </dgm:t>
    </dgm:pt>
    <dgm:pt modelId="{DBE3FF40-03FA-4430-8F7B-8C392BC37A9C}" type="sibTrans" cxnId="{E9593ECF-D805-46DC-8854-0A7EC5A7FF2C}">
      <dgm:prSet/>
      <dgm:spPr/>
      <dgm:t>
        <a:bodyPr/>
        <a:lstStyle/>
        <a:p>
          <a:endParaRPr lang="en-US"/>
        </a:p>
      </dgm:t>
    </dgm:pt>
    <dgm:pt modelId="{A3288DDF-37DA-4CCA-804A-ADFBC5737A77}">
      <dgm:prSet/>
      <dgm:spPr/>
      <dgm:t>
        <a:bodyPr/>
        <a:lstStyle/>
        <a:p>
          <a:r>
            <a:rPr lang="en-US" dirty="0"/>
            <a:t>Security Improvements</a:t>
          </a:r>
        </a:p>
      </dgm:t>
    </dgm:pt>
    <dgm:pt modelId="{B3C37432-8222-4578-92C8-7A0BF1CD04A3}" type="parTrans" cxnId="{4F8CBF28-10E4-4C98-95D7-5DEB8538ADC2}">
      <dgm:prSet/>
      <dgm:spPr/>
      <dgm:t>
        <a:bodyPr/>
        <a:lstStyle/>
        <a:p>
          <a:endParaRPr lang="en-US"/>
        </a:p>
      </dgm:t>
    </dgm:pt>
    <dgm:pt modelId="{6F6BA8A2-54FF-4B57-8176-3FB50EA634F5}" type="sibTrans" cxnId="{4F8CBF28-10E4-4C98-95D7-5DEB8538ADC2}">
      <dgm:prSet/>
      <dgm:spPr/>
      <dgm:t>
        <a:bodyPr/>
        <a:lstStyle/>
        <a:p>
          <a:endParaRPr lang="en-US"/>
        </a:p>
      </dgm:t>
    </dgm:pt>
    <dgm:pt modelId="{A4779F80-C11E-4102-8A83-3D0FA0C58523}">
      <dgm:prSet/>
      <dgm:spPr/>
      <dgm:t>
        <a:bodyPr/>
        <a:lstStyle/>
        <a:p>
          <a:r>
            <a:rPr lang="en-US" dirty="0"/>
            <a:t>Operation Versioning</a:t>
          </a:r>
        </a:p>
      </dgm:t>
    </dgm:pt>
    <dgm:pt modelId="{9C80303C-7C15-4192-AB3B-918B6B0770AC}" type="parTrans" cxnId="{54912BB7-1D07-47E3-BC0F-CC706B407433}">
      <dgm:prSet/>
      <dgm:spPr/>
      <dgm:t>
        <a:bodyPr/>
        <a:lstStyle/>
        <a:p>
          <a:endParaRPr lang="en-US"/>
        </a:p>
      </dgm:t>
    </dgm:pt>
    <dgm:pt modelId="{B0F0AB95-6910-4AEC-A9A0-EAF2CA55ED10}" type="sibTrans" cxnId="{54912BB7-1D07-47E3-BC0F-CC706B407433}">
      <dgm:prSet/>
      <dgm:spPr/>
      <dgm:t>
        <a:bodyPr/>
        <a:lstStyle/>
        <a:p>
          <a:endParaRPr lang="en-US"/>
        </a:p>
      </dgm:t>
    </dgm:pt>
    <dgm:pt modelId="{F213AE7B-39BB-4A4C-992D-988D65045240}">
      <dgm:prSet/>
      <dgm:spPr/>
      <dgm:t>
        <a:bodyPr/>
        <a:lstStyle/>
        <a:p>
          <a:r>
            <a:rPr lang="en-US" dirty="0"/>
            <a:t>Alternative Schemas </a:t>
          </a:r>
        </a:p>
      </dgm:t>
    </dgm:pt>
    <dgm:pt modelId="{D627465B-FA14-4D78-BD10-A1FDD86C5D6E}" type="sibTrans" cxnId="{34E637C2-0BE1-4C26-9927-77945C0B95E5}">
      <dgm:prSet/>
      <dgm:spPr/>
      <dgm:t>
        <a:bodyPr/>
        <a:lstStyle/>
        <a:p>
          <a:endParaRPr lang="en-US"/>
        </a:p>
      </dgm:t>
    </dgm:pt>
    <dgm:pt modelId="{098B2661-A5E7-4040-88E6-0F31CBF7D20E}" type="parTrans" cxnId="{34E637C2-0BE1-4C26-9927-77945C0B95E5}">
      <dgm:prSet/>
      <dgm:spPr/>
      <dgm:t>
        <a:bodyPr/>
        <a:lstStyle/>
        <a:p>
          <a:endParaRPr lang="en-US"/>
        </a:p>
      </dgm:t>
    </dgm:pt>
    <dgm:pt modelId="{33F6B71C-8CFE-D54C-BD5B-EAB65CC0E0AF}">
      <dgm:prSet/>
      <dgm:spPr/>
      <dgm:t>
        <a:bodyPr/>
        <a:lstStyle/>
        <a:p>
          <a:r>
            <a:rPr lang="en-US" dirty="0"/>
            <a:t>Draft Features</a:t>
          </a:r>
        </a:p>
      </dgm:t>
    </dgm:pt>
    <dgm:pt modelId="{28107D61-0A55-1247-BB51-1C02ADAE94CA}" type="parTrans" cxnId="{F4D828A4-685D-C048-B27E-C0AB378B8559}">
      <dgm:prSet/>
      <dgm:spPr/>
      <dgm:t>
        <a:bodyPr/>
        <a:lstStyle/>
        <a:p>
          <a:endParaRPr lang="en-US"/>
        </a:p>
      </dgm:t>
    </dgm:pt>
    <dgm:pt modelId="{579EE9BF-6B2C-1249-BE95-4A78D02F73AD}" type="sibTrans" cxnId="{F4D828A4-685D-C048-B27E-C0AB378B8559}">
      <dgm:prSet/>
      <dgm:spPr/>
      <dgm:t>
        <a:bodyPr/>
        <a:lstStyle/>
        <a:p>
          <a:endParaRPr lang="en-US"/>
        </a:p>
      </dgm:t>
    </dgm:pt>
    <dgm:pt modelId="{463E1E4E-4F07-544B-A25D-160355D395B2}" type="pres">
      <dgm:prSet presAssocID="{EEAE4E0C-F044-4AE6-8823-8E5494737696}" presName="vert0" presStyleCnt="0">
        <dgm:presLayoutVars>
          <dgm:dir/>
          <dgm:animOne val="branch"/>
          <dgm:animLvl val="lvl"/>
        </dgm:presLayoutVars>
      </dgm:prSet>
      <dgm:spPr/>
    </dgm:pt>
    <dgm:pt modelId="{6E0ACA9C-0426-F244-9946-A1DC11C0FA33}" type="pres">
      <dgm:prSet presAssocID="{33F6B71C-8CFE-D54C-BD5B-EAB65CC0E0AF}" presName="thickLine" presStyleLbl="alignNode1" presStyleIdx="0" presStyleCnt="9"/>
      <dgm:spPr/>
    </dgm:pt>
    <dgm:pt modelId="{F127467B-28BC-ED47-A0D9-1F86D5299676}" type="pres">
      <dgm:prSet presAssocID="{33F6B71C-8CFE-D54C-BD5B-EAB65CC0E0AF}" presName="horz1" presStyleCnt="0"/>
      <dgm:spPr/>
    </dgm:pt>
    <dgm:pt modelId="{3DADE57F-4A3B-044F-B60D-C5BEC07C946F}" type="pres">
      <dgm:prSet presAssocID="{33F6B71C-8CFE-D54C-BD5B-EAB65CC0E0AF}" presName="tx1" presStyleLbl="revTx" presStyleIdx="0" presStyleCnt="9"/>
      <dgm:spPr/>
    </dgm:pt>
    <dgm:pt modelId="{6B6F021C-1472-994A-940A-F5C219AD1B37}" type="pres">
      <dgm:prSet presAssocID="{33F6B71C-8CFE-D54C-BD5B-EAB65CC0E0AF}" presName="vert1" presStyleCnt="0"/>
      <dgm:spPr/>
    </dgm:pt>
    <dgm:pt modelId="{5075571D-3794-E640-9B88-CE4DF401E634}" type="pres">
      <dgm:prSet presAssocID="{F213AE7B-39BB-4A4C-992D-988D65045240}" presName="thickLine" presStyleLbl="alignNode1" presStyleIdx="1" presStyleCnt="9"/>
      <dgm:spPr/>
    </dgm:pt>
    <dgm:pt modelId="{6C3F6781-A591-9A45-B1F6-B8F00D8DBBCB}" type="pres">
      <dgm:prSet presAssocID="{F213AE7B-39BB-4A4C-992D-988D65045240}" presName="horz1" presStyleCnt="0"/>
      <dgm:spPr/>
    </dgm:pt>
    <dgm:pt modelId="{EFE63E7A-05B9-E143-97D5-AE268112E4AC}" type="pres">
      <dgm:prSet presAssocID="{F213AE7B-39BB-4A4C-992D-988D65045240}" presName="tx1" presStyleLbl="revTx" presStyleIdx="1" presStyleCnt="9"/>
      <dgm:spPr/>
    </dgm:pt>
    <dgm:pt modelId="{6ACF8A5D-A5CF-AF4D-BF2C-0118BBDE6516}" type="pres">
      <dgm:prSet presAssocID="{F213AE7B-39BB-4A4C-992D-988D65045240}" presName="vert1" presStyleCnt="0"/>
      <dgm:spPr/>
    </dgm:pt>
    <dgm:pt modelId="{CEC9780D-A786-4244-BD43-4183FFAEECC5}" type="pres">
      <dgm:prSet presAssocID="{41D11D69-1547-4696-AD05-EE1A7C5C717A}" presName="thickLine" presStyleLbl="alignNode1" presStyleIdx="2" presStyleCnt="9"/>
      <dgm:spPr/>
    </dgm:pt>
    <dgm:pt modelId="{AAE9C6D0-F618-BC4E-94E4-F9ED42BA903E}" type="pres">
      <dgm:prSet presAssocID="{41D11D69-1547-4696-AD05-EE1A7C5C717A}" presName="horz1" presStyleCnt="0"/>
      <dgm:spPr/>
    </dgm:pt>
    <dgm:pt modelId="{35361506-2B5E-FD44-9E1E-D0AB22CD6C63}" type="pres">
      <dgm:prSet presAssocID="{41D11D69-1547-4696-AD05-EE1A7C5C717A}" presName="tx1" presStyleLbl="revTx" presStyleIdx="2" presStyleCnt="9"/>
      <dgm:spPr/>
    </dgm:pt>
    <dgm:pt modelId="{C0114E9A-F2D4-6E49-AC10-68DAB5EE5CF4}" type="pres">
      <dgm:prSet presAssocID="{41D11D69-1547-4696-AD05-EE1A7C5C717A}" presName="vert1" presStyleCnt="0"/>
      <dgm:spPr/>
    </dgm:pt>
    <dgm:pt modelId="{CB9B22BA-0C5D-4342-955F-EDE5B4B65BCB}" type="pres">
      <dgm:prSet presAssocID="{A3288DDF-37DA-4CCA-804A-ADFBC5737A77}" presName="thickLine" presStyleLbl="alignNode1" presStyleIdx="3" presStyleCnt="9"/>
      <dgm:spPr/>
    </dgm:pt>
    <dgm:pt modelId="{8F937147-B84B-804D-A7BE-F887F24FBCEE}" type="pres">
      <dgm:prSet presAssocID="{A3288DDF-37DA-4CCA-804A-ADFBC5737A77}" presName="horz1" presStyleCnt="0"/>
      <dgm:spPr/>
    </dgm:pt>
    <dgm:pt modelId="{B80136CE-0825-0043-837B-6A18AE97AF8D}" type="pres">
      <dgm:prSet presAssocID="{A3288DDF-37DA-4CCA-804A-ADFBC5737A77}" presName="tx1" presStyleLbl="revTx" presStyleIdx="3" presStyleCnt="9"/>
      <dgm:spPr/>
    </dgm:pt>
    <dgm:pt modelId="{77638394-28D4-EF4F-BDA1-06C2C17287BB}" type="pres">
      <dgm:prSet presAssocID="{A3288DDF-37DA-4CCA-804A-ADFBC5737A77}" presName="vert1" presStyleCnt="0"/>
      <dgm:spPr/>
    </dgm:pt>
    <dgm:pt modelId="{B371E7F6-58FD-9441-BBD9-3B15CE012634}" type="pres">
      <dgm:prSet presAssocID="{C063B3E5-EFE4-46E2-8A3B-7F2FCC3494BA}" presName="thickLine" presStyleLbl="alignNode1" presStyleIdx="4" presStyleCnt="9"/>
      <dgm:spPr/>
    </dgm:pt>
    <dgm:pt modelId="{C63FBCC5-0C21-534D-B46F-8BDA6FE50CA5}" type="pres">
      <dgm:prSet presAssocID="{C063B3E5-EFE4-46E2-8A3B-7F2FCC3494BA}" presName="horz1" presStyleCnt="0"/>
      <dgm:spPr/>
    </dgm:pt>
    <dgm:pt modelId="{4F69C4D9-2D97-F041-BF8B-9EA3CC046624}" type="pres">
      <dgm:prSet presAssocID="{C063B3E5-EFE4-46E2-8A3B-7F2FCC3494BA}" presName="tx1" presStyleLbl="revTx" presStyleIdx="4" presStyleCnt="9"/>
      <dgm:spPr/>
    </dgm:pt>
    <dgm:pt modelId="{3068EB25-B7CD-7644-9C8B-4C1F24E423C3}" type="pres">
      <dgm:prSet presAssocID="{C063B3E5-EFE4-46E2-8A3B-7F2FCC3494BA}" presName="vert1" presStyleCnt="0"/>
      <dgm:spPr/>
    </dgm:pt>
    <dgm:pt modelId="{0C770A13-18AF-A048-98F1-6C7B2E9E12BB}" type="pres">
      <dgm:prSet presAssocID="{E36B2F37-9336-4679-AA49-1BFD35BB2483}" presName="thickLine" presStyleLbl="alignNode1" presStyleIdx="5" presStyleCnt="9"/>
      <dgm:spPr/>
    </dgm:pt>
    <dgm:pt modelId="{4C2C510F-ECBA-F84F-B161-19553395582A}" type="pres">
      <dgm:prSet presAssocID="{E36B2F37-9336-4679-AA49-1BFD35BB2483}" presName="horz1" presStyleCnt="0"/>
      <dgm:spPr/>
    </dgm:pt>
    <dgm:pt modelId="{F6463ECB-8C88-8E40-887F-3DC8B236565E}" type="pres">
      <dgm:prSet presAssocID="{E36B2F37-9336-4679-AA49-1BFD35BB2483}" presName="tx1" presStyleLbl="revTx" presStyleIdx="5" presStyleCnt="9"/>
      <dgm:spPr/>
    </dgm:pt>
    <dgm:pt modelId="{91E4511A-ADF1-2F48-B522-A3D354CFA591}" type="pres">
      <dgm:prSet presAssocID="{E36B2F37-9336-4679-AA49-1BFD35BB2483}" presName="vert1" presStyleCnt="0"/>
      <dgm:spPr/>
    </dgm:pt>
    <dgm:pt modelId="{17551DEE-156A-5D4E-9668-C2F210C698A4}" type="pres">
      <dgm:prSet presAssocID="{D79AD10D-8BA5-431F-98F6-5F1E0B531B93}" presName="thickLine" presStyleLbl="alignNode1" presStyleIdx="6" presStyleCnt="9"/>
      <dgm:spPr/>
    </dgm:pt>
    <dgm:pt modelId="{21CD0193-81FB-BE45-A5A0-D7F6B30F2E4C}" type="pres">
      <dgm:prSet presAssocID="{D79AD10D-8BA5-431F-98F6-5F1E0B531B93}" presName="horz1" presStyleCnt="0"/>
      <dgm:spPr/>
    </dgm:pt>
    <dgm:pt modelId="{F7866C18-59BA-5E4B-846B-0DAC06ECA88E}" type="pres">
      <dgm:prSet presAssocID="{D79AD10D-8BA5-431F-98F6-5F1E0B531B93}" presName="tx1" presStyleLbl="revTx" presStyleIdx="6" presStyleCnt="9"/>
      <dgm:spPr/>
    </dgm:pt>
    <dgm:pt modelId="{B776CB64-0134-BA4B-A000-D9F55FCB3F47}" type="pres">
      <dgm:prSet presAssocID="{D79AD10D-8BA5-431F-98F6-5F1E0B531B93}" presName="vert1" presStyleCnt="0"/>
      <dgm:spPr/>
    </dgm:pt>
    <dgm:pt modelId="{A90B6D3C-0EF0-EB4B-8E61-78064611C302}" type="pres">
      <dgm:prSet presAssocID="{85028648-219C-4B88-80AF-06A230045A82}" presName="thickLine" presStyleLbl="alignNode1" presStyleIdx="7" presStyleCnt="9"/>
      <dgm:spPr/>
    </dgm:pt>
    <dgm:pt modelId="{798D1CB3-E12A-1F49-9A32-95CC1E491EA7}" type="pres">
      <dgm:prSet presAssocID="{85028648-219C-4B88-80AF-06A230045A82}" presName="horz1" presStyleCnt="0"/>
      <dgm:spPr/>
    </dgm:pt>
    <dgm:pt modelId="{6C81BF4F-7CA0-3B42-910B-FC925C155F19}" type="pres">
      <dgm:prSet presAssocID="{85028648-219C-4B88-80AF-06A230045A82}" presName="tx1" presStyleLbl="revTx" presStyleIdx="7" presStyleCnt="9"/>
      <dgm:spPr/>
    </dgm:pt>
    <dgm:pt modelId="{4C41CDDE-77FC-2540-BA71-F02DBC9CCA8F}" type="pres">
      <dgm:prSet presAssocID="{85028648-219C-4B88-80AF-06A230045A82}" presName="vert1" presStyleCnt="0"/>
      <dgm:spPr/>
    </dgm:pt>
    <dgm:pt modelId="{DC32CD64-B798-BB44-B2F0-E8304D6E29FB}" type="pres">
      <dgm:prSet presAssocID="{A4779F80-C11E-4102-8A83-3D0FA0C58523}" presName="thickLine" presStyleLbl="alignNode1" presStyleIdx="8" presStyleCnt="9"/>
      <dgm:spPr/>
    </dgm:pt>
    <dgm:pt modelId="{3616E376-00EB-E741-8181-BA4BC3A57A65}" type="pres">
      <dgm:prSet presAssocID="{A4779F80-C11E-4102-8A83-3D0FA0C58523}" presName="horz1" presStyleCnt="0"/>
      <dgm:spPr/>
    </dgm:pt>
    <dgm:pt modelId="{5B6E8F65-BB04-C34A-90EB-42AEB064E7CC}" type="pres">
      <dgm:prSet presAssocID="{A4779F80-C11E-4102-8A83-3D0FA0C58523}" presName="tx1" presStyleLbl="revTx" presStyleIdx="8" presStyleCnt="9"/>
      <dgm:spPr/>
    </dgm:pt>
    <dgm:pt modelId="{DCE71340-752B-5343-B2F8-607FB7078C23}" type="pres">
      <dgm:prSet presAssocID="{A4779F80-C11E-4102-8A83-3D0FA0C58523}" presName="vert1" presStyleCnt="0"/>
      <dgm:spPr/>
    </dgm:pt>
  </dgm:ptLst>
  <dgm:cxnLst>
    <dgm:cxn modelId="{0624010F-96E7-4C55-8BA3-E9795DE53AFA}" srcId="{EEAE4E0C-F044-4AE6-8823-8E5494737696}" destId="{D79AD10D-8BA5-431F-98F6-5F1E0B531B93}" srcOrd="6" destOrd="0" parTransId="{2CDCB126-D777-454C-8305-FC0EE6977C8C}" sibTransId="{D78012BD-C214-4182-B27E-BDC4C650217F}"/>
    <dgm:cxn modelId="{25A41B0F-422B-4F11-A409-5019A5688EDD}" srcId="{EEAE4E0C-F044-4AE6-8823-8E5494737696}" destId="{C063B3E5-EFE4-46E2-8A3B-7F2FCC3494BA}" srcOrd="4" destOrd="0" parTransId="{98965BD3-A4F1-4105-9C36-E12B621457D8}" sibTransId="{C36C5A79-1034-48F9-95B0-AABAFD055168}"/>
    <dgm:cxn modelId="{5132F220-CCEB-4B08-AC35-F6F34AE175D4}" srcId="{EEAE4E0C-F044-4AE6-8823-8E5494737696}" destId="{85028648-219C-4B88-80AF-06A230045A82}" srcOrd="7" destOrd="0" parTransId="{FFFA163B-6F8E-4B88-A920-45D155100CAC}" sibTransId="{EA01707D-E172-4806-85C5-FF5644FB2E16}"/>
    <dgm:cxn modelId="{4F8CBF28-10E4-4C98-95D7-5DEB8538ADC2}" srcId="{EEAE4E0C-F044-4AE6-8823-8E5494737696}" destId="{A3288DDF-37DA-4CCA-804A-ADFBC5737A77}" srcOrd="3" destOrd="0" parTransId="{B3C37432-8222-4578-92C8-7A0BF1CD04A3}" sibTransId="{6F6BA8A2-54FF-4B57-8176-3FB50EA634F5}"/>
    <dgm:cxn modelId="{C38E024E-68C3-0F4A-9398-85BDB088BEF8}" type="presOf" srcId="{A4779F80-C11E-4102-8A83-3D0FA0C58523}" destId="{5B6E8F65-BB04-C34A-90EB-42AEB064E7CC}" srcOrd="0" destOrd="0" presId="urn:microsoft.com/office/officeart/2008/layout/LinedList"/>
    <dgm:cxn modelId="{D7851450-66E6-BA44-A7B3-608B89A3AA12}" type="presOf" srcId="{A3288DDF-37DA-4CCA-804A-ADFBC5737A77}" destId="{B80136CE-0825-0043-837B-6A18AE97AF8D}" srcOrd="0" destOrd="0" presId="urn:microsoft.com/office/officeart/2008/layout/LinedList"/>
    <dgm:cxn modelId="{21513C76-74BB-094D-BCF0-AFD664A9FDBA}" type="presOf" srcId="{85028648-219C-4B88-80AF-06A230045A82}" destId="{6C81BF4F-7CA0-3B42-910B-FC925C155F19}" srcOrd="0" destOrd="0" presId="urn:microsoft.com/office/officeart/2008/layout/LinedList"/>
    <dgm:cxn modelId="{308A4176-62A2-5B4D-A099-593EADCB26AF}" type="presOf" srcId="{C063B3E5-EFE4-46E2-8A3B-7F2FCC3494BA}" destId="{4F69C4D9-2D97-F041-BF8B-9EA3CC046624}" srcOrd="0" destOrd="0" presId="urn:microsoft.com/office/officeart/2008/layout/LinedList"/>
    <dgm:cxn modelId="{64FBCA83-B47D-4F40-88B4-8AD7CAB02AEC}" type="presOf" srcId="{EEAE4E0C-F044-4AE6-8823-8E5494737696}" destId="{463E1E4E-4F07-544B-A25D-160355D395B2}" srcOrd="0" destOrd="0" presId="urn:microsoft.com/office/officeart/2008/layout/LinedList"/>
    <dgm:cxn modelId="{23B4A690-C63E-F64E-B00A-10188C883218}" type="presOf" srcId="{33F6B71C-8CFE-D54C-BD5B-EAB65CC0E0AF}" destId="{3DADE57F-4A3B-044F-B60D-C5BEC07C946F}" srcOrd="0" destOrd="0" presId="urn:microsoft.com/office/officeart/2008/layout/LinedList"/>
    <dgm:cxn modelId="{8C5B4B9B-F074-8D4C-9B40-0D5AF20412A0}" type="presOf" srcId="{E36B2F37-9336-4679-AA49-1BFD35BB2483}" destId="{F6463ECB-8C88-8E40-887F-3DC8B236565E}" srcOrd="0" destOrd="0" presId="urn:microsoft.com/office/officeart/2008/layout/LinedList"/>
    <dgm:cxn modelId="{F4D828A4-685D-C048-B27E-C0AB378B8559}" srcId="{EEAE4E0C-F044-4AE6-8823-8E5494737696}" destId="{33F6B71C-8CFE-D54C-BD5B-EAB65CC0E0AF}" srcOrd="0" destOrd="0" parTransId="{28107D61-0A55-1247-BB51-1C02ADAE94CA}" sibTransId="{579EE9BF-6B2C-1249-BE95-4A78D02F73AD}"/>
    <dgm:cxn modelId="{9D9350AE-A53C-A84E-BAFB-D24CC2FB758F}" type="presOf" srcId="{41D11D69-1547-4696-AD05-EE1A7C5C717A}" destId="{35361506-2B5E-FD44-9E1E-D0AB22CD6C63}" srcOrd="0" destOrd="0" presId="urn:microsoft.com/office/officeart/2008/layout/LinedList"/>
    <dgm:cxn modelId="{54912BB7-1D07-47E3-BC0F-CC706B407433}" srcId="{EEAE4E0C-F044-4AE6-8823-8E5494737696}" destId="{A4779F80-C11E-4102-8A83-3D0FA0C58523}" srcOrd="8" destOrd="0" parTransId="{9C80303C-7C15-4192-AB3B-918B6B0770AC}" sibTransId="{B0F0AB95-6910-4AEC-A9A0-EAF2CA55ED10}"/>
    <dgm:cxn modelId="{34E637C2-0BE1-4C26-9927-77945C0B95E5}" srcId="{EEAE4E0C-F044-4AE6-8823-8E5494737696}" destId="{F213AE7B-39BB-4A4C-992D-988D65045240}" srcOrd="1" destOrd="0" parTransId="{098B2661-A5E7-4040-88E6-0F31CBF7D20E}" sibTransId="{D627465B-FA14-4D78-BD10-A1FDD86C5D6E}"/>
    <dgm:cxn modelId="{E9593ECF-D805-46DC-8854-0A7EC5A7FF2C}" srcId="{EEAE4E0C-F044-4AE6-8823-8E5494737696}" destId="{41D11D69-1547-4696-AD05-EE1A7C5C717A}" srcOrd="2" destOrd="0" parTransId="{7815C92B-AAA0-44C9-96B4-7564AC831906}" sibTransId="{DBE3FF40-03FA-4430-8F7B-8C392BC37A9C}"/>
    <dgm:cxn modelId="{9857D4E3-6813-45D2-BCAB-71987DF56DFC}" srcId="{EEAE4E0C-F044-4AE6-8823-8E5494737696}" destId="{E36B2F37-9336-4679-AA49-1BFD35BB2483}" srcOrd="5" destOrd="0" parTransId="{F351B81C-0065-4951-B623-093F497B262A}" sibTransId="{C5717E9F-C0F4-43DD-A5C7-CC07F44281AA}"/>
    <dgm:cxn modelId="{F9DA6FEE-3000-A940-996C-116625F9DE84}" type="presOf" srcId="{D79AD10D-8BA5-431F-98F6-5F1E0B531B93}" destId="{F7866C18-59BA-5E4B-846B-0DAC06ECA88E}" srcOrd="0" destOrd="0" presId="urn:microsoft.com/office/officeart/2008/layout/LinedList"/>
    <dgm:cxn modelId="{F006F2EE-5988-5048-A7F3-94148D309F0A}" type="presOf" srcId="{F213AE7B-39BB-4A4C-992D-988D65045240}" destId="{EFE63E7A-05B9-E143-97D5-AE268112E4AC}" srcOrd="0" destOrd="0" presId="urn:microsoft.com/office/officeart/2008/layout/LinedList"/>
    <dgm:cxn modelId="{59444585-E4C2-D241-B047-4A02FF3A72C4}" type="presParOf" srcId="{463E1E4E-4F07-544B-A25D-160355D395B2}" destId="{6E0ACA9C-0426-F244-9946-A1DC11C0FA33}" srcOrd="0" destOrd="0" presId="urn:microsoft.com/office/officeart/2008/layout/LinedList"/>
    <dgm:cxn modelId="{1405CED1-2F32-BF41-ABA3-ED8435531980}" type="presParOf" srcId="{463E1E4E-4F07-544B-A25D-160355D395B2}" destId="{F127467B-28BC-ED47-A0D9-1F86D5299676}" srcOrd="1" destOrd="0" presId="urn:microsoft.com/office/officeart/2008/layout/LinedList"/>
    <dgm:cxn modelId="{E0027A23-0EB9-2741-9D2C-39B7A4799269}" type="presParOf" srcId="{F127467B-28BC-ED47-A0D9-1F86D5299676}" destId="{3DADE57F-4A3B-044F-B60D-C5BEC07C946F}" srcOrd="0" destOrd="0" presId="urn:microsoft.com/office/officeart/2008/layout/LinedList"/>
    <dgm:cxn modelId="{CB7E7FBA-463A-3F47-98FE-607AB2AAAC36}" type="presParOf" srcId="{F127467B-28BC-ED47-A0D9-1F86D5299676}" destId="{6B6F021C-1472-994A-940A-F5C219AD1B37}" srcOrd="1" destOrd="0" presId="urn:microsoft.com/office/officeart/2008/layout/LinedList"/>
    <dgm:cxn modelId="{B6947111-1ADA-5B41-B012-8C606206982D}" type="presParOf" srcId="{463E1E4E-4F07-544B-A25D-160355D395B2}" destId="{5075571D-3794-E640-9B88-CE4DF401E634}" srcOrd="2" destOrd="0" presId="urn:microsoft.com/office/officeart/2008/layout/LinedList"/>
    <dgm:cxn modelId="{49B0A8A6-A1D2-DA4E-B19D-67FE1674E14C}" type="presParOf" srcId="{463E1E4E-4F07-544B-A25D-160355D395B2}" destId="{6C3F6781-A591-9A45-B1F6-B8F00D8DBBCB}" srcOrd="3" destOrd="0" presId="urn:microsoft.com/office/officeart/2008/layout/LinedList"/>
    <dgm:cxn modelId="{50769B38-59DC-F44C-9CDC-903BFC257415}" type="presParOf" srcId="{6C3F6781-A591-9A45-B1F6-B8F00D8DBBCB}" destId="{EFE63E7A-05B9-E143-97D5-AE268112E4AC}" srcOrd="0" destOrd="0" presId="urn:microsoft.com/office/officeart/2008/layout/LinedList"/>
    <dgm:cxn modelId="{DC1BCC7C-2A1F-0D4B-83CF-F7693618848A}" type="presParOf" srcId="{6C3F6781-A591-9A45-B1F6-B8F00D8DBBCB}" destId="{6ACF8A5D-A5CF-AF4D-BF2C-0118BBDE6516}" srcOrd="1" destOrd="0" presId="urn:microsoft.com/office/officeart/2008/layout/LinedList"/>
    <dgm:cxn modelId="{337EFFDF-4841-B54A-8C15-8288A514C757}" type="presParOf" srcId="{463E1E4E-4F07-544B-A25D-160355D395B2}" destId="{CEC9780D-A786-4244-BD43-4183FFAEECC5}" srcOrd="4" destOrd="0" presId="urn:microsoft.com/office/officeart/2008/layout/LinedList"/>
    <dgm:cxn modelId="{2EDD8C7E-381C-C040-BA4F-B74C877AA3AA}" type="presParOf" srcId="{463E1E4E-4F07-544B-A25D-160355D395B2}" destId="{AAE9C6D0-F618-BC4E-94E4-F9ED42BA903E}" srcOrd="5" destOrd="0" presId="urn:microsoft.com/office/officeart/2008/layout/LinedList"/>
    <dgm:cxn modelId="{5D97AB26-E94F-A149-A8AB-050F37D409BC}" type="presParOf" srcId="{AAE9C6D0-F618-BC4E-94E4-F9ED42BA903E}" destId="{35361506-2B5E-FD44-9E1E-D0AB22CD6C63}" srcOrd="0" destOrd="0" presId="urn:microsoft.com/office/officeart/2008/layout/LinedList"/>
    <dgm:cxn modelId="{4ECCF3A3-372A-1F47-BA30-EA20B9E5F2D2}" type="presParOf" srcId="{AAE9C6D0-F618-BC4E-94E4-F9ED42BA903E}" destId="{C0114E9A-F2D4-6E49-AC10-68DAB5EE5CF4}" srcOrd="1" destOrd="0" presId="urn:microsoft.com/office/officeart/2008/layout/LinedList"/>
    <dgm:cxn modelId="{0930B6BD-2B81-6E48-BF76-2A62FC1E996B}" type="presParOf" srcId="{463E1E4E-4F07-544B-A25D-160355D395B2}" destId="{CB9B22BA-0C5D-4342-955F-EDE5B4B65BCB}" srcOrd="6" destOrd="0" presId="urn:microsoft.com/office/officeart/2008/layout/LinedList"/>
    <dgm:cxn modelId="{B4DC6A98-6F53-4649-A7B3-2B184995A172}" type="presParOf" srcId="{463E1E4E-4F07-544B-A25D-160355D395B2}" destId="{8F937147-B84B-804D-A7BE-F887F24FBCEE}" srcOrd="7" destOrd="0" presId="urn:microsoft.com/office/officeart/2008/layout/LinedList"/>
    <dgm:cxn modelId="{66084054-2B64-A349-8918-DFBDC710AA81}" type="presParOf" srcId="{8F937147-B84B-804D-A7BE-F887F24FBCEE}" destId="{B80136CE-0825-0043-837B-6A18AE97AF8D}" srcOrd="0" destOrd="0" presId="urn:microsoft.com/office/officeart/2008/layout/LinedList"/>
    <dgm:cxn modelId="{DF4DD9F4-2047-D547-95BD-56826053F501}" type="presParOf" srcId="{8F937147-B84B-804D-A7BE-F887F24FBCEE}" destId="{77638394-28D4-EF4F-BDA1-06C2C17287BB}" srcOrd="1" destOrd="0" presId="urn:microsoft.com/office/officeart/2008/layout/LinedList"/>
    <dgm:cxn modelId="{723A88FB-AB03-2744-97FF-D5897BA4FC29}" type="presParOf" srcId="{463E1E4E-4F07-544B-A25D-160355D395B2}" destId="{B371E7F6-58FD-9441-BBD9-3B15CE012634}" srcOrd="8" destOrd="0" presId="urn:microsoft.com/office/officeart/2008/layout/LinedList"/>
    <dgm:cxn modelId="{3A9178B3-79B2-2C48-A876-82AB75D3E37D}" type="presParOf" srcId="{463E1E4E-4F07-544B-A25D-160355D395B2}" destId="{C63FBCC5-0C21-534D-B46F-8BDA6FE50CA5}" srcOrd="9" destOrd="0" presId="urn:microsoft.com/office/officeart/2008/layout/LinedList"/>
    <dgm:cxn modelId="{C2B50893-60E9-B244-AD66-95D82BFC29EF}" type="presParOf" srcId="{C63FBCC5-0C21-534D-B46F-8BDA6FE50CA5}" destId="{4F69C4D9-2D97-F041-BF8B-9EA3CC046624}" srcOrd="0" destOrd="0" presId="urn:microsoft.com/office/officeart/2008/layout/LinedList"/>
    <dgm:cxn modelId="{F066DCB2-A187-514A-96BB-EE2BD4C7032D}" type="presParOf" srcId="{C63FBCC5-0C21-534D-B46F-8BDA6FE50CA5}" destId="{3068EB25-B7CD-7644-9C8B-4C1F24E423C3}" srcOrd="1" destOrd="0" presId="urn:microsoft.com/office/officeart/2008/layout/LinedList"/>
    <dgm:cxn modelId="{3F3FDFC2-DCDE-AF4F-AC0F-873AE3904AF4}" type="presParOf" srcId="{463E1E4E-4F07-544B-A25D-160355D395B2}" destId="{0C770A13-18AF-A048-98F1-6C7B2E9E12BB}" srcOrd="10" destOrd="0" presId="urn:microsoft.com/office/officeart/2008/layout/LinedList"/>
    <dgm:cxn modelId="{DA839AAF-055B-544F-B782-5C664DDBC288}" type="presParOf" srcId="{463E1E4E-4F07-544B-A25D-160355D395B2}" destId="{4C2C510F-ECBA-F84F-B161-19553395582A}" srcOrd="11" destOrd="0" presId="urn:microsoft.com/office/officeart/2008/layout/LinedList"/>
    <dgm:cxn modelId="{3A58BF54-A292-F941-B97A-E8D615DB9BE5}" type="presParOf" srcId="{4C2C510F-ECBA-F84F-B161-19553395582A}" destId="{F6463ECB-8C88-8E40-887F-3DC8B236565E}" srcOrd="0" destOrd="0" presId="urn:microsoft.com/office/officeart/2008/layout/LinedList"/>
    <dgm:cxn modelId="{693E584A-FDEF-9249-91D1-8AD35DBC990D}" type="presParOf" srcId="{4C2C510F-ECBA-F84F-B161-19553395582A}" destId="{91E4511A-ADF1-2F48-B522-A3D354CFA591}" srcOrd="1" destOrd="0" presId="urn:microsoft.com/office/officeart/2008/layout/LinedList"/>
    <dgm:cxn modelId="{71C63E67-1D84-8B49-AB0E-5A46765901BA}" type="presParOf" srcId="{463E1E4E-4F07-544B-A25D-160355D395B2}" destId="{17551DEE-156A-5D4E-9668-C2F210C698A4}" srcOrd="12" destOrd="0" presId="urn:microsoft.com/office/officeart/2008/layout/LinedList"/>
    <dgm:cxn modelId="{4E42A355-05E9-4D46-B8DF-380FE4D26E95}" type="presParOf" srcId="{463E1E4E-4F07-544B-A25D-160355D395B2}" destId="{21CD0193-81FB-BE45-A5A0-D7F6B30F2E4C}" srcOrd="13" destOrd="0" presId="urn:microsoft.com/office/officeart/2008/layout/LinedList"/>
    <dgm:cxn modelId="{6A5A4AFF-A0D3-3146-9680-9DD3285DADB5}" type="presParOf" srcId="{21CD0193-81FB-BE45-A5A0-D7F6B30F2E4C}" destId="{F7866C18-59BA-5E4B-846B-0DAC06ECA88E}" srcOrd="0" destOrd="0" presId="urn:microsoft.com/office/officeart/2008/layout/LinedList"/>
    <dgm:cxn modelId="{F986EF06-5721-054D-8361-79BE1DD3E5BE}" type="presParOf" srcId="{21CD0193-81FB-BE45-A5A0-D7F6B30F2E4C}" destId="{B776CB64-0134-BA4B-A000-D9F55FCB3F47}" srcOrd="1" destOrd="0" presId="urn:microsoft.com/office/officeart/2008/layout/LinedList"/>
    <dgm:cxn modelId="{2D593925-52BE-654E-BA53-3EF6FF88A874}" type="presParOf" srcId="{463E1E4E-4F07-544B-A25D-160355D395B2}" destId="{A90B6D3C-0EF0-EB4B-8E61-78064611C302}" srcOrd="14" destOrd="0" presId="urn:microsoft.com/office/officeart/2008/layout/LinedList"/>
    <dgm:cxn modelId="{3EA562AD-DE8B-1D4D-B92D-B609A5768544}" type="presParOf" srcId="{463E1E4E-4F07-544B-A25D-160355D395B2}" destId="{798D1CB3-E12A-1F49-9A32-95CC1E491EA7}" srcOrd="15" destOrd="0" presId="urn:microsoft.com/office/officeart/2008/layout/LinedList"/>
    <dgm:cxn modelId="{44188AF8-C6FD-1E42-93BC-3DF1CE5FFAAD}" type="presParOf" srcId="{798D1CB3-E12A-1F49-9A32-95CC1E491EA7}" destId="{6C81BF4F-7CA0-3B42-910B-FC925C155F19}" srcOrd="0" destOrd="0" presId="urn:microsoft.com/office/officeart/2008/layout/LinedList"/>
    <dgm:cxn modelId="{DF3FDF39-9BC2-BB4F-AA2D-AA05BB3210F2}" type="presParOf" srcId="{798D1CB3-E12A-1F49-9A32-95CC1E491EA7}" destId="{4C41CDDE-77FC-2540-BA71-F02DBC9CCA8F}" srcOrd="1" destOrd="0" presId="urn:microsoft.com/office/officeart/2008/layout/LinedList"/>
    <dgm:cxn modelId="{6ABB445B-4628-3B48-BB89-4D0A9177E14E}" type="presParOf" srcId="{463E1E4E-4F07-544B-A25D-160355D395B2}" destId="{DC32CD64-B798-BB44-B2F0-E8304D6E29FB}" srcOrd="16" destOrd="0" presId="urn:microsoft.com/office/officeart/2008/layout/LinedList"/>
    <dgm:cxn modelId="{CEC98C4F-5586-F640-B3D2-3E69CAD5A810}" type="presParOf" srcId="{463E1E4E-4F07-544B-A25D-160355D395B2}" destId="{3616E376-00EB-E741-8181-BA4BC3A57A65}" srcOrd="17" destOrd="0" presId="urn:microsoft.com/office/officeart/2008/layout/LinedList"/>
    <dgm:cxn modelId="{A065F4CC-DD71-904A-BDAA-096A9E22364C}" type="presParOf" srcId="{3616E376-00EB-E741-8181-BA4BC3A57A65}" destId="{5B6E8F65-BB04-C34A-90EB-42AEB064E7CC}" srcOrd="0" destOrd="0" presId="urn:microsoft.com/office/officeart/2008/layout/LinedList"/>
    <dgm:cxn modelId="{145D4A01-2C6A-EC41-9B32-9CD733342533}" type="presParOf" srcId="{3616E376-00EB-E741-8181-BA4BC3A57A65}" destId="{DCE71340-752B-5343-B2F8-607FB7078C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ACA9C-0426-F244-9946-A1DC11C0FA33}">
      <dsp:nvSpPr>
        <dsp:cNvPr id="0" name=""/>
        <dsp:cNvSpPr/>
      </dsp:nvSpPr>
      <dsp:spPr>
        <a:xfrm>
          <a:off x="0" y="680"/>
          <a:ext cx="6269038"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DADE57F-4A3B-044F-B60D-C5BEC07C946F}">
      <dsp:nvSpPr>
        <dsp:cNvPr id="0" name=""/>
        <dsp:cNvSpPr/>
      </dsp:nvSpPr>
      <dsp:spPr>
        <a:xfrm>
          <a:off x="0" y="680"/>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Draft Features</a:t>
          </a:r>
        </a:p>
      </dsp:txBody>
      <dsp:txXfrm>
        <a:off x="0" y="680"/>
        <a:ext cx="6269038" cy="618973"/>
      </dsp:txXfrm>
    </dsp:sp>
    <dsp:sp modelId="{5075571D-3794-E640-9B88-CE4DF401E634}">
      <dsp:nvSpPr>
        <dsp:cNvPr id="0" name=""/>
        <dsp:cNvSpPr/>
      </dsp:nvSpPr>
      <dsp:spPr>
        <a:xfrm>
          <a:off x="0" y="619654"/>
          <a:ext cx="6269038" cy="0"/>
        </a:xfrm>
        <a:prstGeom prst="line">
          <a:avLst/>
        </a:prstGeom>
        <a:gradFill rotWithShape="0">
          <a:gsLst>
            <a:gs pos="0">
              <a:schemeClr val="accent5">
                <a:hueOff val="-844818"/>
                <a:satOff val="-2177"/>
                <a:lumOff val="-1471"/>
                <a:alphaOff val="0"/>
                <a:lumMod val="110000"/>
                <a:satMod val="105000"/>
                <a:tint val="67000"/>
              </a:schemeClr>
            </a:gs>
            <a:gs pos="50000">
              <a:schemeClr val="accent5">
                <a:hueOff val="-844818"/>
                <a:satOff val="-2177"/>
                <a:lumOff val="-1471"/>
                <a:alphaOff val="0"/>
                <a:lumMod val="105000"/>
                <a:satMod val="103000"/>
                <a:tint val="73000"/>
              </a:schemeClr>
            </a:gs>
            <a:gs pos="100000">
              <a:schemeClr val="accent5">
                <a:hueOff val="-844818"/>
                <a:satOff val="-2177"/>
                <a:lumOff val="-1471"/>
                <a:alphaOff val="0"/>
                <a:lumMod val="105000"/>
                <a:satMod val="109000"/>
                <a:tint val="81000"/>
              </a:schemeClr>
            </a:gs>
          </a:gsLst>
          <a:lin ang="5400000" scaled="0"/>
        </a:gradFill>
        <a:ln w="6350" cap="flat" cmpd="sng" algn="ctr">
          <a:solidFill>
            <a:schemeClr val="accent5">
              <a:hueOff val="-844818"/>
              <a:satOff val="-2177"/>
              <a:lumOff val="-147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FE63E7A-05B9-E143-97D5-AE268112E4AC}">
      <dsp:nvSpPr>
        <dsp:cNvPr id="0" name=""/>
        <dsp:cNvSpPr/>
      </dsp:nvSpPr>
      <dsp:spPr>
        <a:xfrm>
          <a:off x="0" y="619654"/>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Alternative Schemas </a:t>
          </a:r>
        </a:p>
      </dsp:txBody>
      <dsp:txXfrm>
        <a:off x="0" y="619654"/>
        <a:ext cx="6269038" cy="618973"/>
      </dsp:txXfrm>
    </dsp:sp>
    <dsp:sp modelId="{CEC9780D-A786-4244-BD43-4183FFAEECC5}">
      <dsp:nvSpPr>
        <dsp:cNvPr id="0" name=""/>
        <dsp:cNvSpPr/>
      </dsp:nvSpPr>
      <dsp:spPr>
        <a:xfrm>
          <a:off x="0" y="1238627"/>
          <a:ext cx="6269038" cy="0"/>
        </a:xfrm>
        <a:prstGeom prst="line">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5361506-2B5E-FD44-9E1E-D0AB22CD6C63}">
      <dsp:nvSpPr>
        <dsp:cNvPr id="0" name=""/>
        <dsp:cNvSpPr/>
      </dsp:nvSpPr>
      <dsp:spPr>
        <a:xfrm>
          <a:off x="0" y="1238627"/>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Overlays </a:t>
          </a:r>
        </a:p>
      </dsp:txBody>
      <dsp:txXfrm>
        <a:off x="0" y="1238627"/>
        <a:ext cx="6269038" cy="618973"/>
      </dsp:txXfrm>
    </dsp:sp>
    <dsp:sp modelId="{CB9B22BA-0C5D-4342-955F-EDE5B4B65BCB}">
      <dsp:nvSpPr>
        <dsp:cNvPr id="0" name=""/>
        <dsp:cNvSpPr/>
      </dsp:nvSpPr>
      <dsp:spPr>
        <a:xfrm>
          <a:off x="0" y="1857601"/>
          <a:ext cx="6269038" cy="0"/>
        </a:xfrm>
        <a:prstGeom prst="line">
          <a:avLst/>
        </a:prstGeom>
        <a:gradFill rotWithShape="0">
          <a:gsLst>
            <a:gs pos="0">
              <a:schemeClr val="accent5">
                <a:hueOff val="-2534453"/>
                <a:satOff val="-6532"/>
                <a:lumOff val="-4412"/>
                <a:alphaOff val="0"/>
                <a:lumMod val="110000"/>
                <a:satMod val="105000"/>
                <a:tint val="67000"/>
              </a:schemeClr>
            </a:gs>
            <a:gs pos="50000">
              <a:schemeClr val="accent5">
                <a:hueOff val="-2534453"/>
                <a:satOff val="-6532"/>
                <a:lumOff val="-4412"/>
                <a:alphaOff val="0"/>
                <a:lumMod val="105000"/>
                <a:satMod val="103000"/>
                <a:tint val="73000"/>
              </a:schemeClr>
            </a:gs>
            <a:gs pos="100000">
              <a:schemeClr val="accent5">
                <a:hueOff val="-2534453"/>
                <a:satOff val="-6532"/>
                <a:lumOff val="-4412"/>
                <a:alphaOff val="0"/>
                <a:lumMod val="105000"/>
                <a:satMod val="109000"/>
                <a:tint val="81000"/>
              </a:schemeClr>
            </a:gs>
          </a:gsLst>
          <a:lin ang="5400000" scaled="0"/>
        </a:gradFill>
        <a:ln w="6350" cap="flat" cmpd="sng" algn="ctr">
          <a:solidFill>
            <a:schemeClr val="accent5">
              <a:hueOff val="-2534453"/>
              <a:satOff val="-6532"/>
              <a:lumOff val="-441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80136CE-0825-0043-837B-6A18AE97AF8D}">
      <dsp:nvSpPr>
        <dsp:cNvPr id="0" name=""/>
        <dsp:cNvSpPr/>
      </dsp:nvSpPr>
      <dsp:spPr>
        <a:xfrm>
          <a:off x="0" y="1857601"/>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Security Improvements</a:t>
          </a:r>
        </a:p>
      </dsp:txBody>
      <dsp:txXfrm>
        <a:off x="0" y="1857601"/>
        <a:ext cx="6269038" cy="618973"/>
      </dsp:txXfrm>
    </dsp:sp>
    <dsp:sp modelId="{B371E7F6-58FD-9441-BBD9-3B15CE012634}">
      <dsp:nvSpPr>
        <dsp:cNvPr id="0" name=""/>
        <dsp:cNvSpPr/>
      </dsp:nvSpPr>
      <dsp:spPr>
        <a:xfrm>
          <a:off x="0" y="2476575"/>
          <a:ext cx="6269038" cy="0"/>
        </a:xfrm>
        <a:prstGeom prst="lin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69C4D9-2D97-F041-BF8B-9EA3CC046624}">
      <dsp:nvSpPr>
        <dsp:cNvPr id="0" name=""/>
        <dsp:cNvSpPr/>
      </dsp:nvSpPr>
      <dsp:spPr>
        <a:xfrm>
          <a:off x="0" y="2476575"/>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Reusable groups</a:t>
          </a:r>
        </a:p>
      </dsp:txBody>
      <dsp:txXfrm>
        <a:off x="0" y="2476575"/>
        <a:ext cx="6269038" cy="618973"/>
      </dsp:txXfrm>
    </dsp:sp>
    <dsp:sp modelId="{0C770A13-18AF-A048-98F1-6C7B2E9E12BB}">
      <dsp:nvSpPr>
        <dsp:cNvPr id="0" name=""/>
        <dsp:cNvSpPr/>
      </dsp:nvSpPr>
      <dsp:spPr>
        <a:xfrm>
          <a:off x="0" y="3095549"/>
          <a:ext cx="6269038" cy="0"/>
        </a:xfrm>
        <a:prstGeom prst="line">
          <a:avLst/>
        </a:prstGeom>
        <a:gradFill rotWithShape="0">
          <a:gsLst>
            <a:gs pos="0">
              <a:schemeClr val="accent5">
                <a:hueOff val="-4224089"/>
                <a:satOff val="-10887"/>
                <a:lumOff val="-7353"/>
                <a:alphaOff val="0"/>
                <a:lumMod val="110000"/>
                <a:satMod val="105000"/>
                <a:tint val="67000"/>
              </a:schemeClr>
            </a:gs>
            <a:gs pos="50000">
              <a:schemeClr val="accent5">
                <a:hueOff val="-4224089"/>
                <a:satOff val="-10887"/>
                <a:lumOff val="-7353"/>
                <a:alphaOff val="0"/>
                <a:lumMod val="105000"/>
                <a:satMod val="103000"/>
                <a:tint val="73000"/>
              </a:schemeClr>
            </a:gs>
            <a:gs pos="100000">
              <a:schemeClr val="accent5">
                <a:hueOff val="-4224089"/>
                <a:satOff val="-10887"/>
                <a:lumOff val="-7353"/>
                <a:alphaOff val="0"/>
                <a:lumMod val="105000"/>
                <a:satMod val="109000"/>
                <a:tint val="81000"/>
              </a:schemeClr>
            </a:gs>
          </a:gsLst>
          <a:lin ang="5400000" scaled="0"/>
        </a:gradFill>
        <a:ln w="6350" cap="flat" cmpd="sng" algn="ctr">
          <a:solidFill>
            <a:schemeClr val="accent5">
              <a:hueOff val="-4224089"/>
              <a:satOff val="-10887"/>
              <a:lumOff val="-7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6463ECB-8C88-8E40-887F-3DC8B236565E}">
      <dsp:nvSpPr>
        <dsp:cNvPr id="0" name=""/>
        <dsp:cNvSpPr/>
      </dsp:nvSpPr>
      <dsp:spPr>
        <a:xfrm>
          <a:off x="0" y="3095549"/>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Supporting Message Based APIs </a:t>
          </a:r>
        </a:p>
      </dsp:txBody>
      <dsp:txXfrm>
        <a:off x="0" y="3095549"/>
        <a:ext cx="6269038" cy="618973"/>
      </dsp:txXfrm>
    </dsp:sp>
    <dsp:sp modelId="{17551DEE-156A-5D4E-9668-C2F210C698A4}">
      <dsp:nvSpPr>
        <dsp:cNvPr id="0" name=""/>
        <dsp:cNvSpPr/>
      </dsp:nvSpPr>
      <dsp:spPr>
        <a:xfrm>
          <a:off x="0" y="3714523"/>
          <a:ext cx="6269038" cy="0"/>
        </a:xfrm>
        <a:prstGeom prst="line">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7866C18-59BA-5E4B-846B-0DAC06ECA88E}">
      <dsp:nvSpPr>
        <dsp:cNvPr id="0" name=""/>
        <dsp:cNvSpPr/>
      </dsp:nvSpPr>
      <dsp:spPr>
        <a:xfrm>
          <a:off x="0" y="3714523"/>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Optional and Multi-segment Paths </a:t>
          </a:r>
        </a:p>
      </dsp:txBody>
      <dsp:txXfrm>
        <a:off x="0" y="3714523"/>
        <a:ext cx="6269038" cy="618973"/>
      </dsp:txXfrm>
    </dsp:sp>
    <dsp:sp modelId="{A90B6D3C-0EF0-EB4B-8E61-78064611C302}">
      <dsp:nvSpPr>
        <dsp:cNvPr id="0" name=""/>
        <dsp:cNvSpPr/>
      </dsp:nvSpPr>
      <dsp:spPr>
        <a:xfrm>
          <a:off x="0" y="4333497"/>
          <a:ext cx="6269038" cy="0"/>
        </a:xfrm>
        <a:prstGeom prst="line">
          <a:avLst/>
        </a:prstGeom>
        <a:gradFill rotWithShape="0">
          <a:gsLst>
            <a:gs pos="0">
              <a:schemeClr val="accent5">
                <a:hueOff val="-5913725"/>
                <a:satOff val="-15242"/>
                <a:lumOff val="-10294"/>
                <a:alphaOff val="0"/>
                <a:lumMod val="110000"/>
                <a:satMod val="105000"/>
                <a:tint val="67000"/>
              </a:schemeClr>
            </a:gs>
            <a:gs pos="50000">
              <a:schemeClr val="accent5">
                <a:hueOff val="-5913725"/>
                <a:satOff val="-15242"/>
                <a:lumOff val="-10294"/>
                <a:alphaOff val="0"/>
                <a:lumMod val="105000"/>
                <a:satMod val="103000"/>
                <a:tint val="73000"/>
              </a:schemeClr>
            </a:gs>
            <a:gs pos="100000">
              <a:schemeClr val="accent5">
                <a:hueOff val="-5913725"/>
                <a:satOff val="-15242"/>
                <a:lumOff val="-10294"/>
                <a:alphaOff val="0"/>
                <a:lumMod val="105000"/>
                <a:satMod val="109000"/>
                <a:tint val="81000"/>
              </a:schemeClr>
            </a:gs>
          </a:gsLst>
          <a:lin ang="5400000" scaled="0"/>
        </a:gradFill>
        <a:ln w="6350" cap="flat" cmpd="sng" algn="ctr">
          <a:solidFill>
            <a:schemeClr val="accent5">
              <a:hueOff val="-5913725"/>
              <a:satOff val="-15242"/>
              <a:lumOff val="-1029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C81BF4F-7CA0-3B42-910B-FC925C155F19}">
      <dsp:nvSpPr>
        <dsp:cNvPr id="0" name=""/>
        <dsp:cNvSpPr/>
      </dsp:nvSpPr>
      <dsp:spPr>
        <a:xfrm>
          <a:off x="0" y="4333497"/>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Disambiguating based on query </a:t>
          </a:r>
        </a:p>
      </dsp:txBody>
      <dsp:txXfrm>
        <a:off x="0" y="4333497"/>
        <a:ext cx="6269038" cy="618973"/>
      </dsp:txXfrm>
    </dsp:sp>
    <dsp:sp modelId="{DC32CD64-B798-BB44-B2F0-E8304D6E29FB}">
      <dsp:nvSpPr>
        <dsp:cNvPr id="0" name=""/>
        <dsp:cNvSpPr/>
      </dsp:nvSpPr>
      <dsp:spPr>
        <a:xfrm>
          <a:off x="0" y="4952470"/>
          <a:ext cx="6269038" cy="0"/>
        </a:xfrm>
        <a:prstGeom prst="lin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B6E8F65-BB04-C34A-90EB-42AEB064E7CC}">
      <dsp:nvSpPr>
        <dsp:cNvPr id="0" name=""/>
        <dsp:cNvSpPr/>
      </dsp:nvSpPr>
      <dsp:spPr>
        <a:xfrm>
          <a:off x="0" y="4952470"/>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Operation Versioning</a:t>
          </a:r>
        </a:p>
      </dsp:txBody>
      <dsp:txXfrm>
        <a:off x="0" y="4952470"/>
        <a:ext cx="6269038" cy="6189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CA" sz="1200" b="0" i="0" u="none" strike="noStrike" cap="none">
                <a:solidFill>
                  <a:schemeClr val="dk1"/>
                </a:solidFill>
                <a:latin typeface="Calibri"/>
                <a:ea typeface="Calibri"/>
                <a:cs typeface="Calibri"/>
                <a:sym typeface="Calibri"/>
              </a:rPr>
              <a:t>‹#›</a:t>
            </a:fld>
            <a:endParaRPr lang="en-CA"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US" dirty="0"/>
              <a:t>A product of about a year and a</a:t>
            </a:r>
            <a:r>
              <a:rPr lang="en-US" baseline="0" dirty="0"/>
              <a:t> half work.</a:t>
            </a:r>
          </a:p>
          <a:p>
            <a:pPr lvl="0">
              <a:spcBef>
                <a:spcPts val="0"/>
              </a:spcBef>
              <a:buNone/>
            </a:pPr>
            <a:r>
              <a:rPr lang="en-US" baseline="0" dirty="0"/>
              <a:t>Released end of July 2017</a:t>
            </a:r>
          </a:p>
        </p:txBody>
      </p:sp>
      <p:sp>
        <p:nvSpPr>
          <p:cNvPr id="62" name="Shape 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Format Registry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13</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876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14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1008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CA" dirty="0"/>
              <a:t>Thanks to Darrel Miller for his initial slides and to Marsh Gardiner for some spit and polish! Add your name here if you've moved the ball forward again, just be sure to share this back with OAI so others can benefit.</a:t>
            </a:r>
          </a:p>
        </p:txBody>
      </p:sp>
      <p:sp>
        <p:nvSpPr>
          <p:cNvPr id="299" name="Shape 299"/>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CA" sz="1200">
                <a:solidFill>
                  <a:schemeClr val="dk1"/>
                </a:solidFill>
                <a:latin typeface="Calibri"/>
                <a:ea typeface="Calibri"/>
                <a:cs typeface="Calibri"/>
                <a:sym typeface="Calibri"/>
              </a:rPr>
              <a:t>20</a:t>
            </a:fld>
            <a:endParaRPr lang="en-CA"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549D62-795D-4176-94E6-5F02862A8883}" type="slidenum">
              <a:rPr lang="en-US" smtClean="0"/>
              <a:t>2</a:t>
            </a:fld>
            <a:endParaRPr lang="en-US" dirty="0"/>
          </a:p>
        </p:txBody>
      </p:sp>
    </p:spTree>
    <p:extLst>
      <p:ext uri="{BB962C8B-B14F-4D97-AF65-F5344CB8AC3E}">
        <p14:creationId xmlns:p14="http://schemas.microsoft.com/office/powerpoint/2010/main" val="358237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Following the color scheme,</a:t>
            </a:r>
            <a:r>
              <a:rPr lang="en-US" baseline="0" dirty="0"/>
              <a:t> that's what was consolidated</a:t>
            </a:r>
          </a:p>
          <a:p>
            <a:r>
              <a:rPr lang="en-US" baseline="0" dirty="0"/>
              <a:t>Expand on components:</a:t>
            </a:r>
          </a:p>
          <a:p>
            <a:pPr marL="0" marR="0" lvl="0" indent="0" algn="l" rtl="0">
              <a:spcBef>
                <a:spcPts val="0"/>
              </a:spcBef>
              <a:buSzPct val="25000"/>
              <a:buNone/>
            </a:pPr>
            <a:r>
              <a:rPr lang="en-US" baseline="0" dirty="0"/>
              <a:t>  </a:t>
            </a:r>
            <a:r>
              <a:rPr lang="en-CA" sz="1200" b="0" i="0" u="none" strike="noStrike" cap="none" dirty="0">
                <a:solidFill>
                  <a:schemeClr val="dk1"/>
                </a:solidFill>
                <a:latin typeface="Calibri"/>
                <a:ea typeface="Calibri"/>
                <a:cs typeface="Calibri"/>
                <a:sym typeface="Calibri"/>
              </a:rPr>
              <a:t>Nothing in here does anything unless it is referenced</a:t>
            </a:r>
          </a:p>
          <a:p>
            <a:pPr marL="0" marR="0" lvl="0" indent="0" algn="l" rtl="0">
              <a:spcBef>
                <a:spcPts val="0"/>
              </a:spcBef>
              <a:buSzPct val="25000"/>
              <a:buNone/>
            </a:pPr>
            <a:r>
              <a:rPr lang="en-CA" sz="1200" b="0" i="0" u="none" strike="noStrike" cap="none" dirty="0">
                <a:solidFill>
                  <a:schemeClr val="dk1"/>
                </a:solidFill>
                <a:latin typeface="Calibri"/>
                <a:ea typeface="Calibri"/>
                <a:cs typeface="Calibri"/>
                <a:sym typeface="Calibri"/>
              </a:rPr>
              <a:t>  It is referenced by $ref</a:t>
            </a:r>
          </a:p>
          <a:p>
            <a:pPr marL="0" marR="0" lvl="0" indent="0" algn="l" rtl="0">
              <a:spcBef>
                <a:spcPts val="0"/>
              </a:spcBef>
              <a:buSzPct val="25000"/>
              <a:buNone/>
            </a:pPr>
            <a:r>
              <a:rPr lang="en-CA" sz="1200" b="0" i="0" u="none" strike="noStrike" cap="none" dirty="0">
                <a:solidFill>
                  <a:schemeClr val="dk1"/>
                </a:solidFill>
                <a:latin typeface="Calibri"/>
                <a:ea typeface="Calibri"/>
                <a:cs typeface="Calibri"/>
                <a:sym typeface="Calibri"/>
              </a:rPr>
              <a:t>  Recommend using dot for </a:t>
            </a:r>
            <a:r>
              <a:rPr lang="en-CA" sz="1200" b="0" i="0" u="none" strike="noStrike" cap="none" dirty="0" err="1">
                <a:solidFill>
                  <a:schemeClr val="dk1"/>
                </a:solidFill>
                <a:latin typeface="Calibri"/>
                <a:ea typeface="Calibri"/>
                <a:cs typeface="Calibri"/>
                <a:sym typeface="Calibri"/>
              </a:rPr>
              <a:t>namespacing</a:t>
            </a:r>
            <a:endParaRPr lang="en-CA"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CA" sz="1200" b="0" i="0" u="none" strike="noStrike" cap="none" dirty="0">
                <a:solidFill>
                  <a:schemeClr val="dk1"/>
                </a:solidFill>
                <a:latin typeface="Calibri"/>
                <a:ea typeface="Calibri"/>
                <a:cs typeface="Calibri"/>
                <a:sym typeface="Calibri"/>
              </a:rPr>
              <a:t>  Limited character-set for </a:t>
            </a:r>
            <a:r>
              <a:rPr lang="en-CA" sz="1200" b="0" i="0" u="none" strike="noStrike" cap="none" dirty="0" err="1">
                <a:solidFill>
                  <a:schemeClr val="dk1"/>
                </a:solidFill>
                <a:latin typeface="Calibri"/>
                <a:ea typeface="Calibri"/>
                <a:cs typeface="Calibri"/>
                <a:sym typeface="Calibri"/>
              </a:rPr>
              <a:t>compat</a:t>
            </a:r>
            <a:r>
              <a:rPr lang="en-CA" sz="1200" b="0" i="0" u="none" strike="noStrike" cap="none" dirty="0">
                <a:solidFill>
                  <a:schemeClr val="dk1"/>
                </a:solidFill>
                <a:latin typeface="Calibri"/>
                <a:ea typeface="Calibri"/>
                <a:cs typeface="Calibri"/>
                <a:sym typeface="Calibri"/>
              </a:rPr>
              <a:t> with URLs and widest platform support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565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Templating </a:t>
            </a:r>
            <a:r>
              <a:rPr lang="en-US" dirty="0" err="1"/>
              <a:t>basepath</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Specify different Media Types</a:t>
            </a:r>
          </a:p>
          <a:p>
            <a:endParaRPr lang="en-US" dirty="0"/>
          </a:p>
          <a:p>
            <a:r>
              <a:rPr lang="en-US" dirty="0"/>
              <a:t>Supports reusability</a:t>
            </a:r>
          </a:p>
          <a:p>
            <a:endParaRPr lang="en-US" dirty="0"/>
          </a:p>
          <a:p>
            <a:r>
              <a:rPr lang="en-US" dirty="0"/>
              <a:t>Provide examples</a:t>
            </a:r>
          </a:p>
          <a:p>
            <a:endParaRPr lang="en-US" dirty="0"/>
          </a:p>
          <a:p>
            <a:r>
              <a:rPr lang="en-US" dirty="0"/>
              <a:t>Replaces </a:t>
            </a:r>
            <a:r>
              <a:rPr lang="en-US" dirty="0" err="1"/>
              <a:t>formData</a:t>
            </a:r>
            <a:r>
              <a:rPr lang="en-US" dirty="0"/>
              <a:t> parameters</a:t>
            </a:r>
          </a:p>
          <a:p>
            <a:endParaRPr lang="en-US" dirty="0"/>
          </a:p>
          <a:p>
            <a:r>
              <a:rPr lang="en-US" dirty="0"/>
              <a:t>Improved file upload handling</a:t>
            </a:r>
          </a:p>
          <a:p>
            <a:endParaRPr lang="en-US" dirty="0"/>
          </a:p>
          <a:p>
            <a:r>
              <a:rPr lang="en-US" dirty="0"/>
              <a:t>Supports multiple file uploads</a:t>
            </a:r>
          </a:p>
          <a:p>
            <a:r>
              <a:rPr lang="en-US" dirty="0"/>
              <a:t>Eliminated</a:t>
            </a:r>
            <a:r>
              <a:rPr lang="en-US" baseline="0" dirty="0"/>
              <a:t> File Type</a:t>
            </a:r>
          </a:p>
          <a:p>
            <a:r>
              <a:rPr lang="en-US" baseline="0" dirty="0"/>
              <a:t>Examples per media type</a:t>
            </a:r>
          </a:p>
          <a:p>
            <a:endParaRPr lang="en-US" dirty="0"/>
          </a:p>
          <a:p>
            <a:pPr marL="228600" marR="0" lvl="0" indent="-228600" algn="l" rtl="0">
              <a:spcBef>
                <a:spcPts val="0"/>
              </a:spcBef>
              <a:buSzPct val="25000"/>
              <a:buAutoNum type="arabicPeriod"/>
            </a:pPr>
            <a:r>
              <a:rPr lang="en-CA" sz="1200" b="0" i="0" u="none" strike="noStrike" cap="none" baseline="0" dirty="0">
                <a:solidFill>
                  <a:schemeClr val="dk1"/>
                </a:solidFill>
                <a:latin typeface="Calibri"/>
                <a:ea typeface="Calibri"/>
                <a:cs typeface="Calibri"/>
                <a:sym typeface="Calibri"/>
              </a:rPr>
              <a:t>Supports schema for all parameter types</a:t>
            </a:r>
          </a:p>
          <a:p>
            <a:pPr marL="228600" marR="0" lvl="0" indent="-228600" algn="l" rtl="0">
              <a:spcBef>
                <a:spcPts val="0"/>
              </a:spcBef>
              <a:buSzPct val="25000"/>
              <a:buAutoNum type="arabicPeriod"/>
            </a:pPr>
            <a:r>
              <a:rPr lang="en-CA" sz="1200" b="0" i="0" u="none" strike="noStrike" cap="none" baseline="0" dirty="0">
                <a:solidFill>
                  <a:schemeClr val="dk1"/>
                </a:solidFill>
                <a:latin typeface="Calibri"/>
                <a:ea typeface="Calibri"/>
                <a:cs typeface="Calibri"/>
                <a:sym typeface="Calibri"/>
              </a:rPr>
              <a:t>Content for more complex data structures</a:t>
            </a:r>
          </a:p>
          <a:p>
            <a:pPr marL="228600" marR="0" lvl="0" indent="-228600" algn="l" rtl="0">
              <a:spcBef>
                <a:spcPts val="0"/>
              </a:spcBef>
              <a:buSzPct val="25000"/>
              <a:buAutoNum type="arabicPeriod"/>
            </a:pPr>
            <a:r>
              <a:rPr lang="en-CA" sz="1200" b="0" i="0" u="none" strike="noStrike" cap="none" baseline="0" dirty="0">
                <a:solidFill>
                  <a:schemeClr val="dk1"/>
                </a:solidFill>
                <a:latin typeface="Calibri"/>
                <a:ea typeface="Calibri"/>
                <a:cs typeface="Calibri"/>
                <a:sym typeface="Calibri"/>
              </a:rPr>
              <a:t>Support for URI Template (RFC 6570), dropped </a:t>
            </a:r>
            <a:r>
              <a:rPr lang="en-CA" sz="1200" b="0" i="0" u="none" strike="noStrike" cap="none" baseline="0" dirty="0" err="1">
                <a:solidFill>
                  <a:schemeClr val="dk1"/>
                </a:solidFill>
                <a:latin typeface="Calibri"/>
                <a:ea typeface="Calibri"/>
                <a:cs typeface="Calibri"/>
                <a:sym typeface="Calibri"/>
              </a:rPr>
              <a:t>collectionFormat</a:t>
            </a:r>
            <a:endParaRPr lang="en-CA" sz="1200" b="0" i="0" u="none" strike="noStrike" cap="none" baseline="0" dirty="0">
              <a:solidFill>
                <a:schemeClr val="dk1"/>
              </a:solidFill>
              <a:latin typeface="Calibri"/>
              <a:ea typeface="Calibri"/>
              <a:cs typeface="Calibri"/>
              <a:sym typeface="Calibri"/>
            </a:endParaRPr>
          </a:p>
          <a:p>
            <a:pPr marL="228600" marR="0" lvl="0" indent="-228600" algn="l" rtl="0">
              <a:spcBef>
                <a:spcPts val="0"/>
              </a:spcBef>
              <a:buSzPct val="25000"/>
              <a:buAutoNum type="arabicPeriod"/>
            </a:pPr>
            <a:r>
              <a:rPr lang="en-CA" sz="1200" b="0" i="0" u="none" strike="noStrike" cap="none" baseline="0" dirty="0">
                <a:solidFill>
                  <a:schemeClr val="dk1"/>
                </a:solidFill>
                <a:latin typeface="Calibri"/>
                <a:ea typeface="Calibri"/>
                <a:cs typeface="Calibri"/>
                <a:sym typeface="Calibri"/>
              </a:rPr>
              <a:t>Support for Matrix parameters</a:t>
            </a:r>
            <a:endParaRPr lang="en-CA" sz="1200" b="0" i="0" u="none" strike="noStrike" cap="none"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CA" sz="1200" b="0" i="0" u="none" strike="noStrike" cap="none" baseline="0" dirty="0">
                <a:solidFill>
                  <a:schemeClr val="dk1"/>
                </a:solidFill>
                <a:latin typeface="Calibri"/>
                <a:ea typeface="Calibri"/>
                <a:cs typeface="Calibri"/>
                <a:sym typeface="Calibri"/>
              </a:rPr>
              <a:t>Headers are case insensitive</a:t>
            </a:r>
            <a:endParaRPr lang="en-CA" sz="1200" b="0" i="0" u="none" strike="noStrike" cap="none" dirty="0">
              <a:solidFill>
                <a:schemeClr val="dk1"/>
              </a:solidFill>
              <a:latin typeface="Calibri"/>
              <a:ea typeface="Calibri"/>
              <a:cs typeface="Calibri"/>
              <a:sym typeface="Calibri"/>
            </a:endParaRPr>
          </a:p>
          <a:p>
            <a:endParaRPr lang="en-US" dirty="0"/>
          </a:p>
          <a:p>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57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Content</a:t>
            </a:r>
            <a:r>
              <a:rPr lang="en-US" baseline="0" dirty="0"/>
              <a:t> Negotiation</a:t>
            </a:r>
          </a:p>
          <a:p>
            <a:r>
              <a:rPr lang="en-US" baseline="0" dirty="0"/>
              <a:t>Schema offers examples as well</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262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Content</a:t>
            </a:r>
            <a:r>
              <a:rPr lang="en-US" baseline="0" dirty="0"/>
              <a:t> Negotiation</a:t>
            </a:r>
          </a:p>
          <a:p>
            <a:r>
              <a:rPr lang="en-US" baseline="0" dirty="0"/>
              <a:t>Schema offers examples as well</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536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11</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845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a:t>
            </a:r>
            <a:r>
              <a:rPr lang="en-US" baseline="0" dirty="0"/>
              <a:t> language to describe the return URLs </a:t>
            </a:r>
            <a:r>
              <a:rPr lang="mr-IN" baseline="0" dirty="0"/>
              <a:t>–</a:t>
            </a:r>
            <a:r>
              <a:rPr lang="en-US" baseline="0" dirty="0"/>
              <a:t> </a:t>
            </a:r>
            <a:r>
              <a:rPr lang="en-US" baseline="0" dirty="0" err="1"/>
              <a:t>webhooks</a:t>
            </a:r>
            <a:r>
              <a:rPr lang="en-US" baseline="0" dirty="0"/>
              <a:t>, asynchronous calls.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chemeClr val="dk1"/>
                </a:solidFill>
                <a:latin typeface="Calibri"/>
                <a:ea typeface="Calibri"/>
                <a:cs typeface="Calibri"/>
                <a:sym typeface="Calibri"/>
              </a:rPr>
              <a:t>12</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824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68AFE0-0BE5-6045-A784-1B6BB6390AFE}"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8AFE0-0BE5-6045-A784-1B6BB6390AFE}"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8AFE0-0BE5-6045-A784-1B6BB6390AFE}"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Content Default Bold">
    <p:spTree>
      <p:nvGrpSpPr>
        <p:cNvPr id="1" name=""/>
        <p:cNvGrpSpPr/>
        <p:nvPr/>
      </p:nvGrpSpPr>
      <p:grpSpPr>
        <a:xfrm>
          <a:off x="0" y="0"/>
          <a:ext cx="0" cy="0"/>
          <a:chOff x="0" y="0"/>
          <a:chExt cx="0" cy="0"/>
        </a:xfrm>
      </p:grpSpPr>
      <p:pic>
        <p:nvPicPr>
          <p:cNvPr id="12" name="Picture 11" descr="PPTemplate_ONE_SB-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622" y="957912"/>
            <a:ext cx="12833926" cy="185087"/>
          </a:xfrm>
          <a:prstGeom prst="rect">
            <a:avLst/>
          </a:prstGeom>
        </p:spPr>
      </p:pic>
      <p:sp>
        <p:nvSpPr>
          <p:cNvPr id="13" name="Title 1"/>
          <p:cNvSpPr>
            <a:spLocks noGrp="1"/>
          </p:cNvSpPr>
          <p:nvPr>
            <p:ph type="title"/>
          </p:nvPr>
        </p:nvSpPr>
        <p:spPr>
          <a:xfrm>
            <a:off x="588814" y="443553"/>
            <a:ext cx="11022065" cy="669636"/>
          </a:xfrm>
          <a:prstGeom prst="rect">
            <a:avLst/>
          </a:prstGeom>
        </p:spPr>
        <p:txBody>
          <a:bodyPr lIns="0" tIns="0" rIns="0" bIns="0" anchor="t" anchorCtr="0">
            <a:normAutofit/>
          </a:bodyPr>
          <a:lstStyle>
            <a:lvl1pPr algn="l">
              <a:defRPr sz="3200" b="1" i="0">
                <a:solidFill>
                  <a:schemeClr val="tx2">
                    <a:lumMod val="75000"/>
                  </a:schemeClr>
                </a:solidFill>
                <a:latin typeface="Open Sans" charset="0"/>
                <a:ea typeface="Open Sans" charset="0"/>
                <a:cs typeface="Open Sans" charset="0"/>
              </a:defRPr>
            </a:lvl1pPr>
          </a:lstStyle>
          <a:p>
            <a:r>
              <a:rPr lang="en-US" dirty="0"/>
              <a:t>Click to edit Master title style</a:t>
            </a:r>
          </a:p>
        </p:txBody>
      </p:sp>
      <p:sp>
        <p:nvSpPr>
          <p:cNvPr id="14" name="Content Placeholder 2"/>
          <p:cNvSpPr>
            <a:spLocks noGrp="1"/>
          </p:cNvSpPr>
          <p:nvPr>
            <p:ph idx="1"/>
          </p:nvPr>
        </p:nvSpPr>
        <p:spPr>
          <a:xfrm>
            <a:off x="594858" y="1171117"/>
            <a:ext cx="11013919" cy="5054665"/>
          </a:xfrm>
          <a:prstGeom prst="rect">
            <a:avLst/>
          </a:prstGeom>
        </p:spPr>
        <p:txBody>
          <a:bodyPr lIns="0"/>
          <a:lstStyle>
            <a:lvl1pPr marL="0" indent="0" algn="l">
              <a:buClr>
                <a:schemeClr val="accent1">
                  <a:lumMod val="60000"/>
                  <a:lumOff val="40000"/>
                </a:schemeClr>
              </a:buClr>
              <a:buNone/>
              <a:defRPr sz="2800" b="1" i="0">
                <a:solidFill>
                  <a:schemeClr val="tx2">
                    <a:lumMod val="75000"/>
                  </a:schemeClr>
                </a:solidFill>
                <a:latin typeface="Open Sans Semibold" charset="0"/>
                <a:ea typeface="Open Sans Semibold" charset="0"/>
                <a:cs typeface="Open Sans Semibold" charset="0"/>
              </a:defRPr>
            </a:lvl1pPr>
            <a:lvl2pPr algn="l">
              <a:buClr>
                <a:schemeClr val="accent1">
                  <a:lumMod val="60000"/>
                  <a:lumOff val="40000"/>
                </a:schemeClr>
              </a:buClr>
              <a:defRPr sz="2400" b="0" i="0">
                <a:solidFill>
                  <a:schemeClr val="tx2">
                    <a:lumMod val="75000"/>
                  </a:schemeClr>
                </a:solidFill>
                <a:latin typeface="Open Sans" charset="0"/>
                <a:ea typeface="Open Sans" charset="0"/>
                <a:cs typeface="Open Sans" charset="0"/>
              </a:defRPr>
            </a:lvl2pPr>
            <a:lvl3pPr algn="l">
              <a:buClr>
                <a:schemeClr val="accent1">
                  <a:lumMod val="60000"/>
                  <a:lumOff val="40000"/>
                </a:schemeClr>
              </a:buClr>
              <a:defRPr sz="2000" b="0" i="0">
                <a:solidFill>
                  <a:schemeClr val="tx2">
                    <a:lumMod val="75000"/>
                  </a:schemeClr>
                </a:solidFill>
                <a:latin typeface="Open Sans" charset="0"/>
                <a:ea typeface="Open Sans" charset="0"/>
                <a:cs typeface="Open Sans" charset="0"/>
              </a:defRPr>
            </a:lvl3pPr>
            <a:lvl4pPr algn="l">
              <a:buClr>
                <a:schemeClr val="accent1">
                  <a:lumMod val="60000"/>
                  <a:lumOff val="40000"/>
                </a:schemeClr>
              </a:buClr>
              <a:defRPr b="0" i="0">
                <a:solidFill>
                  <a:schemeClr val="tx2">
                    <a:lumMod val="75000"/>
                  </a:schemeClr>
                </a:solidFill>
                <a:latin typeface="Open Sans" charset="0"/>
                <a:ea typeface="Open Sans" charset="0"/>
                <a:cs typeface="Open Sans" charset="0"/>
              </a:defRPr>
            </a:lvl4pPr>
            <a:lvl5pPr algn="l">
              <a:buClr>
                <a:schemeClr val="accent1">
                  <a:lumMod val="60000"/>
                  <a:lumOff val="40000"/>
                </a:schemeClr>
              </a:buClr>
              <a:defRPr b="0" i="0">
                <a:solidFill>
                  <a:schemeClr val="tx2">
                    <a:lumMod val="75000"/>
                  </a:schemeClr>
                </a:solidFill>
                <a:latin typeface="Open Sans" charset="0"/>
                <a:ea typeface="Open Sans" charset="0"/>
                <a:cs typeface="Open Sans"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296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33" name="Slide Number Placeholder 32"/>
          <p:cNvSpPr>
            <a:spLocks noGrp="1"/>
          </p:cNvSpPr>
          <p:nvPr>
            <p:ph type="sldNum" sz="quarter" idx="38"/>
          </p:nvPr>
        </p:nvSpPr>
        <p:spPr/>
        <p:txBody>
          <a:bodyPr/>
          <a:lstStyle/>
          <a:p>
            <a:fld id="{CBC910F0-C353-604D-A08E-BFAEAE7DA559}" type="slidenum">
              <a:rPr lang="en-US" smtClean="0">
                <a:solidFill>
                  <a:schemeClr val="bg1">
                    <a:lumMod val="50000"/>
                  </a:schemeClr>
                </a:solidFill>
              </a:rPr>
              <a:pPr/>
              <a:t>‹#›</a:t>
            </a:fld>
            <a:endParaRPr lang="en-US" dirty="0">
              <a:solidFill>
                <a:schemeClr val="bg1">
                  <a:lumMod val="50000"/>
                </a:schemeClr>
              </a:solidFill>
            </a:endParaRPr>
          </a:p>
        </p:txBody>
      </p:sp>
      <p:sp>
        <p:nvSpPr>
          <p:cNvPr id="14" name="Footer Placeholder 9"/>
          <p:cNvSpPr>
            <a:spLocks noGrp="1"/>
          </p:cNvSpPr>
          <p:nvPr>
            <p:ph type="ftr" sz="quarter" idx="3"/>
          </p:nvPr>
        </p:nvSpPr>
        <p:spPr>
          <a:xfrm>
            <a:off x="1472392" y="6317791"/>
            <a:ext cx="4724112" cy="484261"/>
          </a:xfrm>
          <a:prstGeom prst="rect">
            <a:avLst/>
          </a:prstGeom>
        </p:spPr>
        <p:txBody>
          <a:bodyPr vert="horz" lIns="91440" tIns="45720" rIns="91440" bIns="45720" rtlCol="0" anchor="ctr"/>
          <a:lstStyle>
            <a:lvl1pPr algn="ctr">
              <a:defRPr sz="1400" b="0" i="0">
                <a:solidFill>
                  <a:schemeClr val="bg2"/>
                </a:solidFill>
                <a:latin typeface="Calibri Light" charset="0"/>
                <a:ea typeface="Calibri Light" charset="0"/>
                <a:cs typeface="Calibri Light" charset="0"/>
              </a:defRPr>
            </a:lvl1pPr>
          </a:lstStyle>
          <a:p>
            <a:pPr algn="l"/>
            <a:endParaRPr lang="en-US" dirty="0"/>
          </a:p>
        </p:txBody>
      </p:sp>
      <p:sp>
        <p:nvSpPr>
          <p:cNvPr id="8" name="Title 1"/>
          <p:cNvSpPr>
            <a:spLocks noGrp="1"/>
          </p:cNvSpPr>
          <p:nvPr>
            <p:ph type="title"/>
          </p:nvPr>
        </p:nvSpPr>
        <p:spPr>
          <a:xfrm>
            <a:off x="719403" y="802947"/>
            <a:ext cx="10753195" cy="480053"/>
          </a:xfrm>
        </p:spPr>
        <p:txBody>
          <a:bodyPr/>
          <a:lstStyle/>
          <a:p>
            <a:endParaRPr lang="en-US" dirty="0"/>
          </a:p>
        </p:txBody>
      </p:sp>
      <p:sp>
        <p:nvSpPr>
          <p:cNvPr id="10" name="Text Placeholder 6"/>
          <p:cNvSpPr>
            <a:spLocks noGrp="1"/>
          </p:cNvSpPr>
          <p:nvPr>
            <p:ph type="body" sz="quarter" idx="35"/>
          </p:nvPr>
        </p:nvSpPr>
        <p:spPr>
          <a:xfrm>
            <a:off x="719403" y="1395893"/>
            <a:ext cx="10753195" cy="374851"/>
          </a:xfrm>
          <a:prstGeom prst="rect">
            <a:avLst/>
          </a:prstGeom>
        </p:spPr>
        <p:txBody>
          <a:bodyPr lIns="0" rIns="0" anchor="ctr" anchorCtr="0">
            <a:noAutofit/>
          </a:bodyPr>
          <a:lstStyle>
            <a:lvl1pPr>
              <a:defRPr sz="2133" b="0" i="0" kern="0">
                <a:solidFill>
                  <a:schemeClr val="bg2"/>
                </a:solidFill>
                <a:latin typeface="Calibri Light" charset="0"/>
                <a:ea typeface="Calibri Light" charset="0"/>
                <a:cs typeface="Calibri Light" charset="0"/>
              </a:defRPr>
            </a:lvl1pPr>
            <a:lvl2pPr>
              <a:defRPr sz="1867" b="0" i="0">
                <a:latin typeface="Open Sans Light"/>
                <a:cs typeface="Open Sans Light"/>
              </a:defRPr>
            </a:lvl2pPr>
            <a:lvl3pPr>
              <a:defRPr sz="1867" b="0" i="0">
                <a:latin typeface="Open Sans Light"/>
                <a:cs typeface="Open Sans Light"/>
              </a:defRPr>
            </a:lvl3pPr>
            <a:lvl4pPr>
              <a:defRPr sz="1867" b="0" i="0">
                <a:latin typeface="Open Sans Light"/>
                <a:cs typeface="Open Sans Light"/>
              </a:defRPr>
            </a:lvl4pPr>
            <a:lvl5pPr>
              <a:defRPr sz="1867" b="0" i="0">
                <a:latin typeface="Open Sans Light"/>
                <a:cs typeface="Open Sans Light"/>
              </a:defRPr>
            </a:lvl5pPr>
          </a:lstStyle>
          <a:p>
            <a:pPr lvl="0"/>
            <a:endParaRPr lang="en-US" dirty="0"/>
          </a:p>
        </p:txBody>
      </p:sp>
      <p:sp>
        <p:nvSpPr>
          <p:cNvPr id="11" name="Text Placeholder 4"/>
          <p:cNvSpPr>
            <a:spLocks noGrp="1"/>
          </p:cNvSpPr>
          <p:nvPr>
            <p:ph idx="39"/>
          </p:nvPr>
        </p:nvSpPr>
        <p:spPr>
          <a:xfrm>
            <a:off x="719403" y="2046311"/>
            <a:ext cx="10753195" cy="4084260"/>
          </a:xfrm>
          <a:prstGeom prst="rect">
            <a:avLst/>
          </a:prstGeom>
        </p:spPr>
        <p:txBody>
          <a:bodyPr vert="horz" lIns="0" tIns="45720" rIns="0" bIns="45720" rtlCol="0">
            <a:normAutofit/>
          </a:bodyPr>
          <a:lstStyle>
            <a:lvl1pPr marL="0" indent="0">
              <a:buClr>
                <a:schemeClr val="tx2"/>
              </a:buClr>
              <a:buFont typeface="Arial" charset="0"/>
              <a:buNone/>
              <a:defRPr b="0" i="0">
                <a:latin typeface="Calibri Light" charset="0"/>
                <a:ea typeface="Calibri Light" charset="0"/>
                <a:cs typeface="Calibri Light" charset="0"/>
              </a:defRPr>
            </a:lvl1pPr>
            <a:lvl2pPr marL="990575" indent="-380990">
              <a:buClr>
                <a:schemeClr val="tx2"/>
              </a:buClr>
              <a:buFont typeface="Arial" charset="0"/>
              <a:buChar char="•"/>
              <a:defRPr b="0" i="0">
                <a:latin typeface="Calibri Light" charset="0"/>
                <a:ea typeface="Calibri Light" charset="0"/>
                <a:cs typeface="Calibri Light" charset="0"/>
              </a:defRPr>
            </a:lvl2pPr>
            <a:lvl3pPr>
              <a:buClr>
                <a:schemeClr val="tx2"/>
              </a:buClr>
              <a:defRPr b="0" i="0">
                <a:latin typeface="Calibri Light" charset="0"/>
                <a:ea typeface="Calibri Light" charset="0"/>
                <a:cs typeface="Calibri Light" charset="0"/>
              </a:defRPr>
            </a:lvl3pPr>
            <a:lvl4pPr>
              <a:buClr>
                <a:schemeClr val="tx2"/>
              </a:buClr>
              <a:defRPr b="0" i="0">
                <a:latin typeface="Calibri Light" charset="0"/>
                <a:ea typeface="Calibri Light" charset="0"/>
                <a:cs typeface="Calibri Light" charset="0"/>
              </a:defRPr>
            </a:lvl4pPr>
            <a:lvl5pPr>
              <a:buClr>
                <a:schemeClr val="tx2"/>
              </a:buClr>
              <a:defRPr b="0" i="0">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310191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CA" sz="1200" b="0" i="0" u="none" strike="noStrike" cap="none" smtClean="0">
                <a:solidFill>
                  <a:srgbClr val="888888"/>
                </a:solidFill>
                <a:latin typeface="Calibri"/>
                <a:ea typeface="Calibri"/>
                <a:cs typeface="Calibri"/>
                <a:sym typeface="Calibri"/>
              </a:rPr>
              <a:t>‹#›</a:t>
            </a:fld>
            <a:endParaRPr lang="en-CA"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8AFE0-0BE5-6045-A784-1B6BB6390AFE}"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8AFE0-0BE5-6045-A784-1B6BB6390AFE}"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8AFE0-0BE5-6045-A784-1B6BB6390AFE}" type="datetimeFigureOut">
              <a:rPr lang="en-US" smtClean="0"/>
              <a:t>10/27/18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8AFE0-0BE5-6045-A784-1B6BB6390AFE}" type="datetimeFigureOut">
              <a:rPr lang="en-US" smtClean="0"/>
              <a:t>10/27/18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8AFE0-0BE5-6045-A784-1B6BB6390AFE}" type="datetimeFigureOut">
              <a:rPr lang="en-US" smtClean="0"/>
              <a:t>10/27/18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8AFE0-0BE5-6045-A784-1B6BB6390AFE}"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8AFE0-0BE5-6045-A784-1B6BB6390AFE}"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AFE0-0BE5-6045-A784-1B6BB6390AFE}" type="datetimeFigureOut">
              <a:rPr lang="en-US" smtClean="0"/>
              <a:t>10/27/18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lgn="r">
              <a:spcBef>
                <a:spcPts val="0"/>
              </a:spcBef>
              <a:buNone/>
            </a:pPr>
            <a:fld id="{00000000-1234-1234-1234-123412341234}" type="slidenum">
              <a:rPr lang="en-CA" sz="1300" smtClean="0">
                <a:solidFill>
                  <a:schemeClr val="dk2"/>
                </a:solidFill>
              </a:rPr>
              <a:t>‹#›</a:t>
            </a:fld>
            <a:endParaRPr lang="en-CA" sz="1300">
              <a:solidFill>
                <a:schemeClr val="dk2"/>
              </a:solidFill>
            </a:endParaRPr>
          </a:p>
        </p:txBody>
      </p:sp>
    </p:spTree>
    <p:extLst>
      <p:ext uri="{BB962C8B-B14F-4D97-AF65-F5344CB8AC3E}">
        <p14:creationId xmlns:p14="http://schemas.microsoft.com/office/powerpoint/2010/main" val="168972461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bit.ly/openapi3chang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hyperlink" Target="https://github.com/OAI" TargetMode="External"/><Relationship Id="rId4" Type="http://schemas.openxmlformats.org/officeDocument/2006/relationships/hyperlink" Target="openapis.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p:nvPr/>
        </p:nvSpPr>
        <p:spPr>
          <a:xfrm>
            <a:off x="2084375" y="1844550"/>
            <a:ext cx="9828300" cy="2387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Overlock"/>
              <a:buNone/>
            </a:pPr>
            <a:r>
              <a:rPr lang="en-CA" sz="5100" b="1" dirty="0">
                <a:solidFill>
                  <a:schemeClr val="dk1"/>
                </a:solidFill>
                <a:latin typeface="+mj-lt"/>
                <a:ea typeface="Open Sans"/>
                <a:cs typeface="Open Sans"/>
                <a:sym typeface="Open Sans"/>
              </a:rPr>
              <a:t>State of the OAI and OAS</a:t>
            </a:r>
          </a:p>
          <a:p>
            <a:pPr marL="0" marR="0" lvl="0" indent="0" algn="l" rtl="0">
              <a:lnSpc>
                <a:spcPct val="90000"/>
              </a:lnSpc>
              <a:spcBef>
                <a:spcPts val="0"/>
              </a:spcBef>
              <a:spcAft>
                <a:spcPts val="0"/>
              </a:spcAft>
              <a:buClr>
                <a:schemeClr val="dk1"/>
              </a:buClr>
              <a:buSzPct val="25000"/>
              <a:buFont typeface="Overlock"/>
              <a:buNone/>
            </a:pPr>
            <a:endParaRPr lang="en-CA" sz="4000" dirty="0">
              <a:solidFill>
                <a:schemeClr val="dk1"/>
              </a:solidFill>
              <a:latin typeface="+mj-lt"/>
              <a:ea typeface="Open Sans"/>
              <a:cs typeface="Open Sans"/>
              <a:sym typeface="Open Sans"/>
            </a:endParaRPr>
          </a:p>
        </p:txBody>
      </p:sp>
      <p:pic>
        <p:nvPicPr>
          <p:cNvPr id="66" name="Shape 66"/>
          <p:cNvPicPr preferRelativeResize="0"/>
          <p:nvPr/>
        </p:nvPicPr>
        <p:blipFill rotWithShape="1">
          <a:blip r:embed="rId3">
            <a:alphaModFix/>
          </a:blip>
          <a:srcRect/>
          <a:stretch/>
        </p:blipFill>
        <p:spPr>
          <a:xfrm>
            <a:off x="368299" y="1687366"/>
            <a:ext cx="1562100" cy="157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Responses</a:t>
            </a:r>
            <a:endParaRPr lang="en-US" dirty="0"/>
          </a:p>
        </p:txBody>
      </p:sp>
      <p:sp>
        <p:nvSpPr>
          <p:cNvPr id="3" name="Content Placeholder 2"/>
          <p:cNvSpPr>
            <a:spLocks noGrp="1"/>
          </p:cNvSpPr>
          <p:nvPr>
            <p:ph idx="1"/>
          </p:nvPr>
        </p:nvSpPr>
        <p:spPr/>
        <p:txBody>
          <a:bodyPr/>
          <a:lstStyle/>
          <a:p>
            <a:r>
              <a:rPr lang="en-US" dirty="0"/>
              <a:t>Wildcard response codes</a:t>
            </a:r>
          </a:p>
          <a:p>
            <a:endParaRPr lang="en-US" dirty="0"/>
          </a:p>
          <a:p>
            <a:r>
              <a:rPr lang="en-US" dirty="0"/>
              <a:t>Response headers can be complex types too</a:t>
            </a:r>
          </a:p>
          <a:p>
            <a:endParaRPr lang="en-US" dirty="0"/>
          </a:p>
          <a:p>
            <a:r>
              <a:rPr lang="en-US" dirty="0"/>
              <a:t>Content for payload</a:t>
            </a:r>
          </a:p>
          <a:p>
            <a:endParaRPr lang="en-US" dirty="0"/>
          </a:p>
          <a:p>
            <a:r>
              <a:rPr lang="en-US" dirty="0"/>
              <a:t>Introducing: Links</a:t>
            </a:r>
          </a:p>
        </p:txBody>
      </p:sp>
    </p:spTree>
    <p:extLst>
      <p:ext uri="{BB962C8B-B14F-4D97-AF65-F5344CB8AC3E}">
        <p14:creationId xmlns:p14="http://schemas.microsoft.com/office/powerpoint/2010/main" val="52713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4" name="Content Placeholder 2"/>
          <p:cNvSpPr>
            <a:spLocks noGrp="1"/>
          </p:cNvSpPr>
          <p:nvPr>
            <p:ph idx="1"/>
          </p:nvPr>
        </p:nvSpPr>
        <p:spPr>
          <a:xfrm>
            <a:off x="838200" y="1825625"/>
            <a:ext cx="5320229" cy="4351338"/>
          </a:xfrm>
        </p:spPr>
        <p:txBody>
          <a:bodyPr/>
          <a:lstStyle/>
          <a:p>
            <a:r>
              <a:rPr lang="en-US" dirty="0"/>
              <a:t>Statically link responses to related operations</a:t>
            </a:r>
          </a:p>
          <a:p>
            <a:endParaRPr lang="en-US" dirty="0"/>
          </a:p>
          <a:p>
            <a:r>
              <a:rPr lang="en-US" dirty="0"/>
              <a:t>Use an expression language to pass parameters</a:t>
            </a:r>
          </a:p>
          <a:p>
            <a:endParaRPr lang="en-US" dirty="0"/>
          </a:p>
          <a:p>
            <a:r>
              <a:rPr lang="en-US" dirty="0"/>
              <a:t>Ability to link to operations internally or externally</a:t>
            </a:r>
          </a:p>
        </p:txBody>
      </p:sp>
      <p:pic>
        <p:nvPicPr>
          <p:cNvPr id="5" name="Picture 4"/>
          <p:cNvPicPr>
            <a:picLocks noChangeAspect="1"/>
          </p:cNvPicPr>
          <p:nvPr/>
        </p:nvPicPr>
        <p:blipFill>
          <a:blip r:embed="rId3"/>
          <a:stretch>
            <a:fillRect/>
          </a:stretch>
        </p:blipFill>
        <p:spPr>
          <a:xfrm>
            <a:off x="6485436" y="2171021"/>
            <a:ext cx="5304715" cy="3301728"/>
          </a:xfrm>
          <a:prstGeom prst="rect">
            <a:avLst/>
          </a:prstGeom>
        </p:spPr>
      </p:pic>
    </p:spTree>
    <p:extLst>
      <p:ext uri="{BB962C8B-B14F-4D97-AF65-F5344CB8AC3E}">
        <p14:creationId xmlns:p14="http://schemas.microsoft.com/office/powerpoint/2010/main" val="84430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Callbacks</a:t>
            </a:r>
          </a:p>
        </p:txBody>
      </p:sp>
      <p:sp>
        <p:nvSpPr>
          <p:cNvPr id="7" name="Rectangle 6"/>
          <p:cNvSpPr/>
          <p:nvPr/>
        </p:nvSpPr>
        <p:spPr>
          <a:xfrm>
            <a:off x="838200" y="1850260"/>
            <a:ext cx="9033831" cy="3416320"/>
          </a:xfrm>
          <a:prstGeom prst="rect">
            <a:avLst/>
          </a:prstGeom>
        </p:spPr>
        <p:txBody>
          <a:bodyPr wrap="square">
            <a:spAutoFit/>
          </a:bodyPr>
          <a:lstStyle/>
          <a:p>
            <a:r>
              <a:rPr lang="en-US" sz="1800" dirty="0" err="1"/>
              <a:t>myWebhook</a:t>
            </a:r>
            <a:r>
              <a:rPr lang="en-US" sz="1800" dirty="0"/>
              <a:t>: </a:t>
            </a:r>
          </a:p>
          <a:p>
            <a:r>
              <a:rPr lang="en-US" sz="1800" dirty="0"/>
              <a:t>  '$</a:t>
            </a:r>
            <a:r>
              <a:rPr lang="en-US" sz="1800" dirty="0" err="1"/>
              <a:t>request.body</a:t>
            </a:r>
            <a:r>
              <a:rPr lang="en-US" sz="1800" dirty="0"/>
              <a:t>#/</a:t>
            </a:r>
            <a:r>
              <a:rPr lang="en-US" sz="1800" dirty="0" err="1"/>
              <a:t>url</a:t>
            </a:r>
            <a:r>
              <a:rPr lang="en-US" sz="1800" dirty="0"/>
              <a:t>': </a:t>
            </a:r>
          </a:p>
          <a:p>
            <a:r>
              <a:rPr lang="en-US" sz="1800" dirty="0"/>
              <a:t>    post: </a:t>
            </a:r>
          </a:p>
          <a:p>
            <a:r>
              <a:rPr lang="en-US" sz="1800" dirty="0"/>
              <a:t>      </a:t>
            </a:r>
            <a:r>
              <a:rPr lang="en-US" sz="1800" dirty="0" err="1"/>
              <a:t>requestBody</a:t>
            </a:r>
            <a:r>
              <a:rPr lang="en-US" sz="1800" dirty="0"/>
              <a:t>: </a:t>
            </a:r>
          </a:p>
          <a:p>
            <a:r>
              <a:rPr lang="en-US" sz="1800" dirty="0"/>
              <a:t>        description: Callback payload </a:t>
            </a:r>
          </a:p>
          <a:p>
            <a:r>
              <a:rPr lang="en-US" sz="1800" dirty="0"/>
              <a:t>      content: </a:t>
            </a:r>
          </a:p>
          <a:p>
            <a:r>
              <a:rPr lang="en-US" sz="1800" dirty="0"/>
              <a:t>        'application/</a:t>
            </a:r>
            <a:r>
              <a:rPr lang="en-US" sz="1800" dirty="0" err="1"/>
              <a:t>json</a:t>
            </a:r>
            <a:r>
              <a:rPr lang="en-US" sz="1800" dirty="0"/>
              <a:t>’:</a:t>
            </a:r>
          </a:p>
          <a:p>
            <a:r>
              <a:rPr lang="en-US" sz="1800" dirty="0"/>
              <a:t>          schema: </a:t>
            </a:r>
          </a:p>
          <a:p>
            <a:r>
              <a:rPr lang="en-US" sz="1800" dirty="0"/>
              <a:t>            $ref: '#/components/schemas/</a:t>
            </a:r>
            <a:r>
              <a:rPr lang="en-US" sz="1800" dirty="0" err="1"/>
              <a:t>SomePayload</a:t>
            </a:r>
            <a:r>
              <a:rPr lang="en-US" sz="1800" dirty="0"/>
              <a:t>' </a:t>
            </a:r>
          </a:p>
          <a:p>
            <a:r>
              <a:rPr lang="en-US" sz="1800" dirty="0"/>
              <a:t>          responses: </a:t>
            </a:r>
          </a:p>
          <a:p>
            <a:r>
              <a:rPr lang="en-US" sz="1800" dirty="0"/>
              <a:t>            200: </a:t>
            </a:r>
          </a:p>
          <a:p>
            <a:r>
              <a:rPr lang="en-US" sz="1800" dirty="0"/>
              <a:t>              description: </a:t>
            </a:r>
            <a:r>
              <a:rPr lang="en-US" sz="1800" dirty="0" err="1"/>
              <a:t>webhook</a:t>
            </a:r>
            <a:r>
              <a:rPr lang="en-US" sz="1800" dirty="0"/>
              <a:t> successfully processed an no retries will be performed</a:t>
            </a:r>
          </a:p>
        </p:txBody>
      </p:sp>
    </p:spTree>
    <p:extLst>
      <p:ext uri="{BB962C8B-B14F-4D97-AF65-F5344CB8AC3E}">
        <p14:creationId xmlns:p14="http://schemas.microsoft.com/office/powerpoint/2010/main" val="168585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JSON Schema</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a:t>Updated support to latest Wright Draft 00 (Draft 05)</a:t>
            </a:r>
          </a:p>
          <a:p>
            <a:endParaRPr lang="en-US"/>
          </a:p>
          <a:p>
            <a:r>
              <a:rPr lang="en-US"/>
              <a:t>Added support for oneOf, anyOf, not</a:t>
            </a:r>
          </a:p>
          <a:p>
            <a:endParaRPr lang="en-US"/>
          </a:p>
          <a:p>
            <a:r>
              <a:rPr lang="en-US"/>
              <a:t>nullable, deprecated, writeOnly</a:t>
            </a:r>
          </a:p>
          <a:p>
            <a:endParaRPr lang="en-US"/>
          </a:p>
          <a:p>
            <a:r>
              <a:rPr lang="en-US"/>
              <a:t>Clarified JSON References</a:t>
            </a:r>
          </a:p>
          <a:p>
            <a:endParaRPr lang="en-US"/>
          </a:p>
          <a:p>
            <a:r>
              <a:rPr lang="en-US"/>
              <a:t>Clarified other restrictions</a:t>
            </a:r>
            <a:endParaRPr lang="en-US" dirty="0"/>
          </a:p>
        </p:txBody>
      </p:sp>
    </p:spTree>
    <p:extLst>
      <p:ext uri="{BB962C8B-B14F-4D97-AF65-F5344CB8AC3E}">
        <p14:creationId xmlns:p14="http://schemas.microsoft.com/office/powerpoint/2010/main" val="177267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Definitions</a:t>
            </a:r>
          </a:p>
        </p:txBody>
      </p:sp>
      <p:sp>
        <p:nvSpPr>
          <p:cNvPr id="3" name="Content Placeholder 2"/>
          <p:cNvSpPr>
            <a:spLocks noGrp="1"/>
          </p:cNvSpPr>
          <p:nvPr>
            <p:ph idx="1"/>
          </p:nvPr>
        </p:nvSpPr>
        <p:spPr/>
        <p:txBody>
          <a:bodyPr>
            <a:normAutofit lnSpcReduction="10000"/>
          </a:bodyPr>
          <a:lstStyle/>
          <a:p>
            <a:r>
              <a:rPr lang="en-US" dirty="0"/>
              <a:t>OAuth2 flow names finally make sense</a:t>
            </a:r>
          </a:p>
          <a:p>
            <a:endParaRPr lang="en-US" dirty="0"/>
          </a:p>
          <a:p>
            <a:r>
              <a:rPr lang="en-US" dirty="0"/>
              <a:t>Multiple flow support</a:t>
            </a:r>
          </a:p>
          <a:p>
            <a:endParaRPr lang="en-US" dirty="0"/>
          </a:p>
          <a:p>
            <a:r>
              <a:rPr lang="en-US" dirty="0"/>
              <a:t>Introduced support for OpenID Connect</a:t>
            </a:r>
          </a:p>
          <a:p>
            <a:endParaRPr lang="en-US" dirty="0"/>
          </a:p>
          <a:p>
            <a:r>
              <a:rPr lang="en-US" dirty="0"/>
              <a:t>Replaced `basic` with `http` and</a:t>
            </a:r>
            <a:r>
              <a:rPr lang="mr-IN" dirty="0"/>
              <a:t>…</a:t>
            </a:r>
            <a:endParaRPr lang="en-US" dirty="0"/>
          </a:p>
          <a:p>
            <a:endParaRPr lang="en-US" dirty="0"/>
          </a:p>
          <a:p>
            <a:r>
              <a:rPr lang="en-US" dirty="0"/>
              <a:t>Added `scheme` and `</a:t>
            </a:r>
            <a:r>
              <a:rPr lang="en-US" dirty="0" err="1"/>
              <a:t>bearerFormat</a:t>
            </a:r>
            <a:r>
              <a:rPr lang="en-US" dirty="0"/>
              <a:t>`</a:t>
            </a:r>
          </a:p>
        </p:txBody>
      </p:sp>
    </p:spTree>
    <p:extLst>
      <p:ext uri="{BB962C8B-B14F-4D97-AF65-F5344CB8AC3E}">
        <p14:creationId xmlns:p14="http://schemas.microsoft.com/office/powerpoint/2010/main" val="172878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8F9A13-0E83-6647-90A2-03293DBC8B1D}"/>
              </a:ext>
            </a:extLst>
          </p:cNvPr>
          <p:cNvSpPr>
            <a:spLocks noGrp="1"/>
          </p:cNvSpPr>
          <p:nvPr>
            <p:ph type="title"/>
          </p:nvPr>
        </p:nvSpPr>
        <p:spPr>
          <a:xfrm>
            <a:off x="943277" y="712269"/>
            <a:ext cx="3370998" cy="5502264"/>
          </a:xfrm>
        </p:spPr>
        <p:txBody>
          <a:bodyPr>
            <a:normAutofit/>
          </a:bodyPr>
          <a:lstStyle/>
          <a:p>
            <a:r>
              <a:rPr lang="en-US">
                <a:solidFill>
                  <a:srgbClr val="FFFFFF"/>
                </a:solidFill>
              </a:rPr>
              <a:t>OAS 3.1? (#1466)</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19512824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18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98D-B886-8145-901A-6D186B1E9170}"/>
              </a:ext>
            </a:extLst>
          </p:cNvPr>
          <p:cNvSpPr>
            <a:spLocks noGrp="1"/>
          </p:cNvSpPr>
          <p:nvPr>
            <p:ph type="title"/>
          </p:nvPr>
        </p:nvSpPr>
        <p:spPr>
          <a:xfrm>
            <a:off x="838200" y="692603"/>
            <a:ext cx="10515600" cy="810532"/>
          </a:xfrm>
          <a:gradFill flip="none" rotWithShape="1">
            <a:gsLst>
              <a:gs pos="0">
                <a:schemeClr val="accent6">
                  <a:lumMod val="45000"/>
                  <a:lumOff val="55000"/>
                </a:schemeClr>
              </a:gs>
              <a:gs pos="99000">
                <a:schemeClr val="bg1"/>
              </a:gs>
            </a:gsLst>
            <a:lin ang="0" scaled="0"/>
            <a:tileRect/>
          </a:gradFill>
          <a:ln>
            <a:noFill/>
          </a:ln>
        </p:spPr>
        <p:style>
          <a:lnRef idx="1">
            <a:schemeClr val="accent6"/>
          </a:lnRef>
          <a:fillRef idx="2">
            <a:schemeClr val="accent6"/>
          </a:fillRef>
          <a:effectRef idx="1">
            <a:schemeClr val="accent6"/>
          </a:effectRef>
          <a:fontRef idx="minor">
            <a:schemeClr val="dk1"/>
          </a:fontRef>
        </p:style>
        <p:txBody>
          <a:bodyPr/>
          <a:lstStyle/>
          <a:p>
            <a:r>
              <a:rPr lang="en-US" dirty="0"/>
              <a:t>Draft Features</a:t>
            </a:r>
          </a:p>
        </p:txBody>
      </p:sp>
      <p:sp>
        <p:nvSpPr>
          <p:cNvPr id="3" name="Content Placeholder 2">
            <a:extLst>
              <a:ext uri="{FF2B5EF4-FFF2-40B4-BE49-F238E27FC236}">
                <a16:creationId xmlns:a16="http://schemas.microsoft.com/office/drawing/2014/main" id="{A767163E-D0CB-1544-B3CC-6D6550619DDB}"/>
              </a:ext>
            </a:extLst>
          </p:cNvPr>
          <p:cNvSpPr>
            <a:spLocks noGrp="1"/>
          </p:cNvSpPr>
          <p:nvPr>
            <p:ph idx="1"/>
          </p:nvPr>
        </p:nvSpPr>
        <p:spPr>
          <a:xfrm>
            <a:off x="838200" y="1825625"/>
            <a:ext cx="10515600" cy="1603375"/>
          </a:xfrm>
        </p:spPr>
        <p:txBody>
          <a:bodyPr/>
          <a:lstStyle/>
          <a:p>
            <a:pPr marL="0" indent="0">
              <a:buNone/>
            </a:pPr>
            <a:r>
              <a:rPr lang="en-US" dirty="0"/>
              <a:t>The ability to add new features to the spec for testing purposes by the community and tool vendors to adapt, before finalizing as part of the specification.</a:t>
            </a:r>
          </a:p>
          <a:p>
            <a:pPr marL="0" indent="0">
              <a:buNone/>
            </a:pPr>
            <a:endParaRPr lang="en-US" dirty="0"/>
          </a:p>
        </p:txBody>
      </p:sp>
      <p:sp>
        <p:nvSpPr>
          <p:cNvPr id="4" name="Title 1">
            <a:extLst>
              <a:ext uri="{FF2B5EF4-FFF2-40B4-BE49-F238E27FC236}">
                <a16:creationId xmlns:a16="http://schemas.microsoft.com/office/drawing/2014/main" id="{AA72DF00-B148-B042-8127-87B0D7229BE1}"/>
              </a:ext>
            </a:extLst>
          </p:cNvPr>
          <p:cNvSpPr txBox="1">
            <a:spLocks/>
          </p:cNvSpPr>
          <p:nvPr/>
        </p:nvSpPr>
        <p:spPr>
          <a:xfrm>
            <a:off x="838200" y="3429000"/>
            <a:ext cx="10515600" cy="810532"/>
          </a:xfrm>
          <a:prstGeom prst="rect">
            <a:avLst/>
          </a:prstGeom>
          <a:gradFill flip="none" rotWithShape="1">
            <a:gsLst>
              <a:gs pos="0">
                <a:schemeClr val="accent6">
                  <a:lumMod val="45000"/>
                  <a:lumOff val="55000"/>
                </a:schemeClr>
              </a:gs>
              <a:gs pos="99000">
                <a:schemeClr val="bg1"/>
              </a:gs>
            </a:gsLst>
            <a:lin ang="0" scaled="0"/>
            <a:tileRect/>
          </a:gradFill>
          <a:ln w="6350" cap="flat" cmpd="sng" algn="ctr">
            <a:noFill/>
            <a:prstDash val="solid"/>
            <a:miter lim="800000"/>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Alternative Schemas</a:t>
            </a:r>
          </a:p>
        </p:txBody>
      </p:sp>
      <p:sp>
        <p:nvSpPr>
          <p:cNvPr id="5" name="Content Placeholder 2">
            <a:extLst>
              <a:ext uri="{FF2B5EF4-FFF2-40B4-BE49-F238E27FC236}">
                <a16:creationId xmlns:a16="http://schemas.microsoft.com/office/drawing/2014/main" id="{912DC0F3-60F5-004D-B695-33143D83378A}"/>
              </a:ext>
            </a:extLst>
          </p:cNvPr>
          <p:cNvSpPr txBox="1">
            <a:spLocks/>
          </p:cNvSpPr>
          <p:nvPr/>
        </p:nvSpPr>
        <p:spPr>
          <a:xfrm>
            <a:off x="838200" y="4562022"/>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Support for modeling languages other than JSON Schema to describe models (such as XSD, </a:t>
            </a:r>
            <a:r>
              <a:rPr lang="en-US" dirty="0" err="1"/>
              <a:t>Protobuf</a:t>
            </a:r>
            <a:r>
              <a:rPr lang="en-US" dirty="0"/>
              <a:t>…)</a:t>
            </a:r>
          </a:p>
        </p:txBody>
      </p:sp>
    </p:spTree>
    <p:extLst>
      <p:ext uri="{BB962C8B-B14F-4D97-AF65-F5344CB8AC3E}">
        <p14:creationId xmlns:p14="http://schemas.microsoft.com/office/powerpoint/2010/main" val="283087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98D-B886-8145-901A-6D186B1E9170}"/>
              </a:ext>
            </a:extLst>
          </p:cNvPr>
          <p:cNvSpPr>
            <a:spLocks noGrp="1"/>
          </p:cNvSpPr>
          <p:nvPr>
            <p:ph type="title"/>
          </p:nvPr>
        </p:nvSpPr>
        <p:spPr>
          <a:xfrm>
            <a:off x="838200" y="692603"/>
            <a:ext cx="10515600" cy="810532"/>
          </a:xfrm>
          <a:gradFill flip="none" rotWithShape="1">
            <a:gsLst>
              <a:gs pos="0">
                <a:schemeClr val="accent6">
                  <a:lumMod val="45000"/>
                  <a:lumOff val="55000"/>
                </a:schemeClr>
              </a:gs>
              <a:gs pos="99000">
                <a:schemeClr val="bg1"/>
              </a:gs>
            </a:gsLst>
            <a:lin ang="0" scaled="0"/>
            <a:tileRect/>
          </a:gradFill>
          <a:ln>
            <a:noFill/>
          </a:ln>
        </p:spPr>
        <p:style>
          <a:lnRef idx="1">
            <a:schemeClr val="accent6"/>
          </a:lnRef>
          <a:fillRef idx="2">
            <a:schemeClr val="accent6"/>
          </a:fillRef>
          <a:effectRef idx="1">
            <a:schemeClr val="accent6"/>
          </a:effectRef>
          <a:fontRef idx="minor">
            <a:schemeClr val="dk1"/>
          </a:fontRef>
        </p:style>
        <p:txBody>
          <a:bodyPr/>
          <a:lstStyle/>
          <a:p>
            <a:r>
              <a:rPr lang="en-US" dirty="0"/>
              <a:t>Overlays</a:t>
            </a:r>
          </a:p>
        </p:txBody>
      </p:sp>
      <p:sp>
        <p:nvSpPr>
          <p:cNvPr id="3" name="Content Placeholder 2">
            <a:extLst>
              <a:ext uri="{FF2B5EF4-FFF2-40B4-BE49-F238E27FC236}">
                <a16:creationId xmlns:a16="http://schemas.microsoft.com/office/drawing/2014/main" id="{A767163E-D0CB-1544-B3CC-6D6550619DDB}"/>
              </a:ext>
            </a:extLst>
          </p:cNvPr>
          <p:cNvSpPr>
            <a:spLocks noGrp="1"/>
          </p:cNvSpPr>
          <p:nvPr>
            <p:ph idx="1"/>
          </p:nvPr>
        </p:nvSpPr>
        <p:spPr>
          <a:xfrm>
            <a:off x="838200" y="1825625"/>
            <a:ext cx="10515600" cy="1603375"/>
          </a:xfrm>
        </p:spPr>
        <p:txBody>
          <a:bodyPr/>
          <a:lstStyle/>
          <a:p>
            <a:pPr marL="0" indent="0">
              <a:buNone/>
            </a:pPr>
            <a:r>
              <a:rPr lang="en-US" dirty="0"/>
              <a:t>Allowing for manipulation of existing API definitions, by adding or changing content to them. For example, description translations.</a:t>
            </a:r>
          </a:p>
        </p:txBody>
      </p:sp>
      <p:sp>
        <p:nvSpPr>
          <p:cNvPr id="4" name="Title 1">
            <a:extLst>
              <a:ext uri="{FF2B5EF4-FFF2-40B4-BE49-F238E27FC236}">
                <a16:creationId xmlns:a16="http://schemas.microsoft.com/office/drawing/2014/main" id="{AA72DF00-B148-B042-8127-87B0D7229BE1}"/>
              </a:ext>
            </a:extLst>
          </p:cNvPr>
          <p:cNvSpPr txBox="1">
            <a:spLocks/>
          </p:cNvSpPr>
          <p:nvPr/>
        </p:nvSpPr>
        <p:spPr>
          <a:xfrm>
            <a:off x="838200" y="3429000"/>
            <a:ext cx="10515600" cy="810532"/>
          </a:xfrm>
          <a:prstGeom prst="rect">
            <a:avLst/>
          </a:prstGeom>
          <a:gradFill flip="none" rotWithShape="1">
            <a:gsLst>
              <a:gs pos="0">
                <a:schemeClr val="accent6">
                  <a:lumMod val="45000"/>
                  <a:lumOff val="55000"/>
                </a:schemeClr>
              </a:gs>
              <a:gs pos="99000">
                <a:schemeClr val="bg1"/>
              </a:gs>
            </a:gsLst>
            <a:lin ang="0" scaled="0"/>
            <a:tileRect/>
          </a:gradFill>
          <a:ln w="6350" cap="flat" cmpd="sng" algn="ctr">
            <a:noFill/>
            <a:prstDash val="solid"/>
            <a:miter lim="800000"/>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Security Improvements</a:t>
            </a:r>
          </a:p>
        </p:txBody>
      </p:sp>
      <p:sp>
        <p:nvSpPr>
          <p:cNvPr id="5" name="Content Placeholder 2">
            <a:extLst>
              <a:ext uri="{FF2B5EF4-FFF2-40B4-BE49-F238E27FC236}">
                <a16:creationId xmlns:a16="http://schemas.microsoft.com/office/drawing/2014/main" id="{912DC0F3-60F5-004D-B695-33143D83378A}"/>
              </a:ext>
            </a:extLst>
          </p:cNvPr>
          <p:cNvSpPr txBox="1">
            <a:spLocks/>
          </p:cNvSpPr>
          <p:nvPr/>
        </p:nvSpPr>
        <p:spPr>
          <a:xfrm>
            <a:off x="838200" y="4562022"/>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Support for encryption descriptions, better support for existing flows.</a:t>
            </a:r>
          </a:p>
        </p:txBody>
      </p:sp>
    </p:spTree>
    <p:extLst>
      <p:ext uri="{BB962C8B-B14F-4D97-AF65-F5344CB8AC3E}">
        <p14:creationId xmlns:p14="http://schemas.microsoft.com/office/powerpoint/2010/main" val="391231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98D-B886-8145-901A-6D186B1E9170}"/>
              </a:ext>
            </a:extLst>
          </p:cNvPr>
          <p:cNvSpPr>
            <a:spLocks noGrp="1"/>
          </p:cNvSpPr>
          <p:nvPr>
            <p:ph type="title"/>
          </p:nvPr>
        </p:nvSpPr>
        <p:spPr>
          <a:xfrm>
            <a:off x="838200" y="692603"/>
            <a:ext cx="10515600" cy="810532"/>
          </a:xfrm>
          <a:gradFill flip="none" rotWithShape="1">
            <a:gsLst>
              <a:gs pos="0">
                <a:schemeClr val="accent6">
                  <a:lumMod val="45000"/>
                  <a:lumOff val="55000"/>
                </a:schemeClr>
              </a:gs>
              <a:gs pos="99000">
                <a:schemeClr val="bg1"/>
              </a:gs>
            </a:gsLst>
            <a:lin ang="0" scaled="0"/>
            <a:tileRect/>
          </a:gradFill>
          <a:ln>
            <a:noFill/>
          </a:ln>
        </p:spPr>
        <p:style>
          <a:lnRef idx="1">
            <a:schemeClr val="accent6"/>
          </a:lnRef>
          <a:fillRef idx="2">
            <a:schemeClr val="accent6"/>
          </a:fillRef>
          <a:effectRef idx="1">
            <a:schemeClr val="accent6"/>
          </a:effectRef>
          <a:fontRef idx="minor">
            <a:schemeClr val="dk1"/>
          </a:fontRef>
        </p:style>
        <p:txBody>
          <a:bodyPr/>
          <a:lstStyle/>
          <a:p>
            <a:r>
              <a:rPr lang="en-US" dirty="0"/>
              <a:t>Reusable Groups</a:t>
            </a:r>
          </a:p>
        </p:txBody>
      </p:sp>
      <p:sp>
        <p:nvSpPr>
          <p:cNvPr id="3" name="Content Placeholder 2">
            <a:extLst>
              <a:ext uri="{FF2B5EF4-FFF2-40B4-BE49-F238E27FC236}">
                <a16:creationId xmlns:a16="http://schemas.microsoft.com/office/drawing/2014/main" id="{A767163E-D0CB-1544-B3CC-6D6550619DDB}"/>
              </a:ext>
            </a:extLst>
          </p:cNvPr>
          <p:cNvSpPr>
            <a:spLocks noGrp="1"/>
          </p:cNvSpPr>
          <p:nvPr>
            <p:ph idx="1"/>
          </p:nvPr>
        </p:nvSpPr>
        <p:spPr>
          <a:xfrm>
            <a:off x="838200" y="1825625"/>
            <a:ext cx="10515600" cy="1603375"/>
          </a:xfrm>
        </p:spPr>
        <p:txBody>
          <a:bodyPr/>
          <a:lstStyle/>
          <a:p>
            <a:pPr marL="0" indent="0">
              <a:buNone/>
            </a:pPr>
            <a:r>
              <a:rPr lang="en-US" dirty="0"/>
              <a:t>The ability to define reusable groups of components such as parameters or responses, and reference those as a whole.</a:t>
            </a:r>
          </a:p>
        </p:txBody>
      </p:sp>
      <p:sp>
        <p:nvSpPr>
          <p:cNvPr id="4" name="Title 1">
            <a:extLst>
              <a:ext uri="{FF2B5EF4-FFF2-40B4-BE49-F238E27FC236}">
                <a16:creationId xmlns:a16="http://schemas.microsoft.com/office/drawing/2014/main" id="{AA72DF00-B148-B042-8127-87B0D7229BE1}"/>
              </a:ext>
            </a:extLst>
          </p:cNvPr>
          <p:cNvSpPr txBox="1">
            <a:spLocks/>
          </p:cNvSpPr>
          <p:nvPr/>
        </p:nvSpPr>
        <p:spPr>
          <a:xfrm>
            <a:off x="838200" y="3429000"/>
            <a:ext cx="10515600" cy="810532"/>
          </a:xfrm>
          <a:prstGeom prst="rect">
            <a:avLst/>
          </a:prstGeom>
          <a:gradFill flip="none" rotWithShape="1">
            <a:gsLst>
              <a:gs pos="0">
                <a:schemeClr val="accent6">
                  <a:lumMod val="45000"/>
                  <a:lumOff val="55000"/>
                </a:schemeClr>
              </a:gs>
              <a:gs pos="99000">
                <a:schemeClr val="bg1"/>
              </a:gs>
            </a:gsLst>
            <a:lin ang="0" scaled="0"/>
            <a:tileRect/>
          </a:gradFill>
          <a:ln w="6350" cap="flat" cmpd="sng" algn="ctr">
            <a:noFill/>
            <a:prstDash val="solid"/>
            <a:miter lim="800000"/>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Message Based APIs</a:t>
            </a:r>
          </a:p>
        </p:txBody>
      </p:sp>
      <p:sp>
        <p:nvSpPr>
          <p:cNvPr id="5" name="Content Placeholder 2">
            <a:extLst>
              <a:ext uri="{FF2B5EF4-FFF2-40B4-BE49-F238E27FC236}">
                <a16:creationId xmlns:a16="http://schemas.microsoft.com/office/drawing/2014/main" id="{912DC0F3-60F5-004D-B695-33143D83378A}"/>
              </a:ext>
            </a:extLst>
          </p:cNvPr>
          <p:cNvSpPr txBox="1">
            <a:spLocks/>
          </p:cNvSpPr>
          <p:nvPr/>
        </p:nvSpPr>
        <p:spPr>
          <a:xfrm>
            <a:off x="838200" y="4562022"/>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Adding support for event-driven APIs.</a:t>
            </a:r>
          </a:p>
        </p:txBody>
      </p:sp>
    </p:spTree>
    <p:extLst>
      <p:ext uri="{BB962C8B-B14F-4D97-AF65-F5344CB8AC3E}">
        <p14:creationId xmlns:p14="http://schemas.microsoft.com/office/powerpoint/2010/main" val="103907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98D-B886-8145-901A-6D186B1E9170}"/>
              </a:ext>
            </a:extLst>
          </p:cNvPr>
          <p:cNvSpPr>
            <a:spLocks noGrp="1"/>
          </p:cNvSpPr>
          <p:nvPr>
            <p:ph type="title"/>
          </p:nvPr>
        </p:nvSpPr>
        <p:spPr>
          <a:xfrm>
            <a:off x="838200" y="692603"/>
            <a:ext cx="10515600" cy="810532"/>
          </a:xfrm>
          <a:gradFill flip="none" rotWithShape="1">
            <a:gsLst>
              <a:gs pos="0">
                <a:schemeClr val="accent6">
                  <a:lumMod val="45000"/>
                  <a:lumOff val="55000"/>
                </a:schemeClr>
              </a:gs>
              <a:gs pos="99000">
                <a:schemeClr val="bg1"/>
              </a:gs>
            </a:gsLst>
            <a:lin ang="0" scaled="0"/>
            <a:tileRect/>
          </a:gradFill>
          <a:ln>
            <a:noFill/>
          </a:ln>
        </p:spPr>
        <p:style>
          <a:lnRef idx="1">
            <a:schemeClr val="accent6"/>
          </a:lnRef>
          <a:fillRef idx="2">
            <a:schemeClr val="accent6"/>
          </a:fillRef>
          <a:effectRef idx="1">
            <a:schemeClr val="accent6"/>
          </a:effectRef>
          <a:fontRef idx="minor">
            <a:schemeClr val="dk1"/>
          </a:fontRef>
        </p:style>
        <p:txBody>
          <a:bodyPr/>
          <a:lstStyle/>
          <a:p>
            <a:r>
              <a:rPr lang="en-US" dirty="0"/>
              <a:t>Optional/Multi-Segment Paths</a:t>
            </a:r>
          </a:p>
        </p:txBody>
      </p:sp>
      <p:sp>
        <p:nvSpPr>
          <p:cNvPr id="3" name="Content Placeholder 2">
            <a:extLst>
              <a:ext uri="{FF2B5EF4-FFF2-40B4-BE49-F238E27FC236}">
                <a16:creationId xmlns:a16="http://schemas.microsoft.com/office/drawing/2014/main" id="{A767163E-D0CB-1544-B3CC-6D6550619DDB}"/>
              </a:ext>
            </a:extLst>
          </p:cNvPr>
          <p:cNvSpPr>
            <a:spLocks noGrp="1"/>
          </p:cNvSpPr>
          <p:nvPr>
            <p:ph idx="1"/>
          </p:nvPr>
        </p:nvSpPr>
        <p:spPr>
          <a:xfrm>
            <a:off x="838200" y="1825625"/>
            <a:ext cx="10515600" cy="1603375"/>
          </a:xfrm>
        </p:spPr>
        <p:txBody>
          <a:bodyPr/>
          <a:lstStyle/>
          <a:p>
            <a:pPr marL="0" indent="0">
              <a:buNone/>
            </a:pPr>
            <a:r>
              <a:rPr lang="en-US" dirty="0"/>
              <a:t>Today path parameters are mandatory. The goal is to allow a zero/one/many instance(s) of a path parameter.</a:t>
            </a:r>
          </a:p>
        </p:txBody>
      </p:sp>
      <p:sp>
        <p:nvSpPr>
          <p:cNvPr id="4" name="Title 1">
            <a:extLst>
              <a:ext uri="{FF2B5EF4-FFF2-40B4-BE49-F238E27FC236}">
                <a16:creationId xmlns:a16="http://schemas.microsoft.com/office/drawing/2014/main" id="{AA72DF00-B148-B042-8127-87B0D7229BE1}"/>
              </a:ext>
            </a:extLst>
          </p:cNvPr>
          <p:cNvSpPr txBox="1">
            <a:spLocks/>
          </p:cNvSpPr>
          <p:nvPr/>
        </p:nvSpPr>
        <p:spPr>
          <a:xfrm>
            <a:off x="838200" y="3429000"/>
            <a:ext cx="10515600" cy="810532"/>
          </a:xfrm>
          <a:prstGeom prst="rect">
            <a:avLst/>
          </a:prstGeom>
          <a:gradFill flip="none" rotWithShape="1">
            <a:gsLst>
              <a:gs pos="0">
                <a:schemeClr val="accent6">
                  <a:lumMod val="45000"/>
                  <a:lumOff val="55000"/>
                </a:schemeClr>
              </a:gs>
              <a:gs pos="99000">
                <a:schemeClr val="bg1"/>
              </a:gs>
            </a:gsLst>
            <a:lin ang="0" scaled="0"/>
            <a:tileRect/>
          </a:gradFill>
          <a:ln w="6350" cap="flat" cmpd="sng" algn="ctr">
            <a:noFill/>
            <a:prstDash val="solid"/>
            <a:miter lim="800000"/>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Query Param Disambiguation</a:t>
            </a:r>
          </a:p>
        </p:txBody>
      </p:sp>
      <p:sp>
        <p:nvSpPr>
          <p:cNvPr id="5" name="Content Placeholder 2">
            <a:extLst>
              <a:ext uri="{FF2B5EF4-FFF2-40B4-BE49-F238E27FC236}">
                <a16:creationId xmlns:a16="http://schemas.microsoft.com/office/drawing/2014/main" id="{912DC0F3-60F5-004D-B695-33143D83378A}"/>
              </a:ext>
            </a:extLst>
          </p:cNvPr>
          <p:cNvSpPr txBox="1">
            <a:spLocks/>
          </p:cNvSpPr>
          <p:nvPr/>
        </p:nvSpPr>
        <p:spPr>
          <a:xfrm>
            <a:off x="838200" y="4562022"/>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ability to separate operations based on query parameters and their values, and not just based on the path alone.</a:t>
            </a:r>
          </a:p>
        </p:txBody>
      </p:sp>
    </p:spTree>
    <p:extLst>
      <p:ext uri="{BB962C8B-B14F-4D97-AF65-F5344CB8AC3E}">
        <p14:creationId xmlns:p14="http://schemas.microsoft.com/office/powerpoint/2010/main" val="371428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Rockwell" panose="02060603020205020403" pitchFamily="18" charset="0"/>
              </a:rPr>
              <a:t>The </a:t>
            </a:r>
            <a:r>
              <a:rPr lang="en-US" b="0" dirty="0" err="1">
                <a:latin typeface="Rockwell" panose="02060603020205020403" pitchFamily="18" charset="0"/>
              </a:rPr>
              <a:t>OpenAPI</a:t>
            </a:r>
            <a:r>
              <a:rPr lang="en-US" b="0" dirty="0">
                <a:latin typeface="Rockwell" panose="02060603020205020403" pitchFamily="18" charset="0"/>
              </a:rPr>
              <a:t> Initiative </a:t>
            </a:r>
          </a:p>
        </p:txBody>
      </p:sp>
      <p:sp>
        <p:nvSpPr>
          <p:cNvPr id="5" name="Rectangle 4"/>
          <p:cNvSpPr/>
          <p:nvPr/>
        </p:nvSpPr>
        <p:spPr>
          <a:xfrm>
            <a:off x="1244641" y="1220163"/>
            <a:ext cx="8813761" cy="1495794"/>
          </a:xfrm>
          <a:prstGeom prst="rect">
            <a:avLst/>
          </a:prstGeom>
        </p:spPr>
        <p:txBody>
          <a:bodyPr wrap="square">
            <a:spAutoFit/>
          </a:bodyPr>
          <a:lstStyle/>
          <a:p>
            <a:pPr algn="ctr">
              <a:lnSpc>
                <a:spcPct val="80000"/>
              </a:lnSpc>
            </a:pPr>
            <a:r>
              <a:rPr lang="en-US" altLang="en-US" sz="2000" dirty="0">
                <a:solidFill>
                  <a:srgbClr val="262626"/>
                </a:solidFill>
                <a:latin typeface="+mj-lt"/>
                <a:ea typeface="Helvetica Neue" charset="0"/>
                <a:cs typeface="Helvetica Neue" charset="0"/>
              </a:rPr>
              <a:t>Provide an open source, technical community, within which industry participants may easily contribute to building a vendor-neutral, portable and open specification for providing technical metadata for REST APIs</a:t>
            </a:r>
          </a:p>
          <a:p>
            <a:pPr marL="285744" indent="-285744" algn="ctr">
              <a:lnSpc>
                <a:spcPct val="80000"/>
              </a:lnSpc>
              <a:buFont typeface="Arial" panose="020B0604020202020204" pitchFamily="34" charset="0"/>
              <a:buChar char="•"/>
            </a:pPr>
            <a:endParaRPr lang="en-US" altLang="en-US" dirty="0">
              <a:solidFill>
                <a:srgbClr val="262626"/>
              </a:solidFill>
              <a:latin typeface="Helvetica Neue" charset="0"/>
              <a:ea typeface="Helvetica Neue" charset="0"/>
              <a:cs typeface="Helvetica Neue" charset="0"/>
            </a:endParaRPr>
          </a:p>
          <a:p>
            <a:pPr marL="285744" indent="-285744" algn="ctr">
              <a:lnSpc>
                <a:spcPct val="80000"/>
              </a:lnSpc>
              <a:buFont typeface="Arial" panose="020B0604020202020204" pitchFamily="34" charset="0"/>
              <a:buChar char="•"/>
            </a:pPr>
            <a:endParaRPr lang="en-US" altLang="en-US" dirty="0">
              <a:solidFill>
                <a:srgbClr val="262626"/>
              </a:solidFill>
              <a:latin typeface="Helvetica Neue" charset="0"/>
              <a:ea typeface="Helvetica Neue" charset="0"/>
              <a:cs typeface="Helvetica Neue" charset="0"/>
            </a:endParaRPr>
          </a:p>
          <a:p>
            <a:pPr marL="285744" indent="-285744" algn="ctr">
              <a:lnSpc>
                <a:spcPct val="80000"/>
              </a:lnSpc>
              <a:buFont typeface="Arial" panose="020B0604020202020204" pitchFamily="34" charset="0"/>
              <a:buChar char="•"/>
            </a:pPr>
            <a:endParaRPr lang="en-US" altLang="en-US" dirty="0">
              <a:solidFill>
                <a:srgbClr val="262626"/>
              </a:solidFill>
              <a:latin typeface="Helvetica Neue" charset="0"/>
              <a:ea typeface="Helvetica Neue" charset="0"/>
              <a:cs typeface="Helvetica Neue" charset="0"/>
            </a:endParaRPr>
          </a:p>
        </p:txBody>
      </p:sp>
      <p:sp>
        <p:nvSpPr>
          <p:cNvPr id="12" name="Shape 66"/>
          <p:cNvSpPr txBox="1">
            <a:spLocks/>
          </p:cNvSpPr>
          <p:nvPr/>
        </p:nvSpPr>
        <p:spPr>
          <a:xfrm>
            <a:off x="1554145" y="5604554"/>
            <a:ext cx="7934843" cy="1006783"/>
          </a:xfrm>
          <a:prstGeom prst="rect">
            <a:avLst/>
          </a:prstGeom>
          <a:noFill/>
          <a:ln>
            <a:noFill/>
          </a:ln>
        </p:spPr>
        <p:txBody>
          <a:bodyPr lIns="68575" tIns="34275" rIns="68575" bIns="3427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0"/>
              </a:spcAft>
              <a:buClr>
                <a:srgbClr val="262261"/>
              </a:buClr>
              <a:buSzPct val="100000"/>
              <a:buFont typeface="Arial"/>
              <a:buChar char="•"/>
              <a:defRPr sz="2400" b="0" i="0" u="none" strike="noStrike" cap="none">
                <a:solidFill>
                  <a:schemeClr val="dk1"/>
                </a:solidFill>
                <a:latin typeface="Helvetica Neue"/>
                <a:ea typeface="Helvetica Neue"/>
                <a:cs typeface="Helvetica Neue"/>
                <a:sym typeface="Helvetica Neue"/>
              </a:defRPr>
            </a:lvl1pPr>
            <a:lvl2pPr marL="742950" marR="0" lvl="1" indent="-158750" algn="l" rtl="0">
              <a:lnSpc>
                <a:spcPct val="100000"/>
              </a:lnSpc>
              <a:spcBef>
                <a:spcPts val="400"/>
              </a:spcBef>
              <a:spcAft>
                <a:spcPts val="0"/>
              </a:spcAft>
              <a:buClr>
                <a:srgbClr val="262261"/>
              </a:buClr>
              <a:buSzPct val="100000"/>
              <a:buFont typeface="Arial"/>
              <a:buChar char="–"/>
              <a:defRPr sz="2000" b="0" i="0" u="none" strike="noStrike" cap="none">
                <a:solidFill>
                  <a:schemeClr val="dk1"/>
                </a:solidFill>
                <a:latin typeface="Helvetica Neue"/>
                <a:ea typeface="Helvetica Neue"/>
                <a:cs typeface="Helvetica Neue"/>
                <a:sym typeface="Helvetica Neue"/>
              </a:defRPr>
            </a:lvl2pPr>
            <a:lvl3pPr marL="1143000" marR="0" lvl="2" indent="-114300" algn="l" rtl="0">
              <a:lnSpc>
                <a:spcPct val="100000"/>
              </a:lnSpc>
              <a:spcBef>
                <a:spcPts val="360"/>
              </a:spcBef>
              <a:spcAft>
                <a:spcPts val="0"/>
              </a:spcAft>
              <a:buClr>
                <a:srgbClr val="262261"/>
              </a:buClr>
              <a:buSzPct val="100000"/>
              <a:buFont typeface="Arial"/>
              <a:buChar char="•"/>
              <a:defRPr sz="1800" b="0" i="0" u="none" strike="noStrike" cap="none">
                <a:solidFill>
                  <a:schemeClr val="dk1"/>
                </a:solidFill>
                <a:latin typeface="Helvetica Neue"/>
                <a:ea typeface="Helvetica Neue"/>
                <a:cs typeface="Helvetica Neue"/>
                <a:sym typeface="Helvetica Neue"/>
              </a:defRPr>
            </a:lvl3pPr>
            <a:lvl4pPr marL="1600200" marR="0" lvl="3" indent="-127000" algn="l" rtl="0">
              <a:lnSpc>
                <a:spcPct val="100000"/>
              </a:lnSpc>
              <a:spcBef>
                <a:spcPts val="320"/>
              </a:spcBef>
              <a:spcAft>
                <a:spcPts val="0"/>
              </a:spcAft>
              <a:buClr>
                <a:srgbClr val="26226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lnSpc>
                <a:spcPct val="100000"/>
              </a:lnSpc>
              <a:spcBef>
                <a:spcPts val="320"/>
              </a:spcBef>
              <a:spcAft>
                <a:spcPts val="0"/>
              </a:spcAft>
              <a:buClr>
                <a:srgbClr val="26226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152396" indent="0" algn="ctr" defTabSz="914377">
              <a:buNone/>
              <a:defRPr/>
            </a:pPr>
            <a:r>
              <a:rPr lang="en-US" sz="1800" kern="0" dirty="0">
                <a:solidFill>
                  <a:srgbClr val="000000"/>
                </a:solidFill>
                <a:latin typeface="+mj-lt"/>
              </a:rPr>
              <a:t>The OAI is a collaborative project under the guidance of The Linux Foundation. LF Projects use open source governance best practices, including license and contribution agreement choices, in keeping with the ideals of Linux.</a:t>
            </a:r>
            <a:endParaRPr lang="en-US" sz="1800" i="1" kern="0" dirty="0">
              <a:solidFill>
                <a:srgbClr val="000000"/>
              </a:solidFill>
              <a:latin typeface="+mj-lt"/>
            </a:endParaRPr>
          </a:p>
        </p:txBody>
      </p:sp>
      <p:pic>
        <p:nvPicPr>
          <p:cNvPr id="2050" name="Picture 2" descr="OpenAPI_Logo_Pantone.png">
            <a:extLst>
              <a:ext uri="{FF2B5EF4-FFF2-40B4-BE49-F238E27FC236}">
                <a16:creationId xmlns:a16="http://schemas.microsoft.com/office/drawing/2014/main" id="{E43FD7B9-01FC-334D-9C7F-FEAB67C7E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211" y="192773"/>
            <a:ext cx="2767668" cy="835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E0F6F23-A3DC-EC40-901F-D9AEDC88C417}"/>
              </a:ext>
            </a:extLst>
          </p:cNvPr>
          <p:cNvPicPr>
            <a:picLocks noChangeAspect="1"/>
          </p:cNvPicPr>
          <p:nvPr/>
        </p:nvPicPr>
        <p:blipFill>
          <a:blip r:embed="rId4"/>
          <a:stretch>
            <a:fillRect/>
          </a:stretch>
        </p:blipFill>
        <p:spPr>
          <a:xfrm>
            <a:off x="2323233" y="2100390"/>
            <a:ext cx="7165755" cy="3369682"/>
          </a:xfrm>
          <a:prstGeom prst="rect">
            <a:avLst/>
          </a:prstGeom>
        </p:spPr>
      </p:pic>
    </p:spTree>
    <p:extLst>
      <p:ext uri="{BB962C8B-B14F-4D97-AF65-F5344CB8AC3E}">
        <p14:creationId xmlns:p14="http://schemas.microsoft.com/office/powerpoint/2010/main" val="105602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p:nvPr/>
        </p:nvSpPr>
        <p:spPr>
          <a:xfrm>
            <a:off x="391424" y="504000"/>
            <a:ext cx="11620800" cy="646200"/>
          </a:xfrm>
          <a:prstGeom prst="rect">
            <a:avLst/>
          </a:prstGeom>
          <a:noFill/>
          <a:ln>
            <a:noFill/>
          </a:ln>
        </p:spPr>
        <p:txBody>
          <a:bodyPr lIns="91425" tIns="45700" rIns="91425" bIns="45700" anchor="ctr" anchorCtr="0">
            <a:noAutofit/>
          </a:bodyPr>
          <a:lstStyle/>
          <a:p>
            <a:pPr marL="0" marR="0" lvl="0" indent="0" algn="l" rtl="0">
              <a:lnSpc>
                <a:spcPct val="70000"/>
              </a:lnSpc>
              <a:spcBef>
                <a:spcPts val="0"/>
              </a:spcBef>
              <a:spcAft>
                <a:spcPts val="0"/>
              </a:spcAft>
              <a:buClr>
                <a:schemeClr val="dk1"/>
              </a:buClr>
              <a:buSzPct val="25000"/>
              <a:buFont typeface="Overlock"/>
              <a:buNone/>
            </a:pPr>
            <a:r>
              <a:rPr lang="en-CA" sz="4895" b="1">
                <a:solidFill>
                  <a:schemeClr val="dk1"/>
                </a:solidFill>
                <a:latin typeface="+mj-lt"/>
                <a:ea typeface="Open Sans"/>
                <a:cs typeface="Open Sans"/>
                <a:sym typeface="Open Sans"/>
              </a:rPr>
              <a:t>Get Involved! Follow @OpenApiSpec</a:t>
            </a:r>
          </a:p>
        </p:txBody>
      </p:sp>
      <p:sp>
        <p:nvSpPr>
          <p:cNvPr id="302" name="Shape 302"/>
          <p:cNvSpPr txBox="1"/>
          <p:nvPr/>
        </p:nvSpPr>
        <p:spPr>
          <a:xfrm>
            <a:off x="1143000" y="1555425"/>
            <a:ext cx="9509400" cy="4194900"/>
          </a:xfrm>
          <a:prstGeom prst="rect">
            <a:avLst/>
          </a:prstGeom>
          <a:noFill/>
          <a:ln>
            <a:noFill/>
          </a:ln>
        </p:spPr>
        <p:txBody>
          <a:bodyPr lIns="91425" tIns="91425" rIns="91425" bIns="91425" anchor="t" anchorCtr="0">
            <a:noAutofit/>
          </a:bodyPr>
          <a:lstStyle/>
          <a:p>
            <a:pPr lvl="0">
              <a:spcBef>
                <a:spcPts val="0"/>
              </a:spcBef>
              <a:buNone/>
            </a:pPr>
            <a:r>
              <a:rPr lang="en-CA" sz="3300" b="1" dirty="0">
                <a:latin typeface="+mj-lt"/>
              </a:rPr>
              <a:t>Blog series on spec changes: </a:t>
            </a:r>
          </a:p>
          <a:p>
            <a:pPr lvl="0" indent="457200">
              <a:spcBef>
                <a:spcPts val="0"/>
              </a:spcBef>
              <a:buNone/>
            </a:pPr>
            <a:r>
              <a:rPr lang="en-CA" sz="3300" u="sng" dirty="0">
                <a:solidFill>
                  <a:schemeClr val="hlink"/>
                </a:solidFill>
                <a:latin typeface="+mj-lt"/>
                <a:hlinkClick r:id="rId3"/>
              </a:rPr>
              <a:t>bit.ly/openapi3changes</a:t>
            </a:r>
          </a:p>
          <a:p>
            <a:pPr lvl="0">
              <a:spcBef>
                <a:spcPts val="0"/>
              </a:spcBef>
              <a:buNone/>
            </a:pPr>
            <a:endParaRPr lang="en-CA" sz="3300" dirty="0">
              <a:latin typeface="+mj-lt"/>
            </a:endParaRPr>
          </a:p>
          <a:p>
            <a:pPr lvl="0">
              <a:spcBef>
                <a:spcPts val="0"/>
              </a:spcBef>
              <a:buNone/>
            </a:pPr>
            <a:r>
              <a:rPr lang="en-CA" sz="3300" b="1" dirty="0">
                <a:latin typeface="+mj-lt"/>
              </a:rPr>
              <a:t>OAI Website:</a:t>
            </a:r>
          </a:p>
          <a:p>
            <a:pPr lvl="0">
              <a:spcBef>
                <a:spcPts val="0"/>
              </a:spcBef>
              <a:buNone/>
            </a:pPr>
            <a:r>
              <a:rPr lang="en-CA" sz="3300" dirty="0">
                <a:latin typeface="+mj-lt"/>
              </a:rPr>
              <a:t>	</a:t>
            </a:r>
            <a:r>
              <a:rPr lang="en-CA" sz="3300" u="sng" dirty="0">
                <a:solidFill>
                  <a:schemeClr val="hlink"/>
                </a:solidFill>
                <a:latin typeface="+mj-lt"/>
                <a:hlinkClick r:id="rId4"/>
              </a:rPr>
              <a:t>openapis.org</a:t>
            </a:r>
          </a:p>
          <a:p>
            <a:pPr lvl="0">
              <a:spcBef>
                <a:spcPts val="0"/>
              </a:spcBef>
              <a:buNone/>
            </a:pPr>
            <a:endParaRPr lang="en-CA" sz="3300" dirty="0">
              <a:latin typeface="+mj-lt"/>
            </a:endParaRPr>
          </a:p>
          <a:p>
            <a:pPr lvl="0">
              <a:spcBef>
                <a:spcPts val="0"/>
              </a:spcBef>
              <a:buNone/>
            </a:pPr>
            <a:r>
              <a:rPr lang="en-CA" sz="3300" b="1" dirty="0">
                <a:latin typeface="+mj-lt"/>
              </a:rPr>
              <a:t>On GitHub</a:t>
            </a:r>
            <a:r>
              <a:rPr lang="en-CA" sz="3300" dirty="0">
                <a:latin typeface="+mj-lt"/>
              </a:rPr>
              <a:t>:</a:t>
            </a:r>
          </a:p>
          <a:p>
            <a:pPr lvl="0" indent="457200">
              <a:spcBef>
                <a:spcPts val="0"/>
              </a:spcBef>
              <a:buNone/>
            </a:pPr>
            <a:r>
              <a:rPr lang="en-CA" sz="3300" u="sng" dirty="0">
                <a:solidFill>
                  <a:schemeClr val="hlink"/>
                </a:solidFill>
                <a:latin typeface="+mj-lt"/>
                <a:hlinkClick r:id="rId5"/>
              </a:rPr>
              <a:t>https://github.com/OAI</a:t>
            </a:r>
          </a:p>
        </p:txBody>
      </p:sp>
      <p:pic>
        <p:nvPicPr>
          <p:cNvPr id="303" name="Shape 303"/>
          <p:cNvPicPr preferRelativeResize="0"/>
          <p:nvPr/>
        </p:nvPicPr>
        <p:blipFill rotWithShape="1">
          <a:blip r:embed="rId6">
            <a:alphaModFix/>
          </a:blip>
          <a:srcRect/>
          <a:stretch/>
        </p:blipFill>
        <p:spPr>
          <a:xfrm>
            <a:off x="9812489" y="631050"/>
            <a:ext cx="392100" cy="39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7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841F8D4-51B1-4176-8D56-212C7F4370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OAS Opens Up A World Of Possibilities</a:t>
            </a:r>
          </a:p>
        </p:txBody>
      </p:sp>
      <p:pic>
        <p:nvPicPr>
          <p:cNvPr id="71" name="Picture 70">
            <a:extLst>
              <a:ext uri="{FF2B5EF4-FFF2-40B4-BE49-F238E27FC236}">
                <a16:creationId xmlns:a16="http://schemas.microsoft.com/office/drawing/2014/main" id="{69771229-7B4B-471E-9C31-48320B6F993F}"/>
              </a:ext>
            </a:extLst>
          </p:cNvPr>
          <p:cNvPicPr>
            <a:picLocks noChangeAspect="1"/>
          </p:cNvPicPr>
          <p:nvPr/>
        </p:nvPicPr>
        <p:blipFill>
          <a:blip r:embed="rId2"/>
          <a:stretch>
            <a:fillRect/>
          </a:stretch>
        </p:blipFill>
        <p:spPr>
          <a:xfrm>
            <a:off x="3755504" y="1034716"/>
            <a:ext cx="7928496" cy="5014773"/>
          </a:xfrm>
          <a:prstGeom prst="rect">
            <a:avLst/>
          </a:prstGeom>
        </p:spPr>
      </p:pic>
    </p:spTree>
    <p:extLst>
      <p:ext uri="{BB962C8B-B14F-4D97-AF65-F5344CB8AC3E}">
        <p14:creationId xmlns:p14="http://schemas.microsoft.com/office/powerpoint/2010/main" val="35190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5B6917-1EBF-0B49-9D97-453BD18FCB95}"/>
              </a:ext>
            </a:extLst>
          </p:cNvPr>
          <p:cNvSpPr>
            <a:spLocks noGrp="1"/>
          </p:cNvSpPr>
          <p:nvPr>
            <p:ph type="title"/>
          </p:nvPr>
        </p:nvSpPr>
        <p:spPr>
          <a:xfrm>
            <a:off x="5564712" y="249500"/>
            <a:ext cx="5516372" cy="1454051"/>
          </a:xfrm>
        </p:spPr>
        <p:txBody>
          <a:bodyPr>
            <a:normAutofit/>
          </a:bodyPr>
          <a:lstStyle/>
          <a:p>
            <a:r>
              <a:rPr lang="en-US" dirty="0">
                <a:solidFill>
                  <a:srgbClr val="000000"/>
                </a:solidFill>
                <a:latin typeface="Rockwell" panose="02060603020205020403" pitchFamily="18" charset="0"/>
              </a:rPr>
              <a:t>Evolution of the OAS</a:t>
            </a:r>
            <a:endParaRPr lang="en-US" dirty="0">
              <a:solidFill>
                <a:srgbClr val="000000"/>
              </a:solidFill>
            </a:endParaRPr>
          </a:p>
        </p:txBody>
      </p:sp>
      <p:sp>
        <p:nvSpPr>
          <p:cNvPr id="2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49DF931-3EFD-5542-848C-FD242F9D54B2}"/>
              </a:ext>
            </a:extLst>
          </p:cNvPr>
          <p:cNvPicPr>
            <a:picLocks noChangeAspect="1"/>
          </p:cNvPicPr>
          <p:nvPr/>
        </p:nvPicPr>
        <p:blipFill rotWithShape="1">
          <a:blip r:embed="rId3">
            <a:alphaModFix/>
            <a:extLst/>
          </a:blip>
          <a:srcRect l="11372" r="16970"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6AB62251-CAC9-AF44-AF61-1B2682B1D467}"/>
              </a:ext>
            </a:extLst>
          </p:cNvPr>
          <p:cNvSpPr>
            <a:spLocks noGrp="1"/>
          </p:cNvSpPr>
          <p:nvPr>
            <p:ph idx="1"/>
          </p:nvPr>
        </p:nvSpPr>
        <p:spPr>
          <a:xfrm>
            <a:off x="5561180" y="1299412"/>
            <a:ext cx="5989135" cy="5089356"/>
          </a:xfrm>
        </p:spPr>
        <p:txBody>
          <a:bodyPr anchor="ctr">
            <a:noAutofit/>
          </a:bodyPr>
          <a:lstStyle/>
          <a:p>
            <a:r>
              <a:rPr lang="en-US" sz="2400" dirty="0">
                <a:solidFill>
                  <a:srgbClr val="000000"/>
                </a:solidFill>
              </a:rPr>
              <a:t>2010: </a:t>
            </a:r>
            <a:r>
              <a:rPr lang="en-US" sz="2400" dirty="0" err="1">
                <a:solidFill>
                  <a:srgbClr val="000000"/>
                </a:solidFill>
              </a:rPr>
              <a:t>Wordnik</a:t>
            </a:r>
            <a:r>
              <a:rPr lang="en-US" sz="2400" dirty="0">
                <a:solidFill>
                  <a:srgbClr val="000000"/>
                </a:solidFill>
              </a:rPr>
              <a:t> created the Swagger tools</a:t>
            </a:r>
          </a:p>
          <a:p>
            <a:r>
              <a:rPr lang="en-US" sz="2400" dirty="0">
                <a:solidFill>
                  <a:srgbClr val="000000"/>
                </a:solidFill>
              </a:rPr>
              <a:t>2011: The Swagger tools were open sourced</a:t>
            </a:r>
          </a:p>
          <a:p>
            <a:r>
              <a:rPr lang="en-US" sz="2400" dirty="0">
                <a:solidFill>
                  <a:srgbClr val="000000"/>
                </a:solidFill>
              </a:rPr>
              <a:t>2011-2015: Massive adoption of the Swagger Specification and tooling</a:t>
            </a:r>
          </a:p>
          <a:p>
            <a:r>
              <a:rPr lang="en-US" sz="2400" dirty="0">
                <a:solidFill>
                  <a:srgbClr val="000000"/>
                </a:solidFill>
              </a:rPr>
              <a:t>2015: Swagger Spec and core tooling acquired by </a:t>
            </a:r>
            <a:r>
              <a:rPr lang="en-US" sz="2400" dirty="0" err="1">
                <a:solidFill>
                  <a:srgbClr val="000000"/>
                </a:solidFill>
              </a:rPr>
              <a:t>SmartBear</a:t>
            </a:r>
            <a:endParaRPr lang="en-US" sz="2400" dirty="0">
              <a:solidFill>
                <a:srgbClr val="000000"/>
              </a:solidFill>
            </a:endParaRPr>
          </a:p>
          <a:p>
            <a:r>
              <a:rPr lang="en-US" sz="2400" dirty="0">
                <a:solidFill>
                  <a:srgbClr val="000000"/>
                </a:solidFill>
              </a:rPr>
              <a:t>2015: The </a:t>
            </a:r>
            <a:r>
              <a:rPr lang="en-US" sz="2400" dirty="0" err="1">
                <a:solidFill>
                  <a:srgbClr val="000000"/>
                </a:solidFill>
              </a:rPr>
              <a:t>OpenAPI</a:t>
            </a:r>
            <a:r>
              <a:rPr lang="en-US" sz="2400" dirty="0">
                <a:solidFill>
                  <a:srgbClr val="000000"/>
                </a:solidFill>
              </a:rPr>
              <a:t> Initiative was created to standardize REST design. Swagger Spec was renamed as the </a:t>
            </a:r>
            <a:r>
              <a:rPr lang="en-US" sz="2400" dirty="0" err="1">
                <a:solidFill>
                  <a:srgbClr val="000000"/>
                </a:solidFill>
              </a:rPr>
              <a:t>OpenAPI</a:t>
            </a:r>
            <a:r>
              <a:rPr lang="en-US" sz="2400" dirty="0">
                <a:solidFill>
                  <a:srgbClr val="000000"/>
                </a:solidFill>
              </a:rPr>
              <a:t> Specification.</a:t>
            </a:r>
          </a:p>
          <a:p>
            <a:r>
              <a:rPr lang="en-US" sz="2400" dirty="0">
                <a:solidFill>
                  <a:srgbClr val="000000"/>
                </a:solidFill>
              </a:rPr>
              <a:t>2017: The </a:t>
            </a:r>
            <a:r>
              <a:rPr lang="en-US" sz="2400" dirty="0" err="1">
                <a:solidFill>
                  <a:srgbClr val="000000"/>
                </a:solidFill>
              </a:rPr>
              <a:t>OpenAPI</a:t>
            </a:r>
            <a:r>
              <a:rPr lang="en-US" sz="2400" dirty="0">
                <a:solidFill>
                  <a:srgbClr val="000000"/>
                </a:solidFill>
              </a:rPr>
              <a:t> Specification 3.0.0 is released</a:t>
            </a:r>
          </a:p>
        </p:txBody>
      </p:sp>
    </p:spTree>
    <p:extLst>
      <p:ext uri="{BB962C8B-B14F-4D97-AF65-F5344CB8AC3E}">
        <p14:creationId xmlns:p14="http://schemas.microsoft.com/office/powerpoint/2010/main" val="236914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233FB0-1010-BF48-8B85-7F854286D6BB}"/>
              </a:ext>
            </a:extLst>
          </p:cNvPr>
          <p:cNvSpPr>
            <a:spLocks noGrp="1"/>
          </p:cNvSpPr>
          <p:nvPr>
            <p:ph type="title"/>
          </p:nvPr>
        </p:nvSpPr>
        <p:spPr>
          <a:xfrm>
            <a:off x="640079" y="2053641"/>
            <a:ext cx="3669161" cy="2760098"/>
          </a:xfrm>
        </p:spPr>
        <p:txBody>
          <a:bodyPr>
            <a:normAutofit/>
          </a:bodyPr>
          <a:lstStyle/>
          <a:p>
            <a:r>
              <a:rPr lang="en-US">
                <a:solidFill>
                  <a:srgbClr val="FFFFFF"/>
                </a:solidFill>
              </a:rPr>
              <a:t>Core differences between OAS2 and OAS3</a:t>
            </a:r>
          </a:p>
        </p:txBody>
      </p:sp>
      <p:sp>
        <p:nvSpPr>
          <p:cNvPr id="3" name="Content Placeholder 2">
            <a:extLst>
              <a:ext uri="{FF2B5EF4-FFF2-40B4-BE49-F238E27FC236}">
                <a16:creationId xmlns:a16="http://schemas.microsoft.com/office/drawing/2014/main" id="{7C1EA393-7D31-564E-86D6-677BFF9B87D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Structural improvements</a:t>
            </a:r>
          </a:p>
          <a:p>
            <a:r>
              <a:rPr lang="en-US" sz="2400" dirty="0">
                <a:solidFill>
                  <a:srgbClr val="000000"/>
                </a:solidFill>
              </a:rPr>
              <a:t>Servers support</a:t>
            </a:r>
          </a:p>
          <a:p>
            <a:r>
              <a:rPr lang="en-US" sz="2400" dirty="0">
                <a:solidFill>
                  <a:srgbClr val="000000"/>
                </a:solidFill>
              </a:rPr>
              <a:t>Parameter changes</a:t>
            </a:r>
          </a:p>
          <a:p>
            <a:r>
              <a:rPr lang="en-US" sz="2400" dirty="0">
                <a:solidFill>
                  <a:srgbClr val="000000"/>
                </a:solidFill>
              </a:rPr>
              <a:t>Enhanced examples</a:t>
            </a:r>
          </a:p>
          <a:p>
            <a:r>
              <a:rPr lang="en-US" sz="2400" dirty="0">
                <a:solidFill>
                  <a:srgbClr val="000000"/>
                </a:solidFill>
              </a:rPr>
              <a:t>Changes to </a:t>
            </a:r>
            <a:r>
              <a:rPr lang="en-US" sz="2400" dirty="0" err="1">
                <a:solidFill>
                  <a:srgbClr val="000000"/>
                </a:solidFill>
              </a:rPr>
              <a:t>resposes</a:t>
            </a:r>
            <a:endParaRPr lang="en-US" sz="2400" dirty="0">
              <a:solidFill>
                <a:srgbClr val="000000"/>
              </a:solidFill>
            </a:endParaRPr>
          </a:p>
          <a:p>
            <a:r>
              <a:rPr lang="en-US" sz="2400" dirty="0">
                <a:solidFill>
                  <a:srgbClr val="000000"/>
                </a:solidFill>
              </a:rPr>
              <a:t>Links and Callbacks</a:t>
            </a:r>
          </a:p>
          <a:p>
            <a:r>
              <a:rPr lang="en-US" sz="2400" dirty="0">
                <a:solidFill>
                  <a:srgbClr val="000000"/>
                </a:solidFill>
              </a:rPr>
              <a:t>Extended JSON Schema support</a:t>
            </a:r>
          </a:p>
          <a:p>
            <a:r>
              <a:rPr lang="en-US" sz="2400" dirty="0">
                <a:solidFill>
                  <a:srgbClr val="000000"/>
                </a:solidFill>
              </a:rPr>
              <a:t>Extended Security definitions</a:t>
            </a:r>
          </a:p>
        </p:txBody>
      </p:sp>
    </p:spTree>
    <p:extLst>
      <p:ext uri="{BB962C8B-B14F-4D97-AF65-F5344CB8AC3E}">
        <p14:creationId xmlns:p14="http://schemas.microsoft.com/office/powerpoint/2010/main" val="157563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Improvements</a:t>
            </a:r>
          </a:p>
        </p:txBody>
      </p:sp>
      <p:sp>
        <p:nvSpPr>
          <p:cNvPr id="4" name="Shape 92"/>
          <p:cNvSpPr txBox="1"/>
          <p:nvPr/>
        </p:nvSpPr>
        <p:spPr>
          <a:xfrm>
            <a:off x="838200" y="1475013"/>
            <a:ext cx="4134010" cy="509878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45700" rIns="91425" bIns="45700" anchor="t"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OpenAPI 2.0</a:t>
            </a:r>
          </a:p>
        </p:txBody>
      </p:sp>
      <p:sp>
        <p:nvSpPr>
          <p:cNvPr id="5" name="Shape 93"/>
          <p:cNvSpPr txBox="1"/>
          <p:nvPr/>
        </p:nvSpPr>
        <p:spPr>
          <a:xfrm>
            <a:off x="1063188" y="1917646"/>
            <a:ext cx="3650267" cy="596619"/>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info</a:t>
            </a:r>
          </a:p>
        </p:txBody>
      </p:sp>
      <p:sp>
        <p:nvSpPr>
          <p:cNvPr id="6" name="Shape 94"/>
          <p:cNvSpPr txBox="1"/>
          <p:nvPr/>
        </p:nvSpPr>
        <p:spPr>
          <a:xfrm>
            <a:off x="1063188" y="2569289"/>
            <a:ext cx="1540661" cy="32150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host</a:t>
            </a:r>
          </a:p>
        </p:txBody>
      </p:sp>
      <p:sp>
        <p:nvSpPr>
          <p:cNvPr id="7" name="Shape 95"/>
          <p:cNvSpPr txBox="1"/>
          <p:nvPr/>
        </p:nvSpPr>
        <p:spPr>
          <a:xfrm>
            <a:off x="1063188" y="3988240"/>
            <a:ext cx="3650267" cy="39636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paths</a:t>
            </a:r>
          </a:p>
        </p:txBody>
      </p:sp>
      <p:sp>
        <p:nvSpPr>
          <p:cNvPr id="8" name="Shape 96"/>
          <p:cNvSpPr txBox="1"/>
          <p:nvPr/>
        </p:nvSpPr>
        <p:spPr>
          <a:xfrm>
            <a:off x="1063188" y="5442021"/>
            <a:ext cx="3650267" cy="4928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parameters</a:t>
            </a:r>
          </a:p>
        </p:txBody>
      </p:sp>
      <p:sp>
        <p:nvSpPr>
          <p:cNvPr id="9" name="Shape 97"/>
          <p:cNvSpPr txBox="1"/>
          <p:nvPr/>
        </p:nvSpPr>
        <p:spPr>
          <a:xfrm>
            <a:off x="2778403" y="2582082"/>
            <a:ext cx="1929201" cy="41746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security</a:t>
            </a:r>
          </a:p>
        </p:txBody>
      </p:sp>
      <p:sp>
        <p:nvSpPr>
          <p:cNvPr id="10" name="Shape 98"/>
          <p:cNvSpPr txBox="1"/>
          <p:nvPr/>
        </p:nvSpPr>
        <p:spPr>
          <a:xfrm>
            <a:off x="1063188" y="4455357"/>
            <a:ext cx="1806099" cy="454576"/>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tags</a:t>
            </a:r>
          </a:p>
        </p:txBody>
      </p:sp>
      <p:sp>
        <p:nvSpPr>
          <p:cNvPr id="11" name="Shape 99"/>
          <p:cNvSpPr txBox="1"/>
          <p:nvPr/>
        </p:nvSpPr>
        <p:spPr>
          <a:xfrm>
            <a:off x="3094277" y="4449810"/>
            <a:ext cx="1613327" cy="45457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err="1">
                <a:solidFill>
                  <a:schemeClr val="dk1"/>
                </a:solidFill>
                <a:latin typeface="Calibri"/>
                <a:ea typeface="Calibri"/>
                <a:cs typeface="Calibri"/>
                <a:sym typeface="Calibri"/>
              </a:rPr>
              <a:t>externalDocs</a:t>
            </a:r>
            <a:endParaRPr lang="en-CA" sz="1800" dirty="0">
              <a:solidFill>
                <a:schemeClr val="dk1"/>
              </a:solidFill>
              <a:latin typeface="Calibri"/>
              <a:ea typeface="Calibri"/>
              <a:cs typeface="Calibri"/>
              <a:sym typeface="Calibri"/>
            </a:endParaRPr>
          </a:p>
        </p:txBody>
      </p:sp>
      <p:sp>
        <p:nvSpPr>
          <p:cNvPr id="12" name="Shape 100"/>
          <p:cNvSpPr txBox="1"/>
          <p:nvPr/>
        </p:nvSpPr>
        <p:spPr>
          <a:xfrm>
            <a:off x="1063188" y="2882395"/>
            <a:ext cx="1544842" cy="32150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err="1">
                <a:solidFill>
                  <a:schemeClr val="dk1"/>
                </a:solidFill>
                <a:latin typeface="Calibri"/>
                <a:ea typeface="Calibri"/>
                <a:cs typeface="Calibri"/>
                <a:sym typeface="Calibri"/>
              </a:rPr>
              <a:t>basePath</a:t>
            </a:r>
            <a:endParaRPr lang="en-CA" sz="1800" dirty="0">
              <a:solidFill>
                <a:schemeClr val="dk1"/>
              </a:solidFill>
              <a:latin typeface="Calibri"/>
              <a:ea typeface="Calibri"/>
              <a:cs typeface="Calibri"/>
              <a:sym typeface="Calibri"/>
            </a:endParaRPr>
          </a:p>
        </p:txBody>
      </p:sp>
      <p:sp>
        <p:nvSpPr>
          <p:cNvPr id="13" name="Shape 101"/>
          <p:cNvSpPr txBox="1"/>
          <p:nvPr/>
        </p:nvSpPr>
        <p:spPr>
          <a:xfrm>
            <a:off x="1063188" y="3197964"/>
            <a:ext cx="1544842" cy="32150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a:solidFill>
                  <a:schemeClr val="dk1"/>
                </a:solidFill>
                <a:latin typeface="Calibri"/>
                <a:ea typeface="Calibri"/>
                <a:cs typeface="Calibri"/>
                <a:sym typeface="Calibri"/>
              </a:rPr>
              <a:t>schemes</a:t>
            </a:r>
          </a:p>
        </p:txBody>
      </p:sp>
      <p:sp>
        <p:nvSpPr>
          <p:cNvPr id="14" name="Shape 102"/>
          <p:cNvSpPr txBox="1"/>
          <p:nvPr/>
        </p:nvSpPr>
        <p:spPr>
          <a:xfrm>
            <a:off x="2778403" y="3049239"/>
            <a:ext cx="1929202" cy="42649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err="1">
                <a:solidFill>
                  <a:schemeClr val="dk1"/>
                </a:solidFill>
                <a:latin typeface="Calibri"/>
                <a:ea typeface="Calibri"/>
                <a:cs typeface="Calibri"/>
                <a:sym typeface="Calibri"/>
              </a:rPr>
              <a:t>securityDefinitions</a:t>
            </a:r>
            <a:endParaRPr lang="en-CA" sz="1800" dirty="0">
              <a:solidFill>
                <a:schemeClr val="dk1"/>
              </a:solidFill>
              <a:latin typeface="Calibri"/>
              <a:ea typeface="Calibri"/>
              <a:cs typeface="Calibri"/>
              <a:sym typeface="Calibri"/>
            </a:endParaRPr>
          </a:p>
        </p:txBody>
      </p:sp>
      <p:sp>
        <p:nvSpPr>
          <p:cNvPr id="15" name="Shape 103"/>
          <p:cNvSpPr txBox="1"/>
          <p:nvPr/>
        </p:nvSpPr>
        <p:spPr>
          <a:xfrm>
            <a:off x="1063188" y="5930430"/>
            <a:ext cx="3650267" cy="4928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responses</a:t>
            </a:r>
          </a:p>
        </p:txBody>
      </p:sp>
      <p:sp>
        <p:nvSpPr>
          <p:cNvPr id="16" name="Shape 104"/>
          <p:cNvSpPr txBox="1"/>
          <p:nvPr/>
        </p:nvSpPr>
        <p:spPr>
          <a:xfrm>
            <a:off x="1063188" y="4964083"/>
            <a:ext cx="3650267" cy="4928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definitions</a:t>
            </a:r>
          </a:p>
        </p:txBody>
      </p:sp>
      <p:sp>
        <p:nvSpPr>
          <p:cNvPr id="17" name="Shape 105"/>
          <p:cNvSpPr txBox="1"/>
          <p:nvPr/>
        </p:nvSpPr>
        <p:spPr>
          <a:xfrm>
            <a:off x="1063188" y="3589638"/>
            <a:ext cx="1806837" cy="32150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a:solidFill>
                  <a:schemeClr val="dk1"/>
                </a:solidFill>
                <a:latin typeface="Calibri"/>
                <a:ea typeface="Calibri"/>
                <a:cs typeface="Calibri"/>
                <a:sym typeface="Calibri"/>
              </a:rPr>
              <a:t>produces</a:t>
            </a:r>
          </a:p>
        </p:txBody>
      </p:sp>
      <p:sp>
        <p:nvSpPr>
          <p:cNvPr id="18" name="Shape 106"/>
          <p:cNvSpPr txBox="1"/>
          <p:nvPr/>
        </p:nvSpPr>
        <p:spPr>
          <a:xfrm>
            <a:off x="3078909" y="3589637"/>
            <a:ext cx="1633135" cy="32150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consumes</a:t>
            </a:r>
          </a:p>
        </p:txBody>
      </p:sp>
      <p:sp>
        <p:nvSpPr>
          <p:cNvPr id="19" name="Shape 82"/>
          <p:cNvSpPr txBox="1"/>
          <p:nvPr/>
        </p:nvSpPr>
        <p:spPr>
          <a:xfrm>
            <a:off x="7228287" y="1475013"/>
            <a:ext cx="4134010" cy="509878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45700" rIns="91425" bIns="45700" anchor="t"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OpenAPI 3.0</a:t>
            </a:r>
          </a:p>
        </p:txBody>
      </p:sp>
      <p:sp>
        <p:nvSpPr>
          <p:cNvPr id="20" name="Shape 83"/>
          <p:cNvSpPr txBox="1"/>
          <p:nvPr/>
        </p:nvSpPr>
        <p:spPr>
          <a:xfrm>
            <a:off x="7473822" y="1917646"/>
            <a:ext cx="3650267" cy="596619"/>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info</a:t>
            </a:r>
          </a:p>
        </p:txBody>
      </p:sp>
      <p:sp>
        <p:nvSpPr>
          <p:cNvPr id="21" name="Shape 84"/>
          <p:cNvSpPr txBox="1"/>
          <p:nvPr/>
        </p:nvSpPr>
        <p:spPr>
          <a:xfrm>
            <a:off x="7473822" y="2742865"/>
            <a:ext cx="1806099" cy="69343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a:solidFill>
                  <a:schemeClr val="dk1"/>
                </a:solidFill>
                <a:latin typeface="Calibri"/>
                <a:ea typeface="Calibri"/>
                <a:cs typeface="Calibri"/>
                <a:sym typeface="Calibri"/>
              </a:rPr>
              <a:t>servers</a:t>
            </a:r>
          </a:p>
        </p:txBody>
      </p:sp>
      <p:sp>
        <p:nvSpPr>
          <p:cNvPr id="22" name="Shape 85"/>
          <p:cNvSpPr txBox="1"/>
          <p:nvPr/>
        </p:nvSpPr>
        <p:spPr>
          <a:xfrm>
            <a:off x="7473822" y="3572030"/>
            <a:ext cx="3650267" cy="106135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paths</a:t>
            </a:r>
          </a:p>
        </p:txBody>
      </p:sp>
      <p:sp>
        <p:nvSpPr>
          <p:cNvPr id="23" name="Shape 86"/>
          <p:cNvSpPr txBox="1"/>
          <p:nvPr/>
        </p:nvSpPr>
        <p:spPr>
          <a:xfrm>
            <a:off x="7473822" y="5456965"/>
            <a:ext cx="3650267" cy="75569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a:solidFill>
                  <a:schemeClr val="dk1"/>
                </a:solidFill>
                <a:latin typeface="Calibri"/>
                <a:ea typeface="Calibri"/>
                <a:cs typeface="Calibri"/>
                <a:sym typeface="Calibri"/>
              </a:rPr>
              <a:t>components</a:t>
            </a:r>
          </a:p>
        </p:txBody>
      </p:sp>
      <p:sp>
        <p:nvSpPr>
          <p:cNvPr id="24" name="Shape 87"/>
          <p:cNvSpPr txBox="1"/>
          <p:nvPr/>
        </p:nvSpPr>
        <p:spPr>
          <a:xfrm>
            <a:off x="9510763" y="2742864"/>
            <a:ext cx="1613327" cy="69343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a:solidFill>
                  <a:schemeClr val="dk1"/>
                </a:solidFill>
                <a:latin typeface="Calibri"/>
                <a:ea typeface="Calibri"/>
                <a:cs typeface="Calibri"/>
                <a:sym typeface="Calibri"/>
              </a:rPr>
              <a:t>security</a:t>
            </a:r>
          </a:p>
        </p:txBody>
      </p:sp>
      <p:sp>
        <p:nvSpPr>
          <p:cNvPr id="25" name="Shape 88"/>
          <p:cNvSpPr txBox="1"/>
          <p:nvPr/>
        </p:nvSpPr>
        <p:spPr>
          <a:xfrm>
            <a:off x="7473822" y="4773789"/>
            <a:ext cx="1806099" cy="454576"/>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a:solidFill>
                  <a:schemeClr val="dk1"/>
                </a:solidFill>
                <a:latin typeface="Calibri"/>
                <a:ea typeface="Calibri"/>
                <a:cs typeface="Calibri"/>
                <a:sym typeface="Calibri"/>
              </a:rPr>
              <a:t>tags</a:t>
            </a:r>
          </a:p>
        </p:txBody>
      </p:sp>
      <p:sp>
        <p:nvSpPr>
          <p:cNvPr id="26" name="Shape 89"/>
          <p:cNvSpPr txBox="1"/>
          <p:nvPr/>
        </p:nvSpPr>
        <p:spPr>
          <a:xfrm>
            <a:off x="9510763" y="4773789"/>
            <a:ext cx="1613327" cy="45457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1425" tIns="45700" rIns="91425" bIns="45700" anchor="ctr" anchorCtr="0">
            <a:noAutofit/>
          </a:bodyPr>
          <a:lstStyle/>
          <a:p>
            <a:pPr marL="0" marR="0" lvl="0" indent="0" algn="ctr" rtl="0">
              <a:spcBef>
                <a:spcPts val="0"/>
              </a:spcBef>
              <a:buSzPct val="25000"/>
              <a:buNone/>
            </a:pPr>
            <a:r>
              <a:rPr lang="en-CA" sz="1800" dirty="0" err="1">
                <a:solidFill>
                  <a:schemeClr val="dk1"/>
                </a:solidFill>
                <a:latin typeface="Calibri"/>
                <a:ea typeface="Calibri"/>
                <a:cs typeface="Calibri"/>
                <a:sym typeface="Calibri"/>
              </a:rPr>
              <a:t>externalDocs</a:t>
            </a:r>
            <a:endParaRPr lang="en-CA"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514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Servers</a:t>
            </a:r>
          </a:p>
        </p:txBody>
      </p:sp>
      <p:sp>
        <p:nvSpPr>
          <p:cNvPr id="3" name="Content Placeholder 2"/>
          <p:cNvSpPr>
            <a:spLocks noGrp="1"/>
          </p:cNvSpPr>
          <p:nvPr>
            <p:ph idx="1"/>
          </p:nvPr>
        </p:nvSpPr>
        <p:spPr>
          <a:xfrm>
            <a:off x="838200" y="1825625"/>
            <a:ext cx="5758250" cy="4351338"/>
          </a:xfrm>
        </p:spPr>
        <p:txBody>
          <a:bodyPr/>
          <a:lstStyle/>
          <a:p>
            <a:r>
              <a:rPr lang="en-US" dirty="0"/>
              <a:t>Replaces schemes, host, </a:t>
            </a:r>
            <a:r>
              <a:rPr lang="en-US" dirty="0" err="1"/>
              <a:t>basePath</a:t>
            </a:r>
            <a:endParaRPr lang="en-US" dirty="0"/>
          </a:p>
          <a:p>
            <a:endParaRPr lang="en-US" dirty="0"/>
          </a:p>
          <a:p>
            <a:r>
              <a:rPr lang="en-US" dirty="0"/>
              <a:t>Allows definition of multiple servers</a:t>
            </a:r>
          </a:p>
          <a:p>
            <a:endParaRPr lang="en-US" dirty="0"/>
          </a:p>
          <a:p>
            <a:r>
              <a:rPr lang="en-US" dirty="0"/>
              <a:t>Variable substitution support</a:t>
            </a:r>
          </a:p>
          <a:p>
            <a:endParaRPr lang="en-US" dirty="0"/>
          </a:p>
          <a:p>
            <a:r>
              <a:rPr lang="en-US" dirty="0"/>
              <a:t>Defined at top, path or operation level</a:t>
            </a:r>
          </a:p>
        </p:txBody>
      </p:sp>
      <p:sp>
        <p:nvSpPr>
          <p:cNvPr id="4" name="Rectangle 3"/>
          <p:cNvSpPr/>
          <p:nvPr/>
        </p:nvSpPr>
        <p:spPr>
          <a:xfrm>
            <a:off x="6890952" y="788639"/>
            <a:ext cx="4798540" cy="5017464"/>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40000"/>
                  <a:lumOff val="6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wrap="square">
            <a:spAutoFit/>
          </a:bodyPr>
          <a:lstStyle/>
          <a:p>
            <a:pPr lvl="0">
              <a:lnSpc>
                <a:spcPct val="115000"/>
              </a:lnSpc>
              <a:buSzPct val="25000"/>
            </a:pPr>
            <a:r>
              <a:rPr lang="en-CA" sz="2000" dirty="0">
                <a:solidFill>
                  <a:srgbClr val="1E4E79"/>
                </a:solidFill>
                <a:latin typeface="Roboto Mono"/>
                <a:ea typeface="Roboto Mono"/>
                <a:cs typeface="Roboto Mono"/>
                <a:sym typeface="Roboto Mono"/>
              </a:rPr>
              <a:t>servers</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err="1">
                <a:solidFill>
                  <a:srgbClr val="1E4E79"/>
                </a:solidFill>
                <a:latin typeface="Roboto Mono"/>
                <a:ea typeface="Roboto Mono"/>
                <a:cs typeface="Roboto Mono"/>
                <a:sym typeface="Roboto Mono"/>
              </a:rPr>
              <a:t>url</a:t>
            </a:r>
            <a:r>
              <a:rPr lang="en-CA" sz="2000" dirty="0">
                <a:solidFill>
                  <a:schemeClr val="dk1"/>
                </a:solidFill>
                <a:latin typeface="Roboto Mono"/>
                <a:ea typeface="Roboto Mono"/>
                <a:cs typeface="Roboto Mono"/>
                <a:sym typeface="Roboto Mono"/>
              </a:rPr>
              <a:t>: https://{</a:t>
            </a:r>
            <a:r>
              <a:rPr lang="en-CA" sz="2000" dirty="0">
                <a:solidFill>
                  <a:srgbClr val="833C0B"/>
                </a:solidFill>
                <a:latin typeface="Roboto Mono"/>
                <a:ea typeface="Roboto Mono"/>
                <a:cs typeface="Roboto Mono"/>
                <a:sym typeface="Roboto Mono"/>
              </a:rPr>
              <a:t>user</a:t>
            </a:r>
            <a:r>
              <a:rPr lang="en-CA" sz="2000" dirty="0">
                <a:solidFill>
                  <a:schemeClr val="dk1"/>
                </a:solidFill>
                <a:latin typeface="Roboto Mono"/>
                <a:ea typeface="Roboto Mono"/>
                <a:cs typeface="Roboto Mono"/>
                <a:sym typeface="Roboto Mono"/>
              </a:rPr>
              <a:t>}.big-</a:t>
            </a:r>
            <a:r>
              <a:rPr lang="en-CA" sz="2000" dirty="0" err="1">
                <a:solidFill>
                  <a:schemeClr val="dk1"/>
                </a:solidFill>
                <a:latin typeface="Roboto Mono"/>
                <a:ea typeface="Roboto Mono"/>
                <a:cs typeface="Roboto Mono"/>
                <a:sym typeface="Roboto Mono"/>
              </a:rPr>
              <a:t>server.com</a:t>
            </a:r>
            <a:r>
              <a:rPr lang="en-CA" sz="2000" dirty="0">
                <a:solidFill>
                  <a:schemeClr val="dk1"/>
                </a:solidFill>
                <a:latin typeface="Roboto Mono"/>
                <a:ea typeface="Roboto Mono"/>
                <a:cs typeface="Roboto Mono"/>
                <a:sym typeface="Roboto Mono"/>
              </a:rPr>
              <a:t>:{</a:t>
            </a:r>
            <a:r>
              <a:rPr lang="en-CA" sz="2000" dirty="0">
                <a:solidFill>
                  <a:srgbClr val="833C0B"/>
                </a:solidFill>
                <a:latin typeface="Roboto Mono"/>
                <a:ea typeface="Roboto Mono"/>
                <a:cs typeface="Roboto Mono"/>
                <a:sym typeface="Roboto Mono"/>
              </a:rPr>
              <a:t>port</a:t>
            </a:r>
            <a:r>
              <a:rPr lang="en-CA" sz="2000" dirty="0">
                <a:solidFill>
                  <a:schemeClr val="dk1"/>
                </a:solidFill>
                <a:latin typeface="Roboto Mono"/>
                <a:ea typeface="Roboto Mono"/>
                <a:cs typeface="Roboto Mono"/>
                <a:sym typeface="Roboto Mono"/>
              </a:rPr>
              <a:t>}/{</a:t>
            </a:r>
            <a:r>
              <a:rPr lang="en-CA" sz="2000" dirty="0">
                <a:solidFill>
                  <a:srgbClr val="833C0B"/>
                </a:solidFill>
                <a:latin typeface="Roboto Mono"/>
                <a:ea typeface="Roboto Mono"/>
                <a:cs typeface="Roboto Mono"/>
                <a:sym typeface="Roboto Mono"/>
              </a:rPr>
              <a:t>path</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1E4E79"/>
                </a:solidFill>
                <a:latin typeface="Roboto Mono"/>
                <a:ea typeface="Roboto Mono"/>
                <a:cs typeface="Roboto Mono"/>
                <a:sym typeface="Roboto Mono"/>
              </a:rPr>
              <a:t>description</a:t>
            </a:r>
            <a:r>
              <a:rPr lang="en-CA" sz="2000" dirty="0">
                <a:solidFill>
                  <a:schemeClr val="dk1"/>
                </a:solidFill>
                <a:latin typeface="Roboto Mono"/>
                <a:ea typeface="Roboto Mono"/>
                <a:cs typeface="Roboto Mono"/>
                <a:sym typeface="Roboto Mono"/>
              </a:rPr>
              <a:t>: The production API server</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1E4E79"/>
                </a:solidFill>
                <a:latin typeface="Roboto Mono"/>
                <a:ea typeface="Roboto Mono"/>
                <a:cs typeface="Roboto Mono"/>
                <a:sym typeface="Roboto Mono"/>
              </a:rPr>
              <a:t>variables</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833C0B"/>
                </a:solidFill>
                <a:latin typeface="Roboto Mono"/>
                <a:ea typeface="Roboto Mono"/>
                <a:cs typeface="Roboto Mono"/>
                <a:sym typeface="Roboto Mono"/>
              </a:rPr>
              <a:t>user</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1E4E79"/>
                </a:solidFill>
                <a:latin typeface="Roboto Mono"/>
                <a:ea typeface="Roboto Mono"/>
                <a:cs typeface="Roboto Mono"/>
                <a:sym typeface="Roboto Mono"/>
              </a:rPr>
              <a:t>default</a:t>
            </a:r>
            <a:r>
              <a:rPr lang="en-CA" sz="2000" dirty="0">
                <a:solidFill>
                  <a:schemeClr val="dk1"/>
                </a:solidFill>
                <a:latin typeface="Roboto Mono"/>
                <a:ea typeface="Roboto Mono"/>
                <a:cs typeface="Roboto Mono"/>
                <a:sym typeface="Roboto Mono"/>
              </a:rPr>
              <a:t>: demo</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833C0B"/>
                </a:solidFill>
                <a:latin typeface="Roboto Mono"/>
                <a:ea typeface="Roboto Mono"/>
                <a:cs typeface="Roboto Mono"/>
                <a:sym typeface="Roboto Mono"/>
              </a:rPr>
              <a:t>port</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err="1">
                <a:solidFill>
                  <a:srgbClr val="1E4E79"/>
                </a:solidFill>
                <a:latin typeface="Roboto Mono"/>
                <a:ea typeface="Roboto Mono"/>
                <a:cs typeface="Roboto Mono"/>
                <a:sym typeface="Roboto Mono"/>
              </a:rPr>
              <a:t>enum</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- 8443</a:t>
            </a:r>
          </a:p>
          <a:p>
            <a:pPr lvl="0">
              <a:lnSpc>
                <a:spcPct val="115000"/>
              </a:lnSpc>
              <a:buSzPct val="25000"/>
            </a:pPr>
            <a:r>
              <a:rPr lang="en-CA" sz="2000" dirty="0">
                <a:solidFill>
                  <a:schemeClr val="dk1"/>
                </a:solidFill>
                <a:latin typeface="Roboto Mono"/>
                <a:ea typeface="Roboto Mono"/>
                <a:cs typeface="Roboto Mono"/>
                <a:sym typeface="Roboto Mono"/>
              </a:rPr>
              <a:t>        - 443</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1E4E79"/>
                </a:solidFill>
                <a:latin typeface="Roboto Mono"/>
                <a:ea typeface="Roboto Mono"/>
                <a:cs typeface="Roboto Mono"/>
                <a:sym typeface="Roboto Mono"/>
              </a:rPr>
              <a:t>default</a:t>
            </a:r>
            <a:r>
              <a:rPr lang="en-CA" sz="2000" dirty="0">
                <a:solidFill>
                  <a:schemeClr val="dk1"/>
                </a:solidFill>
                <a:latin typeface="Roboto Mono"/>
                <a:ea typeface="Roboto Mono"/>
                <a:cs typeface="Roboto Mono"/>
                <a:sym typeface="Roboto Mono"/>
              </a:rPr>
              <a:t>: 8443</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833C0B"/>
                </a:solidFill>
                <a:latin typeface="Roboto Mono"/>
                <a:ea typeface="Roboto Mono"/>
                <a:cs typeface="Roboto Mono"/>
                <a:sym typeface="Roboto Mono"/>
              </a:rPr>
              <a:t>path</a:t>
            </a:r>
            <a:r>
              <a:rPr lang="en-CA" sz="2000" dirty="0">
                <a:solidFill>
                  <a:schemeClr val="dk1"/>
                </a:solidFill>
                <a:latin typeface="Roboto Mono"/>
                <a:ea typeface="Roboto Mono"/>
                <a:cs typeface="Roboto Mono"/>
                <a:sym typeface="Roboto Mono"/>
              </a:rPr>
              <a:t>:</a:t>
            </a:r>
          </a:p>
          <a:p>
            <a:pPr lvl="0">
              <a:lnSpc>
                <a:spcPct val="115000"/>
              </a:lnSpc>
              <a:buSzPct val="25000"/>
            </a:pPr>
            <a:r>
              <a:rPr lang="en-CA" sz="2000" dirty="0">
                <a:solidFill>
                  <a:schemeClr val="dk1"/>
                </a:solidFill>
                <a:latin typeface="Roboto Mono"/>
                <a:ea typeface="Roboto Mono"/>
                <a:cs typeface="Roboto Mono"/>
                <a:sym typeface="Roboto Mono"/>
              </a:rPr>
              <a:t>      </a:t>
            </a:r>
            <a:r>
              <a:rPr lang="en-CA" sz="2000" dirty="0">
                <a:solidFill>
                  <a:srgbClr val="1E4E79"/>
                </a:solidFill>
                <a:latin typeface="Roboto Mono"/>
                <a:ea typeface="Roboto Mono"/>
                <a:cs typeface="Roboto Mono"/>
                <a:sym typeface="Roboto Mono"/>
              </a:rPr>
              <a:t>default</a:t>
            </a:r>
            <a:r>
              <a:rPr lang="en-CA" sz="2000" dirty="0">
                <a:solidFill>
                  <a:schemeClr val="dk1"/>
                </a:solidFill>
                <a:latin typeface="Roboto Mono"/>
                <a:ea typeface="Roboto Mono"/>
                <a:cs typeface="Roboto Mono"/>
                <a:sym typeface="Roboto Mono"/>
              </a:rPr>
              <a:t>: v2</a:t>
            </a:r>
          </a:p>
        </p:txBody>
      </p:sp>
    </p:spTree>
    <p:extLst>
      <p:ext uri="{BB962C8B-B14F-4D97-AF65-F5344CB8AC3E}">
        <p14:creationId xmlns:p14="http://schemas.microsoft.com/office/powerpoint/2010/main" val="2671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Overview</a:t>
            </a:r>
          </a:p>
        </p:txBody>
      </p:sp>
      <p:sp>
        <p:nvSpPr>
          <p:cNvPr id="4" name="Rectangle 3"/>
          <p:cNvSpPr/>
          <p:nvPr/>
        </p:nvSpPr>
        <p:spPr>
          <a:xfrm>
            <a:off x="10379511" y="3508801"/>
            <a:ext cx="114646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3.0</a:t>
            </a:r>
          </a:p>
        </p:txBody>
      </p:sp>
      <p:sp>
        <p:nvSpPr>
          <p:cNvPr id="5" name="Double Brace 4"/>
          <p:cNvSpPr/>
          <p:nvPr/>
        </p:nvSpPr>
        <p:spPr>
          <a:xfrm>
            <a:off x="1579687" y="1962493"/>
            <a:ext cx="8799824" cy="4015946"/>
          </a:xfrm>
          <a:prstGeom prst="bracePair">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6" name="Rectangle 5"/>
          <p:cNvSpPr/>
          <p:nvPr/>
        </p:nvSpPr>
        <p:spPr>
          <a:xfrm>
            <a:off x="433219" y="3587061"/>
            <a:ext cx="114646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2.0</a:t>
            </a:r>
          </a:p>
        </p:txBody>
      </p:sp>
      <p:sp>
        <p:nvSpPr>
          <p:cNvPr id="7" name="Rectangle 6"/>
          <p:cNvSpPr/>
          <p:nvPr/>
        </p:nvSpPr>
        <p:spPr>
          <a:xfrm>
            <a:off x="2073451" y="2085709"/>
            <a:ext cx="3348483" cy="3855664"/>
          </a:xfrm>
          <a:prstGeom prst="rect">
            <a:avLst/>
          </a:prstGeom>
          <a:noFill/>
        </p:spPr>
        <p:txBody>
          <a:bodyPr wrap="square" lIns="91440" tIns="45720" rIns="91440" bIns="45720" anchor="ctr" anchorCtr="0">
            <a:normAutofit/>
          </a:bodyPr>
          <a:lstStyle/>
          <a:p>
            <a:r>
              <a:rPr lang="en-US" sz="4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Path</a:t>
            </a:r>
          </a:p>
          <a:p>
            <a:r>
              <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Query</a:t>
            </a:r>
          </a:p>
          <a:p>
            <a:r>
              <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Header</a:t>
            </a:r>
          </a:p>
          <a:p>
            <a:r>
              <a:rPr lang="en-US" sz="4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Form Data</a:t>
            </a:r>
          </a:p>
          <a:p>
            <a:r>
              <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Body</a:t>
            </a:r>
          </a:p>
        </p:txBody>
      </p:sp>
      <p:sp>
        <p:nvSpPr>
          <p:cNvPr id="8" name="Rectangle 7"/>
          <p:cNvSpPr/>
          <p:nvPr/>
        </p:nvSpPr>
        <p:spPr>
          <a:xfrm>
            <a:off x="5681433" y="2085707"/>
            <a:ext cx="4299857" cy="3855665"/>
          </a:xfrm>
          <a:prstGeom prst="rect">
            <a:avLst/>
          </a:prstGeom>
          <a:noFill/>
        </p:spPr>
        <p:txBody>
          <a:bodyPr wrap="square" lIns="91440" tIns="45720" rIns="91440" bIns="45720" anchor="ctr" anchorCtr="0">
            <a:normAutofit fontScale="92500" lnSpcReduction="10000"/>
          </a:bodyPr>
          <a:lstStyle/>
          <a:p>
            <a:pPr algn="r"/>
            <a:r>
              <a:rPr lang="en-US" sz="4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Path</a:t>
            </a:r>
          </a:p>
          <a:p>
            <a:pPr algn="r"/>
            <a:r>
              <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Query</a:t>
            </a:r>
          </a:p>
          <a:p>
            <a:pPr algn="r"/>
            <a:r>
              <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Header</a:t>
            </a:r>
          </a:p>
          <a:p>
            <a:pPr algn="r"/>
            <a:r>
              <a:rPr lang="en-US" sz="4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Cookie</a:t>
            </a:r>
          </a:p>
          <a:p>
            <a:pPr algn="r"/>
            <a:endParaRPr lang="en-US" sz="4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r"/>
            <a:r>
              <a:rPr lang="en-US" sz="4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Request Body</a:t>
            </a:r>
          </a:p>
        </p:txBody>
      </p:sp>
      <p:cxnSp>
        <p:nvCxnSpPr>
          <p:cNvPr id="9" name="Straight Connector 8"/>
          <p:cNvCxnSpPr/>
          <p:nvPr/>
        </p:nvCxnSpPr>
        <p:spPr>
          <a:xfrm>
            <a:off x="6237484" y="4841618"/>
            <a:ext cx="3682313" cy="0"/>
          </a:xfrm>
          <a:prstGeom prst="line">
            <a:avLst/>
          </a:prstGeom>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6630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Examples</a:t>
            </a:r>
          </a:p>
        </p:txBody>
      </p:sp>
      <p:sp>
        <p:nvSpPr>
          <p:cNvPr id="3" name="Content Placeholder 2"/>
          <p:cNvSpPr>
            <a:spLocks noGrp="1"/>
          </p:cNvSpPr>
          <p:nvPr>
            <p:ph idx="1"/>
          </p:nvPr>
        </p:nvSpPr>
        <p:spPr>
          <a:xfrm>
            <a:off x="838200" y="1825625"/>
            <a:ext cx="4263723" cy="4351338"/>
          </a:xfrm>
        </p:spPr>
        <p:txBody>
          <a:bodyPr/>
          <a:lstStyle/>
          <a:p>
            <a:pPr marL="438150" lvl="0"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Examples can live in Parameters, Request Bodies, Responses and Schemas (*)</a:t>
            </a:r>
          </a:p>
          <a:p>
            <a:pPr marL="438150" lvl="0" indent="-285750">
              <a:spcBef>
                <a:spcPts val="480"/>
              </a:spcBef>
              <a:buClr>
                <a:srgbClr val="262261"/>
              </a:buClr>
              <a:buSzPct val="100000"/>
              <a:buFontTx/>
              <a:buChar char="-"/>
            </a:pPr>
            <a:endParaRPr lang="en-US" altLang="en-US" sz="2000" dirty="0">
              <a:solidFill>
                <a:srgbClr val="262626"/>
              </a:solidFill>
              <a:latin typeface="Helvetica Neue" charset="0"/>
              <a:ea typeface="Helvetica Neue" charset="0"/>
              <a:cs typeface="Helvetica Neue" charset="0"/>
            </a:endParaRPr>
          </a:p>
          <a:p>
            <a:pPr marL="438150" lvl="0"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Examples can be reused</a:t>
            </a:r>
          </a:p>
          <a:p>
            <a:pPr marL="438150" lvl="0" indent="-285750">
              <a:spcBef>
                <a:spcPts val="480"/>
              </a:spcBef>
              <a:buClr>
                <a:srgbClr val="262261"/>
              </a:buClr>
              <a:buSzPct val="100000"/>
              <a:buFontTx/>
              <a:buChar char="-"/>
            </a:pPr>
            <a:endParaRPr lang="en-US" altLang="en-US" sz="2000" dirty="0">
              <a:solidFill>
                <a:srgbClr val="262626"/>
              </a:solidFill>
              <a:latin typeface="Helvetica Neue" charset="0"/>
              <a:ea typeface="Helvetica Neue" charset="0"/>
              <a:cs typeface="Helvetica Neue" charset="0"/>
            </a:endParaRPr>
          </a:p>
          <a:p>
            <a:pPr marL="438150" lvl="0"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Additional Metadata</a:t>
            </a:r>
          </a:p>
          <a:p>
            <a:pPr marL="895350" lvl="1"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Name</a:t>
            </a:r>
          </a:p>
          <a:p>
            <a:pPr marL="895350" lvl="1"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Description</a:t>
            </a:r>
          </a:p>
          <a:p>
            <a:pPr marL="895350" lvl="1" indent="-285750">
              <a:spcBef>
                <a:spcPts val="480"/>
              </a:spcBef>
              <a:buClr>
                <a:srgbClr val="262261"/>
              </a:buClr>
              <a:buSzPct val="100000"/>
              <a:buFontTx/>
              <a:buChar char="-"/>
            </a:pPr>
            <a:endParaRPr lang="en-US" altLang="en-US" sz="2000" dirty="0">
              <a:solidFill>
                <a:srgbClr val="262626"/>
              </a:solidFill>
              <a:latin typeface="Helvetica Neue" charset="0"/>
              <a:ea typeface="Helvetica Neue" charset="0"/>
              <a:cs typeface="Helvetica Neue" charset="0"/>
            </a:endParaRPr>
          </a:p>
          <a:p>
            <a:pPr marL="438150" indent="-285750">
              <a:spcBef>
                <a:spcPts val="480"/>
              </a:spcBef>
              <a:buClr>
                <a:srgbClr val="262261"/>
              </a:buClr>
              <a:buSzPct val="100000"/>
              <a:buFontTx/>
              <a:buChar char="-"/>
            </a:pPr>
            <a:r>
              <a:rPr lang="en-US" altLang="en-US" sz="2000" dirty="0">
                <a:solidFill>
                  <a:srgbClr val="262626"/>
                </a:solidFill>
                <a:latin typeface="Helvetica Neue" charset="0"/>
                <a:ea typeface="Helvetica Neue" charset="0"/>
                <a:cs typeface="Helvetica Neue" charset="0"/>
              </a:rPr>
              <a:t>Can reference an external example</a:t>
            </a:r>
          </a:p>
        </p:txBody>
      </p:sp>
      <p:pic>
        <p:nvPicPr>
          <p:cNvPr id="5" name="Picture 4"/>
          <p:cNvPicPr>
            <a:picLocks noChangeAspect="1"/>
          </p:cNvPicPr>
          <p:nvPr/>
        </p:nvPicPr>
        <p:blipFill>
          <a:blip r:embed="rId3"/>
          <a:stretch>
            <a:fillRect/>
          </a:stretch>
        </p:blipFill>
        <p:spPr>
          <a:xfrm>
            <a:off x="5137031" y="1388612"/>
            <a:ext cx="6705600" cy="5117837"/>
          </a:xfrm>
          <a:prstGeom prst="rect">
            <a:avLst/>
          </a:prstGeom>
        </p:spPr>
      </p:pic>
      <p:sp>
        <p:nvSpPr>
          <p:cNvPr id="6" name="Rectangle: Rounded Corners 5"/>
          <p:cNvSpPr/>
          <p:nvPr/>
        </p:nvSpPr>
        <p:spPr>
          <a:xfrm>
            <a:off x="5545278" y="3648544"/>
            <a:ext cx="5699760" cy="2143760"/>
          </a:xfrm>
          <a:prstGeom prst="roundRect">
            <a:avLst/>
          </a:prstGeom>
          <a:noFill/>
          <a:ln w="76200">
            <a:solidFill>
              <a:srgbClr val="81A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28933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2DF9D0-08D2-2C4B-BE1C-A9C8AF0D34B6}">
  <we:reference id="wa104178141" version="3.1.2.28" store="en-US" storeType="OMEX"/>
  <we:alternateReferences>
    <we:reference id="WA104178141" version="3.1.2.28"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TotalTime>
  <Words>908</Words>
  <Application>Microsoft Macintosh PowerPoint</Application>
  <PresentationFormat>Widescreen</PresentationFormat>
  <Paragraphs>220</Paragraphs>
  <Slides>20</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 Light</vt:lpstr>
      <vt:lpstr>Helvetica Neue</vt:lpstr>
      <vt:lpstr>Mangal</vt:lpstr>
      <vt:lpstr>Open Sans</vt:lpstr>
      <vt:lpstr>Open Sans Light</vt:lpstr>
      <vt:lpstr>Open Sans Semibold</vt:lpstr>
      <vt:lpstr>Overlock</vt:lpstr>
      <vt:lpstr>Roboto Mono</vt:lpstr>
      <vt:lpstr>Rockwell</vt:lpstr>
      <vt:lpstr>Office Theme</vt:lpstr>
      <vt:lpstr>PowerPoint Presentation</vt:lpstr>
      <vt:lpstr>The OpenAPI Initiative </vt:lpstr>
      <vt:lpstr>OAS Opens Up A World Of Possibilities</vt:lpstr>
      <vt:lpstr>Evolution of the OAS</vt:lpstr>
      <vt:lpstr>Core differences between OAS2 and OAS3</vt:lpstr>
      <vt:lpstr>Structural Improvements</vt:lpstr>
      <vt:lpstr>Introducing Servers</vt:lpstr>
      <vt:lpstr>Parameters Overview</vt:lpstr>
      <vt:lpstr>Enhanced Examples</vt:lpstr>
      <vt:lpstr>Responses</vt:lpstr>
      <vt:lpstr>Links</vt:lpstr>
      <vt:lpstr>Callbacks</vt:lpstr>
      <vt:lpstr>JSON Schema</vt:lpstr>
      <vt:lpstr>Security Definitions</vt:lpstr>
      <vt:lpstr>OAS 3.1? (#1466)</vt:lpstr>
      <vt:lpstr>Draft Features</vt:lpstr>
      <vt:lpstr>Overlays</vt:lpstr>
      <vt:lpstr>Reusable Groups</vt:lpstr>
      <vt:lpstr>Optional/Multi-Segment Paths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Ratovsky</dc:creator>
  <cp:lastModifiedBy>Chris Riley</cp:lastModifiedBy>
  <cp:revision>3</cp:revision>
  <dcterms:created xsi:type="dcterms:W3CDTF">2018-10-24T22:11:45Z</dcterms:created>
  <dcterms:modified xsi:type="dcterms:W3CDTF">2018-10-27T23:57:55Z</dcterms:modified>
</cp:coreProperties>
</file>