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274" r:id="rId30"/>
    <p:sldId id="342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46" r:id="rId70"/>
    <p:sldId id="347" r:id="rId71"/>
    <p:sldId id="348" r:id="rId72"/>
    <p:sldId id="345" r:id="rId73"/>
    <p:sldId id="313" r:id="rId74"/>
    <p:sldId id="315" r:id="rId75"/>
    <p:sldId id="343" r:id="rId7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3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9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7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9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7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6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74" y="2696400"/>
            <a:ext cx="7915275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Heaps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400" spc="-100" dirty="0"/>
              <a:t>CSC220|Computer</a:t>
            </a:r>
            <a:r>
              <a:rPr sz="3400" spc="-225" dirty="0"/>
              <a:t> </a:t>
            </a:r>
            <a:r>
              <a:rPr sz="3400" spc="-105" dirty="0"/>
              <a:t>Programming</a:t>
            </a:r>
            <a:r>
              <a:rPr sz="3400" spc="-215" dirty="0"/>
              <a:t> </a:t>
            </a:r>
            <a:r>
              <a:rPr sz="3400" dirty="0"/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1303" y="3399924"/>
            <a:ext cx="568960" cy="468630"/>
          </a:xfrm>
          <a:custGeom>
            <a:avLst/>
            <a:gdLst/>
            <a:ahLst/>
            <a:cxnLst/>
            <a:rect l="l" t="t" r="r" b="b"/>
            <a:pathLst>
              <a:path w="568960" h="468629">
                <a:moveTo>
                  <a:pt x="0" y="0"/>
                </a:moveTo>
                <a:lnTo>
                  <a:pt x="568631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3157" y="202346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5341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3698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12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7425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56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380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1450" y="2491760"/>
            <a:ext cx="1054735" cy="510540"/>
          </a:xfrm>
          <a:custGeom>
            <a:avLst/>
            <a:gdLst/>
            <a:ahLst/>
            <a:cxnLst/>
            <a:rect l="l" t="t" r="r" b="b"/>
            <a:pathLst>
              <a:path w="1054734" h="510539">
                <a:moveTo>
                  <a:pt x="0" y="0"/>
                </a:moveTo>
                <a:lnTo>
                  <a:pt x="1054237" y="51041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1992" y="2468731"/>
            <a:ext cx="1059815" cy="534035"/>
          </a:xfrm>
          <a:custGeom>
            <a:avLst/>
            <a:gdLst/>
            <a:ahLst/>
            <a:cxnLst/>
            <a:rect l="l" t="t" r="r" b="b"/>
            <a:pathLst>
              <a:path w="1059814" h="534035">
                <a:moveTo>
                  <a:pt x="1059582" y="0"/>
                </a:moveTo>
                <a:lnTo>
                  <a:pt x="0" y="533438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23636" y="3390117"/>
            <a:ext cx="521970" cy="478790"/>
          </a:xfrm>
          <a:custGeom>
            <a:avLst/>
            <a:gdLst/>
            <a:ahLst/>
            <a:cxnLst/>
            <a:rect l="l" t="t" r="r" b="b"/>
            <a:pathLst>
              <a:path w="521970" h="478789">
                <a:moveTo>
                  <a:pt x="0" y="0"/>
                </a:moveTo>
                <a:lnTo>
                  <a:pt x="521899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1744" y="3390117"/>
            <a:ext cx="534035" cy="478790"/>
          </a:xfrm>
          <a:custGeom>
            <a:avLst/>
            <a:gdLst/>
            <a:ahLst/>
            <a:cxnLst/>
            <a:rect l="l" t="t" r="r" b="b"/>
            <a:pathLst>
              <a:path w="534034" h="478789">
                <a:moveTo>
                  <a:pt x="533943" y="0"/>
                </a:moveTo>
                <a:lnTo>
                  <a:pt x="0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8124" y="3399924"/>
            <a:ext cx="530225" cy="468630"/>
          </a:xfrm>
          <a:custGeom>
            <a:avLst/>
            <a:gdLst/>
            <a:ahLst/>
            <a:cxnLst/>
            <a:rect l="l" t="t" r="r" b="b"/>
            <a:pathLst>
              <a:path w="530225" h="468629">
                <a:moveTo>
                  <a:pt x="529919" y="0"/>
                </a:moveTo>
                <a:lnTo>
                  <a:pt x="0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75675" y="2979957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7758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9942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92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3763" y="3924796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31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42007" y="500883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9484" y="502183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2001" y="4358864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3803" y="4387905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4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11826" y="5077550"/>
            <a:ext cx="449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2340" y="5065325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56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75614" y="4402683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5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88727" y="50145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97557" y="4380040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1250" y="49718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34263" y="5052857"/>
            <a:ext cx="9753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4</a:t>
            </a: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5	</a:t>
            </a:r>
            <a:r>
              <a:rPr sz="3300" spc="-7" baseline="1262" dirty="0">
                <a:solidFill>
                  <a:srgbClr val="2F2B20"/>
                </a:solidFill>
                <a:latin typeface="Calibri"/>
                <a:cs typeface="Calibri"/>
              </a:rPr>
              <a:t>43</a:t>
            </a:r>
            <a:endParaRPr sz="3300" baseline="1262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8280" y="3949061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22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81137" y="423798"/>
            <a:ext cx="5241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0" dirty="0">
                <a:solidFill>
                  <a:srgbClr val="51565E"/>
                </a:solidFill>
                <a:latin typeface="Arial"/>
                <a:cs typeface="Arial"/>
              </a:rPr>
              <a:t>Let’s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51565E"/>
                </a:solidFill>
                <a:latin typeface="Arial"/>
                <a:cs typeface="Arial"/>
              </a:rPr>
              <a:t>remove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51565E"/>
                </a:solidFill>
                <a:latin typeface="Arial"/>
                <a:cs typeface="Arial"/>
              </a:rPr>
              <a:t>smallest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51565E"/>
                </a:solidFill>
                <a:latin typeface="Arial"/>
                <a:cs typeface="Arial"/>
              </a:rPr>
              <a:t>item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681137" y="1278869"/>
            <a:ext cx="1811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51565E"/>
                </a:solidFill>
                <a:latin typeface="Arial"/>
                <a:cs typeface="Arial"/>
              </a:rPr>
              <a:t>Take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out</a:t>
            </a:r>
            <a:r>
              <a:rPr sz="2800" spc="-31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25" dirty="0">
                <a:solidFill>
                  <a:srgbClr val="51565E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1137" y="2129769"/>
            <a:ext cx="3515995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solidFill>
                  <a:srgbClr val="51565E"/>
                </a:solidFill>
                <a:latin typeface="Arial"/>
                <a:cs typeface="Arial"/>
              </a:rPr>
              <a:t>Fill</a:t>
            </a:r>
            <a:r>
              <a:rPr sz="2800" spc="-10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54" dirty="0">
                <a:solidFill>
                  <a:srgbClr val="51565E"/>
                </a:solidFill>
                <a:latin typeface="Arial"/>
                <a:cs typeface="Arial"/>
              </a:rPr>
              <a:t>with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51565E"/>
                </a:solidFill>
                <a:latin typeface="Arial"/>
                <a:cs typeface="Arial"/>
              </a:rPr>
              <a:t>last</a:t>
            </a:r>
            <a:r>
              <a:rPr sz="2800" spc="-9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51565E"/>
                </a:solidFill>
                <a:latin typeface="Arial"/>
                <a:cs typeface="Arial"/>
              </a:rPr>
              <a:t>item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51565E"/>
                </a:solidFill>
                <a:latin typeface="Arial"/>
                <a:cs typeface="Arial"/>
              </a:rPr>
              <a:t>on  </a:t>
            </a:r>
            <a:r>
              <a:rPr sz="2800" spc="140" dirty="0">
                <a:solidFill>
                  <a:srgbClr val="51565E"/>
                </a:solidFill>
                <a:latin typeface="Arial"/>
                <a:cs typeface="Arial"/>
              </a:rPr>
              <a:t>last </a:t>
            </a:r>
            <a:r>
              <a:rPr sz="2800" spc="90" dirty="0">
                <a:solidFill>
                  <a:srgbClr val="51565E"/>
                </a:solidFill>
                <a:latin typeface="Arial"/>
                <a:cs typeface="Arial"/>
              </a:rPr>
              <a:t>level.</a:t>
            </a:r>
            <a:r>
              <a:rPr sz="2800" spc="-31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51565E"/>
                </a:solidFill>
                <a:latin typeface="Arial"/>
                <a:cs typeface="Arial"/>
              </a:rPr>
              <a:t>why?</a:t>
            </a:r>
            <a:endParaRPr sz="2800">
              <a:latin typeface="Arial"/>
              <a:cs typeface="Arial"/>
            </a:endParaRPr>
          </a:p>
          <a:p>
            <a:pPr marR="214629" algn="r">
              <a:lnSpc>
                <a:spcPts val="2470"/>
              </a:lnSpc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94839" y="2073732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1303" y="3399924"/>
            <a:ext cx="568960" cy="468630"/>
          </a:xfrm>
          <a:custGeom>
            <a:avLst/>
            <a:gdLst/>
            <a:ahLst/>
            <a:cxnLst/>
            <a:rect l="l" t="t" r="r" b="b"/>
            <a:pathLst>
              <a:path w="568960" h="468629">
                <a:moveTo>
                  <a:pt x="0" y="0"/>
                </a:moveTo>
                <a:lnTo>
                  <a:pt x="568631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5341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698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12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7425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56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380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1450" y="2491760"/>
            <a:ext cx="1054735" cy="510540"/>
          </a:xfrm>
          <a:custGeom>
            <a:avLst/>
            <a:gdLst/>
            <a:ahLst/>
            <a:cxnLst/>
            <a:rect l="l" t="t" r="r" b="b"/>
            <a:pathLst>
              <a:path w="1054734" h="510539">
                <a:moveTo>
                  <a:pt x="0" y="0"/>
                </a:moveTo>
                <a:lnTo>
                  <a:pt x="1054237" y="51041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1992" y="2468731"/>
            <a:ext cx="1059815" cy="534035"/>
          </a:xfrm>
          <a:custGeom>
            <a:avLst/>
            <a:gdLst/>
            <a:ahLst/>
            <a:cxnLst/>
            <a:rect l="l" t="t" r="r" b="b"/>
            <a:pathLst>
              <a:path w="1059814" h="534035">
                <a:moveTo>
                  <a:pt x="1059582" y="0"/>
                </a:moveTo>
                <a:lnTo>
                  <a:pt x="0" y="533438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3636" y="3390117"/>
            <a:ext cx="521970" cy="478790"/>
          </a:xfrm>
          <a:custGeom>
            <a:avLst/>
            <a:gdLst/>
            <a:ahLst/>
            <a:cxnLst/>
            <a:rect l="l" t="t" r="r" b="b"/>
            <a:pathLst>
              <a:path w="521970" h="478789">
                <a:moveTo>
                  <a:pt x="0" y="0"/>
                </a:moveTo>
                <a:lnTo>
                  <a:pt x="521899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1744" y="3390117"/>
            <a:ext cx="534035" cy="478790"/>
          </a:xfrm>
          <a:custGeom>
            <a:avLst/>
            <a:gdLst/>
            <a:ahLst/>
            <a:cxnLst/>
            <a:rect l="l" t="t" r="r" b="b"/>
            <a:pathLst>
              <a:path w="534034" h="478789">
                <a:moveTo>
                  <a:pt x="533943" y="0"/>
                </a:moveTo>
                <a:lnTo>
                  <a:pt x="0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8124" y="3399924"/>
            <a:ext cx="530225" cy="468630"/>
          </a:xfrm>
          <a:custGeom>
            <a:avLst/>
            <a:gdLst/>
            <a:ahLst/>
            <a:cxnLst/>
            <a:rect l="l" t="t" r="r" b="b"/>
            <a:pathLst>
              <a:path w="530225" h="468629">
                <a:moveTo>
                  <a:pt x="529919" y="0"/>
                </a:moveTo>
                <a:lnTo>
                  <a:pt x="0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75675" y="2979957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7758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9942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92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3763" y="3924796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31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42007" y="500883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9484" y="502183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2001" y="4358864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3803" y="4387905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4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11826" y="5077550"/>
            <a:ext cx="449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2340" y="5065325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56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75614" y="4402683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5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88727" y="50145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34263" y="5052857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45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02193" y="201720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22526" y="2076939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43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8280" y="3949061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22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81137" y="423798"/>
            <a:ext cx="5241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0" dirty="0">
                <a:solidFill>
                  <a:srgbClr val="51565E"/>
                </a:solidFill>
                <a:latin typeface="Arial"/>
                <a:cs typeface="Arial"/>
              </a:rPr>
              <a:t>Let’s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51565E"/>
                </a:solidFill>
                <a:latin typeface="Arial"/>
                <a:cs typeface="Arial"/>
              </a:rPr>
              <a:t>remove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51565E"/>
                </a:solidFill>
                <a:latin typeface="Arial"/>
                <a:cs typeface="Arial"/>
              </a:rPr>
              <a:t>smallest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51565E"/>
                </a:solidFill>
                <a:latin typeface="Arial"/>
                <a:cs typeface="Arial"/>
              </a:rPr>
              <a:t>item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681137" y="1278869"/>
            <a:ext cx="1811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51565E"/>
                </a:solidFill>
                <a:latin typeface="Arial"/>
                <a:cs typeface="Arial"/>
              </a:rPr>
              <a:t>Take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out</a:t>
            </a:r>
            <a:r>
              <a:rPr sz="2800" spc="-31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25" dirty="0">
                <a:solidFill>
                  <a:srgbClr val="51565E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1137" y="2129769"/>
            <a:ext cx="3515995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solidFill>
                  <a:srgbClr val="51565E"/>
                </a:solidFill>
                <a:latin typeface="Arial"/>
                <a:cs typeface="Arial"/>
              </a:rPr>
              <a:t>Fill</a:t>
            </a:r>
            <a:r>
              <a:rPr sz="2800" spc="-10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54" dirty="0">
                <a:solidFill>
                  <a:srgbClr val="51565E"/>
                </a:solidFill>
                <a:latin typeface="Arial"/>
                <a:cs typeface="Arial"/>
              </a:rPr>
              <a:t>with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51565E"/>
                </a:solidFill>
                <a:latin typeface="Arial"/>
                <a:cs typeface="Arial"/>
              </a:rPr>
              <a:t>last</a:t>
            </a:r>
            <a:r>
              <a:rPr sz="2800" spc="-9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51565E"/>
                </a:solidFill>
                <a:latin typeface="Arial"/>
                <a:cs typeface="Arial"/>
              </a:rPr>
              <a:t>item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51565E"/>
                </a:solidFill>
                <a:latin typeface="Arial"/>
                <a:cs typeface="Arial"/>
              </a:rPr>
              <a:t>on  </a:t>
            </a:r>
            <a:r>
              <a:rPr sz="2800" spc="140" dirty="0">
                <a:solidFill>
                  <a:srgbClr val="51565E"/>
                </a:solidFill>
                <a:latin typeface="Arial"/>
                <a:cs typeface="Arial"/>
              </a:rPr>
              <a:t>last </a:t>
            </a:r>
            <a:r>
              <a:rPr sz="2800" spc="90" dirty="0">
                <a:solidFill>
                  <a:srgbClr val="51565E"/>
                </a:solidFill>
                <a:latin typeface="Arial"/>
                <a:cs typeface="Arial"/>
              </a:rPr>
              <a:t>level.</a:t>
            </a:r>
            <a:r>
              <a:rPr sz="2800" spc="-31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51565E"/>
                </a:solidFill>
                <a:latin typeface="Arial"/>
                <a:cs typeface="Arial"/>
              </a:rPr>
              <a:t>why?</a:t>
            </a:r>
            <a:endParaRPr sz="2800">
              <a:latin typeface="Arial"/>
              <a:cs typeface="Arial"/>
            </a:endParaRPr>
          </a:p>
          <a:p>
            <a:pPr marR="214629" algn="r">
              <a:lnSpc>
                <a:spcPts val="2470"/>
              </a:lnSpc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57723" y="2640368"/>
            <a:ext cx="885190" cy="442595"/>
          </a:xfrm>
          <a:custGeom>
            <a:avLst/>
            <a:gdLst/>
            <a:ahLst/>
            <a:cxnLst/>
            <a:rect l="l" t="t" r="r" b="b"/>
            <a:pathLst>
              <a:path w="885189" h="442594">
                <a:moveTo>
                  <a:pt x="51399" y="374069"/>
                </a:moveTo>
                <a:lnTo>
                  <a:pt x="0" y="442012"/>
                </a:lnTo>
                <a:lnTo>
                  <a:pt x="85194" y="442365"/>
                </a:lnTo>
                <a:lnTo>
                  <a:pt x="71112" y="413908"/>
                </a:lnTo>
                <a:lnTo>
                  <a:pt x="94113" y="402526"/>
                </a:lnTo>
                <a:lnTo>
                  <a:pt x="65479" y="402526"/>
                </a:lnTo>
                <a:lnTo>
                  <a:pt x="51399" y="374069"/>
                </a:lnTo>
                <a:close/>
              </a:path>
              <a:path w="885189" h="442594">
                <a:moveTo>
                  <a:pt x="878951" y="0"/>
                </a:moveTo>
                <a:lnTo>
                  <a:pt x="65479" y="402526"/>
                </a:lnTo>
                <a:lnTo>
                  <a:pt x="94113" y="402526"/>
                </a:lnTo>
                <a:lnTo>
                  <a:pt x="884584" y="11383"/>
                </a:lnTo>
                <a:lnTo>
                  <a:pt x="878951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1044" y="3371460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4" h="350520">
                <a:moveTo>
                  <a:pt x="8180" y="0"/>
                </a:moveTo>
                <a:lnTo>
                  <a:pt x="0" y="9715"/>
                </a:lnTo>
                <a:lnTo>
                  <a:pt x="351962" y="306083"/>
                </a:lnTo>
                <a:lnTo>
                  <a:pt x="331511" y="330370"/>
                </a:lnTo>
                <a:lnTo>
                  <a:pt x="414340" y="350307"/>
                </a:lnTo>
                <a:lnTo>
                  <a:pt x="391071" y="296369"/>
                </a:lnTo>
                <a:lnTo>
                  <a:pt x="360142" y="296369"/>
                </a:lnTo>
                <a:lnTo>
                  <a:pt x="8180" y="0"/>
                </a:lnTo>
                <a:close/>
              </a:path>
              <a:path w="414654" h="350520">
                <a:moveTo>
                  <a:pt x="380593" y="272082"/>
                </a:moveTo>
                <a:lnTo>
                  <a:pt x="360142" y="296369"/>
                </a:lnTo>
                <a:lnTo>
                  <a:pt x="391071" y="296369"/>
                </a:lnTo>
                <a:lnTo>
                  <a:pt x="380593" y="272082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1303" y="3399924"/>
            <a:ext cx="568960" cy="468630"/>
          </a:xfrm>
          <a:custGeom>
            <a:avLst/>
            <a:gdLst/>
            <a:ahLst/>
            <a:cxnLst/>
            <a:rect l="l" t="t" r="r" b="b"/>
            <a:pathLst>
              <a:path w="568960" h="468629">
                <a:moveTo>
                  <a:pt x="0" y="0"/>
                </a:moveTo>
                <a:lnTo>
                  <a:pt x="568631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5341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698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12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7425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56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380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1450" y="2491760"/>
            <a:ext cx="1054735" cy="510540"/>
          </a:xfrm>
          <a:custGeom>
            <a:avLst/>
            <a:gdLst/>
            <a:ahLst/>
            <a:cxnLst/>
            <a:rect l="l" t="t" r="r" b="b"/>
            <a:pathLst>
              <a:path w="1054734" h="510539">
                <a:moveTo>
                  <a:pt x="0" y="0"/>
                </a:moveTo>
                <a:lnTo>
                  <a:pt x="1054237" y="51041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1992" y="2468731"/>
            <a:ext cx="1059815" cy="534035"/>
          </a:xfrm>
          <a:custGeom>
            <a:avLst/>
            <a:gdLst/>
            <a:ahLst/>
            <a:cxnLst/>
            <a:rect l="l" t="t" r="r" b="b"/>
            <a:pathLst>
              <a:path w="1059814" h="534035">
                <a:moveTo>
                  <a:pt x="1059582" y="0"/>
                </a:moveTo>
                <a:lnTo>
                  <a:pt x="0" y="533438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3636" y="3390117"/>
            <a:ext cx="521970" cy="478790"/>
          </a:xfrm>
          <a:custGeom>
            <a:avLst/>
            <a:gdLst/>
            <a:ahLst/>
            <a:cxnLst/>
            <a:rect l="l" t="t" r="r" b="b"/>
            <a:pathLst>
              <a:path w="521970" h="478789">
                <a:moveTo>
                  <a:pt x="0" y="0"/>
                </a:moveTo>
                <a:lnTo>
                  <a:pt x="521899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1744" y="3390117"/>
            <a:ext cx="534035" cy="478790"/>
          </a:xfrm>
          <a:custGeom>
            <a:avLst/>
            <a:gdLst/>
            <a:ahLst/>
            <a:cxnLst/>
            <a:rect l="l" t="t" r="r" b="b"/>
            <a:pathLst>
              <a:path w="534034" h="478789">
                <a:moveTo>
                  <a:pt x="533943" y="0"/>
                </a:moveTo>
                <a:lnTo>
                  <a:pt x="0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8124" y="3399924"/>
            <a:ext cx="530225" cy="468630"/>
          </a:xfrm>
          <a:custGeom>
            <a:avLst/>
            <a:gdLst/>
            <a:ahLst/>
            <a:cxnLst/>
            <a:rect l="l" t="t" r="r" b="b"/>
            <a:pathLst>
              <a:path w="530225" h="468629">
                <a:moveTo>
                  <a:pt x="529919" y="0"/>
                </a:moveTo>
                <a:lnTo>
                  <a:pt x="0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75675" y="2979957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7758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9942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92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3763" y="3924796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31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42007" y="500883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9484" y="502183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2001" y="4358864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3803" y="4387905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4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11826" y="5077550"/>
            <a:ext cx="449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2340" y="5065325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56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75614" y="4402683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5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88727" y="50145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34263" y="5052857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45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02193" y="201720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22526" y="2076939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8280" y="3949061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43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81137" y="423798"/>
            <a:ext cx="5241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0" dirty="0">
                <a:solidFill>
                  <a:srgbClr val="51565E"/>
                </a:solidFill>
                <a:latin typeface="Arial"/>
                <a:cs typeface="Arial"/>
              </a:rPr>
              <a:t>Let’s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51565E"/>
                </a:solidFill>
                <a:latin typeface="Arial"/>
                <a:cs typeface="Arial"/>
              </a:rPr>
              <a:t>remove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51565E"/>
                </a:solidFill>
                <a:latin typeface="Arial"/>
                <a:cs typeface="Arial"/>
              </a:rPr>
              <a:t>smallest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51565E"/>
                </a:solidFill>
                <a:latin typeface="Arial"/>
                <a:cs typeface="Arial"/>
              </a:rPr>
              <a:t>item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681137" y="1278869"/>
            <a:ext cx="1811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51565E"/>
                </a:solidFill>
                <a:latin typeface="Arial"/>
                <a:cs typeface="Arial"/>
              </a:rPr>
              <a:t>Take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out</a:t>
            </a:r>
            <a:r>
              <a:rPr sz="2800" spc="-31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25" dirty="0">
                <a:solidFill>
                  <a:srgbClr val="51565E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1137" y="2129769"/>
            <a:ext cx="3515995" cy="173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solidFill>
                  <a:srgbClr val="51565E"/>
                </a:solidFill>
                <a:latin typeface="Arial"/>
                <a:cs typeface="Arial"/>
              </a:rPr>
              <a:t>Fill</a:t>
            </a:r>
            <a:r>
              <a:rPr sz="2800" spc="-10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54" dirty="0">
                <a:solidFill>
                  <a:srgbClr val="51565E"/>
                </a:solidFill>
                <a:latin typeface="Arial"/>
                <a:cs typeface="Arial"/>
              </a:rPr>
              <a:t>with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51565E"/>
                </a:solidFill>
                <a:latin typeface="Arial"/>
                <a:cs typeface="Arial"/>
              </a:rPr>
              <a:t>last</a:t>
            </a:r>
            <a:r>
              <a:rPr sz="2800" spc="-9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51565E"/>
                </a:solidFill>
                <a:latin typeface="Arial"/>
                <a:cs typeface="Arial"/>
              </a:rPr>
              <a:t>item</a:t>
            </a:r>
            <a:r>
              <a:rPr sz="2800" spc="-10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51565E"/>
                </a:solidFill>
                <a:latin typeface="Arial"/>
                <a:cs typeface="Arial"/>
              </a:rPr>
              <a:t>on  </a:t>
            </a:r>
            <a:r>
              <a:rPr sz="2800" spc="140" dirty="0">
                <a:solidFill>
                  <a:srgbClr val="51565E"/>
                </a:solidFill>
                <a:latin typeface="Arial"/>
                <a:cs typeface="Arial"/>
              </a:rPr>
              <a:t>last </a:t>
            </a:r>
            <a:r>
              <a:rPr sz="2800" spc="90" dirty="0">
                <a:solidFill>
                  <a:srgbClr val="51565E"/>
                </a:solidFill>
                <a:latin typeface="Arial"/>
                <a:cs typeface="Arial"/>
              </a:rPr>
              <a:t>level.</a:t>
            </a:r>
            <a:r>
              <a:rPr sz="2800" spc="-31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51565E"/>
                </a:solidFill>
                <a:latin typeface="Arial"/>
                <a:cs typeface="Arial"/>
              </a:rPr>
              <a:t>why?</a:t>
            </a:r>
            <a:endParaRPr sz="2800">
              <a:latin typeface="Arial"/>
              <a:cs typeface="Arial"/>
            </a:endParaRPr>
          </a:p>
          <a:p>
            <a:pPr marR="214629" algn="r">
              <a:lnSpc>
                <a:spcPts val="2470"/>
              </a:lnSpc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22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800" spc="80" dirty="0">
                <a:solidFill>
                  <a:srgbClr val="51565E"/>
                </a:solidFill>
                <a:latin typeface="Arial"/>
                <a:cs typeface="Arial"/>
              </a:rPr>
              <a:t>Percolate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1137" y="3835866"/>
            <a:ext cx="9378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51565E"/>
                </a:solidFill>
                <a:latin typeface="Arial"/>
                <a:cs typeface="Arial"/>
              </a:rPr>
              <a:t>d</a:t>
            </a:r>
            <a:r>
              <a:rPr sz="2800" spc="5" dirty="0">
                <a:solidFill>
                  <a:srgbClr val="51565E"/>
                </a:solidFill>
                <a:latin typeface="Arial"/>
                <a:cs typeface="Arial"/>
              </a:rPr>
              <a:t>o</a:t>
            </a:r>
            <a:r>
              <a:rPr sz="2800" spc="215" dirty="0">
                <a:solidFill>
                  <a:srgbClr val="51565E"/>
                </a:solidFill>
                <a:latin typeface="Arial"/>
                <a:cs typeface="Arial"/>
              </a:rPr>
              <a:t>wn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601178"/>
            <a:ext cx="6455410" cy="368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35915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average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cases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for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priority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queue  implemented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with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binary</a:t>
            </a:r>
            <a:r>
              <a:rPr sz="3000" spc="-3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57C"/>
              </a:buClr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525252"/>
                </a:solidFill>
                <a:latin typeface="Courier New"/>
                <a:cs typeface="Courier New"/>
              </a:rPr>
              <a:t>add</a:t>
            </a:r>
            <a:endParaRPr sz="2600">
              <a:latin typeface="Courier New"/>
              <a:cs typeface="Courier New"/>
            </a:endParaRPr>
          </a:p>
          <a:p>
            <a:pPr marL="904240" lvl="2" indent="-228600">
              <a:lnSpc>
                <a:spcPct val="100000"/>
              </a:lnSpc>
              <a:spcBef>
                <a:spcPts val="509"/>
              </a:spcBef>
              <a:buClr>
                <a:srgbClr val="D2CB6C"/>
              </a:buClr>
              <a:buFont typeface="Arial"/>
              <a:buChar char="•"/>
              <a:tabLst>
                <a:tab pos="904240" algn="l"/>
              </a:tabLst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O(1)</a:t>
            </a: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: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percolate </a:t>
            </a:r>
            <a:r>
              <a:rPr sz="2400" i="1" dirty="0">
                <a:solidFill>
                  <a:srgbClr val="525252"/>
                </a:solidFill>
                <a:latin typeface="Calibri"/>
                <a:cs typeface="Calibri"/>
              </a:rPr>
              <a:t>up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(average </a:t>
            </a:r>
            <a:r>
              <a:rPr sz="2400" i="1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2.6</a:t>
            </a:r>
            <a:r>
              <a:rPr sz="2400" i="1" spc="-4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compares)</a:t>
            </a:r>
            <a:endParaRPr sz="24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D2CB6C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525252"/>
                </a:solidFill>
                <a:latin typeface="Courier New"/>
                <a:cs typeface="Courier New"/>
              </a:rPr>
              <a:t>findMin</a:t>
            </a:r>
            <a:endParaRPr sz="2600">
              <a:latin typeface="Courier New"/>
              <a:cs typeface="Courier New"/>
            </a:endParaRPr>
          </a:p>
          <a:p>
            <a:pPr marL="904240" lvl="2" indent="-228600">
              <a:lnSpc>
                <a:spcPct val="100000"/>
              </a:lnSpc>
              <a:spcBef>
                <a:spcPts val="515"/>
              </a:spcBef>
              <a:buClr>
                <a:srgbClr val="D2CB6C"/>
              </a:buClr>
              <a:buFont typeface="Arial"/>
              <a:buChar char="•"/>
              <a:tabLst>
                <a:tab pos="904240" algn="l"/>
              </a:tabLst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O(1)</a:t>
            </a: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: </a:t>
            </a:r>
            <a:r>
              <a:rPr sz="2400" i="1" spc="-10" dirty="0">
                <a:solidFill>
                  <a:srgbClr val="525252"/>
                </a:solidFill>
                <a:latin typeface="Calibri"/>
                <a:cs typeface="Calibri"/>
              </a:rPr>
              <a:t>just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return the</a:t>
            </a:r>
            <a:r>
              <a:rPr sz="2400" i="1" spc="-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25252"/>
                </a:solidFill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419" y="4703976"/>
            <a:ext cx="6798309" cy="13049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9CBEBD"/>
              </a:buClr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525252"/>
                </a:solidFill>
                <a:latin typeface="Courier New"/>
                <a:cs typeface="Courier New"/>
              </a:rPr>
              <a:t>deleteMin</a:t>
            </a:r>
            <a:endParaRPr sz="2600">
              <a:latin typeface="Courier New"/>
              <a:cs typeface="Courier New"/>
            </a:endParaRPr>
          </a:p>
          <a:p>
            <a:pPr marL="607060" marR="5080" lvl="1" indent="-228600">
              <a:lnSpc>
                <a:spcPts val="2870"/>
              </a:lnSpc>
              <a:spcBef>
                <a:spcPts val="685"/>
              </a:spcBef>
              <a:buClr>
                <a:srgbClr val="D2CB6C"/>
              </a:buClr>
              <a:buFont typeface="Arial"/>
              <a:buChar char="•"/>
              <a:tabLst>
                <a:tab pos="607060" algn="l"/>
              </a:tabLst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O(logN)</a:t>
            </a: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: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percolate down (rarely </a:t>
            </a:r>
            <a:r>
              <a:rPr sz="2400" i="1" spc="-10" dirty="0">
                <a:solidFill>
                  <a:srgbClr val="525252"/>
                </a:solidFill>
                <a:latin typeface="Calibri"/>
                <a:cs typeface="Calibri"/>
              </a:rPr>
              <a:t>terminates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before  </a:t>
            </a:r>
            <a:r>
              <a:rPr sz="2400" i="1" dirty="0">
                <a:solidFill>
                  <a:srgbClr val="525252"/>
                </a:solidFill>
                <a:latin typeface="Calibri"/>
                <a:cs typeface="Calibri"/>
              </a:rPr>
              <a:t>near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2400" i="1" spc="-10" dirty="0">
                <a:solidFill>
                  <a:srgbClr val="525252"/>
                </a:solidFill>
                <a:latin typeface="Calibri"/>
                <a:cs typeface="Calibri"/>
              </a:rPr>
              <a:t>bottom </a:t>
            </a:r>
            <a:r>
              <a:rPr sz="2400" i="1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25252"/>
                </a:solidFill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52203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</a:t>
            </a:r>
            <a:r>
              <a:rPr spc="-260" dirty="0"/>
              <a:t> </a:t>
            </a:r>
            <a:r>
              <a:rPr spc="-95" dirty="0"/>
              <a:t>implementation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2065440"/>
            <a:ext cx="5939790" cy="15309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As a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linked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list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30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How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look </a:t>
            </a:r>
            <a:r>
              <a:rPr sz="2600" spc="-20" dirty="0">
                <a:solidFill>
                  <a:srgbClr val="525252"/>
                </a:solidFill>
                <a:latin typeface="Calibri"/>
                <a:cs typeface="Calibri"/>
              </a:rPr>
              <a:t>for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parent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during</a:t>
            </a:r>
            <a:r>
              <a:rPr sz="2600" spc="1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bubbling?</a:t>
            </a:r>
            <a:endParaRPr sz="26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50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How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access the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rightmost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leaf?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241" y="4908908"/>
            <a:ext cx="6558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5" dirty="0">
                <a:solidFill>
                  <a:srgbClr val="C89F5D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C89F5D"/>
                </a:solidFill>
                <a:latin typeface="Arial"/>
                <a:cs typeface="Arial"/>
              </a:rPr>
              <a:t>complete</a:t>
            </a:r>
            <a:r>
              <a:rPr sz="24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C89F5D"/>
                </a:solidFill>
                <a:latin typeface="Arial"/>
                <a:cs typeface="Arial"/>
              </a:rPr>
              <a:t>tree</a:t>
            </a:r>
            <a:r>
              <a:rPr sz="24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C89F5D"/>
                </a:solidFill>
                <a:latin typeface="Arial"/>
                <a:cs typeface="Arial"/>
              </a:rPr>
              <a:t>can</a:t>
            </a:r>
            <a:r>
              <a:rPr sz="24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C89F5D"/>
                </a:solidFill>
                <a:latin typeface="Arial"/>
                <a:cs typeface="Arial"/>
              </a:rPr>
              <a:t>be</a:t>
            </a:r>
            <a:r>
              <a:rPr sz="24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C89F5D"/>
                </a:solidFill>
                <a:latin typeface="Arial"/>
                <a:cs typeface="Arial"/>
              </a:rPr>
              <a:t>stored</a:t>
            </a:r>
            <a:r>
              <a:rPr sz="24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89F5D"/>
                </a:solidFill>
                <a:latin typeface="Arial"/>
                <a:cs typeface="Arial"/>
              </a:rPr>
              <a:t>as</a:t>
            </a:r>
            <a:r>
              <a:rPr sz="24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C89F5D"/>
                </a:solidFill>
                <a:latin typeface="Arial"/>
                <a:cs typeface="Arial"/>
              </a:rPr>
              <a:t>an</a:t>
            </a:r>
            <a:r>
              <a:rPr sz="24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400" spc="220" dirty="0">
                <a:solidFill>
                  <a:srgbClr val="C89F5D"/>
                </a:solidFill>
                <a:latin typeface="Arial"/>
                <a:cs typeface="Arial"/>
              </a:rPr>
              <a:t>array!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65836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20" dirty="0">
                <a:solidFill>
                  <a:srgbClr val="00441B"/>
                </a:solidFill>
                <a:latin typeface="Cambria"/>
                <a:cs typeface="Cambria"/>
              </a:rPr>
              <a:t>Array </a:t>
            </a:r>
            <a:r>
              <a:rPr sz="4600" b="0" spc="-75" dirty="0">
                <a:solidFill>
                  <a:srgbClr val="00441B"/>
                </a:solidFill>
                <a:latin typeface="Cambria"/>
                <a:cs typeface="Cambria"/>
              </a:rPr>
              <a:t>heap</a:t>
            </a:r>
            <a:r>
              <a:rPr sz="4600" b="0" spc="-310" dirty="0">
                <a:solidFill>
                  <a:srgbClr val="00441B"/>
                </a:solidFill>
                <a:latin typeface="Cambria"/>
                <a:cs typeface="Cambria"/>
              </a:rPr>
              <a:t> </a:t>
            </a:r>
            <a:r>
              <a:rPr sz="4600" b="0" spc="-105" dirty="0">
                <a:solidFill>
                  <a:srgbClr val="00441B"/>
                </a:solidFill>
                <a:latin typeface="Cambria"/>
                <a:cs typeface="Cambria"/>
              </a:rPr>
              <a:t>implementation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1353" y="3281165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6078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5	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7406" y="392960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21426" y="4767846"/>
          <a:ext cx="4032249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73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697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65836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20" dirty="0">
                <a:solidFill>
                  <a:srgbClr val="00441B"/>
                </a:solidFill>
                <a:latin typeface="Cambria"/>
                <a:cs typeface="Cambria"/>
              </a:rPr>
              <a:t>Array </a:t>
            </a:r>
            <a:r>
              <a:rPr sz="4600" b="0" spc="-75" dirty="0">
                <a:solidFill>
                  <a:srgbClr val="00441B"/>
                </a:solidFill>
                <a:latin typeface="Cambria"/>
                <a:cs typeface="Cambria"/>
              </a:rPr>
              <a:t>heap</a:t>
            </a:r>
            <a:r>
              <a:rPr sz="4600" b="0" spc="-310" dirty="0">
                <a:solidFill>
                  <a:srgbClr val="00441B"/>
                </a:solidFill>
                <a:latin typeface="Cambria"/>
                <a:cs typeface="Cambria"/>
              </a:rPr>
              <a:t> </a:t>
            </a:r>
            <a:r>
              <a:rPr sz="4600" b="0" spc="-105" dirty="0">
                <a:solidFill>
                  <a:srgbClr val="00441B"/>
                </a:solidFill>
                <a:latin typeface="Cambria"/>
                <a:cs typeface="Cambria"/>
              </a:rPr>
              <a:t>implementation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1353" y="3281165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6078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5	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7406" y="392960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21426" y="4767846"/>
          <a:ext cx="4032249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2560180" y="5304391"/>
            <a:ext cx="76200" cy="438784"/>
          </a:xfrm>
          <a:custGeom>
            <a:avLst/>
            <a:gdLst/>
            <a:ahLst/>
            <a:cxnLst/>
            <a:rect l="l" t="t" r="r" b="b"/>
            <a:pathLst>
              <a:path w="76200" h="438785">
                <a:moveTo>
                  <a:pt x="44450" y="76200"/>
                </a:moveTo>
                <a:lnTo>
                  <a:pt x="31750" y="76200"/>
                </a:lnTo>
                <a:lnTo>
                  <a:pt x="31748" y="438683"/>
                </a:lnTo>
                <a:lnTo>
                  <a:pt x="44448" y="438683"/>
                </a:lnTo>
                <a:lnTo>
                  <a:pt x="44450" y="76200"/>
                </a:lnTo>
                <a:close/>
              </a:path>
              <a:path w="76200" h="43878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22854" y="5690330"/>
            <a:ext cx="5791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r</a:t>
            </a:r>
            <a:r>
              <a:rPr sz="2200" spc="195" dirty="0">
                <a:solidFill>
                  <a:srgbClr val="C89F5D"/>
                </a:solidFill>
                <a:latin typeface="Arial"/>
                <a:cs typeface="Arial"/>
              </a:rPr>
              <a:t>o</a:t>
            </a:r>
            <a:r>
              <a:rPr sz="2200" spc="-30" dirty="0">
                <a:solidFill>
                  <a:srgbClr val="C89F5D"/>
                </a:solidFill>
                <a:latin typeface="Arial"/>
                <a:cs typeface="Arial"/>
              </a:rPr>
              <a:t>o</a:t>
            </a:r>
            <a:r>
              <a:rPr sz="2200" spc="265" dirty="0">
                <a:solidFill>
                  <a:srgbClr val="C89F5D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74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74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65836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20" dirty="0">
                <a:solidFill>
                  <a:srgbClr val="00441B"/>
                </a:solidFill>
                <a:latin typeface="Cambria"/>
                <a:cs typeface="Cambria"/>
              </a:rPr>
              <a:t>Array </a:t>
            </a:r>
            <a:r>
              <a:rPr sz="4600" b="0" spc="-75" dirty="0">
                <a:solidFill>
                  <a:srgbClr val="00441B"/>
                </a:solidFill>
                <a:latin typeface="Cambria"/>
                <a:cs typeface="Cambria"/>
              </a:rPr>
              <a:t>heap</a:t>
            </a:r>
            <a:r>
              <a:rPr sz="4600" b="0" spc="-310" dirty="0">
                <a:solidFill>
                  <a:srgbClr val="00441B"/>
                </a:solidFill>
                <a:latin typeface="Cambria"/>
                <a:cs typeface="Cambria"/>
              </a:rPr>
              <a:t> </a:t>
            </a:r>
            <a:r>
              <a:rPr sz="4600" b="0" spc="-105" dirty="0">
                <a:solidFill>
                  <a:srgbClr val="00441B"/>
                </a:solidFill>
                <a:latin typeface="Cambria"/>
                <a:cs typeface="Cambria"/>
              </a:rPr>
              <a:t>implementation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1353" y="3281165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6078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5	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7406" y="392960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21426" y="4767846"/>
          <a:ext cx="4032249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628970" y="5690330"/>
            <a:ext cx="6118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C89F5D"/>
                </a:solidFill>
                <a:latin typeface="Arial"/>
                <a:cs typeface="Arial"/>
              </a:rPr>
              <a:t>left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child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index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90" dirty="0">
                <a:solidFill>
                  <a:srgbClr val="C89F5D"/>
                </a:solidFill>
                <a:latin typeface="Arial"/>
                <a:cs typeface="Arial"/>
              </a:rPr>
              <a:t>i</a:t>
            </a:r>
            <a:r>
              <a:rPr sz="2200" spc="-5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C89F5D"/>
                </a:solidFill>
                <a:latin typeface="Arial"/>
                <a:cs typeface="Arial"/>
              </a:rPr>
              <a:t>is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stored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index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C89F5D"/>
                </a:solidFill>
                <a:latin typeface="Arial"/>
                <a:cs typeface="Arial"/>
              </a:rPr>
              <a:t>2i+1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75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52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65836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20" dirty="0">
                <a:solidFill>
                  <a:srgbClr val="00441B"/>
                </a:solidFill>
                <a:latin typeface="Cambria"/>
                <a:cs typeface="Cambria"/>
              </a:rPr>
              <a:t>Array </a:t>
            </a:r>
            <a:r>
              <a:rPr sz="4600" b="0" spc="-75" dirty="0">
                <a:solidFill>
                  <a:srgbClr val="00441B"/>
                </a:solidFill>
                <a:latin typeface="Cambria"/>
                <a:cs typeface="Cambria"/>
              </a:rPr>
              <a:t>heap</a:t>
            </a:r>
            <a:r>
              <a:rPr sz="4600" b="0" spc="-310" dirty="0">
                <a:solidFill>
                  <a:srgbClr val="00441B"/>
                </a:solidFill>
                <a:latin typeface="Cambria"/>
                <a:cs typeface="Cambria"/>
              </a:rPr>
              <a:t> </a:t>
            </a:r>
            <a:r>
              <a:rPr sz="4600" b="0" spc="-105" dirty="0">
                <a:solidFill>
                  <a:srgbClr val="00441B"/>
                </a:solidFill>
                <a:latin typeface="Cambria"/>
                <a:cs typeface="Cambria"/>
              </a:rPr>
              <a:t>implementation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1353" y="3281165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6078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5	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7406" y="392960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21426" y="4767846"/>
          <a:ext cx="4032249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520671" y="5690330"/>
            <a:ext cx="6336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90" dirty="0">
                <a:solidFill>
                  <a:srgbClr val="C89F5D"/>
                </a:solidFill>
                <a:latin typeface="Arial"/>
                <a:cs typeface="Arial"/>
              </a:rPr>
              <a:t>right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child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index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90" dirty="0">
                <a:solidFill>
                  <a:srgbClr val="C89F5D"/>
                </a:solidFill>
                <a:latin typeface="Arial"/>
                <a:cs typeface="Arial"/>
              </a:rPr>
              <a:t>i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C89F5D"/>
                </a:solidFill>
                <a:latin typeface="Arial"/>
                <a:cs typeface="Arial"/>
              </a:rPr>
              <a:t>is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stored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index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C89F5D"/>
                </a:solidFill>
                <a:latin typeface="Arial"/>
                <a:cs typeface="Arial"/>
              </a:rPr>
              <a:t>2i+2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76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27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5358083"/>
            <a:ext cx="66382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2300" spc="-5" dirty="0">
                <a:solidFill>
                  <a:srgbClr val="525252"/>
                </a:solidFill>
                <a:latin typeface="Calibri"/>
                <a:cs typeface="Calibri"/>
              </a:rPr>
              <a:t>How </a:t>
            </a:r>
            <a:r>
              <a:rPr sz="2300" spc="-10" dirty="0">
                <a:solidFill>
                  <a:srgbClr val="525252"/>
                </a:solidFill>
                <a:latin typeface="Calibri"/>
                <a:cs typeface="Calibri"/>
              </a:rPr>
              <a:t>can we compute </a:t>
            </a:r>
            <a:r>
              <a:rPr sz="2300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2300" spc="-10" dirty="0">
                <a:solidFill>
                  <a:srgbClr val="525252"/>
                </a:solidFill>
                <a:latin typeface="Calibri"/>
                <a:cs typeface="Calibri"/>
              </a:rPr>
              <a:t>index </a:t>
            </a:r>
            <a:r>
              <a:rPr sz="2300" spc="-5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2300" i="1" spc="-15" dirty="0">
                <a:solidFill>
                  <a:srgbClr val="525252"/>
                </a:solidFill>
                <a:latin typeface="Calibri"/>
                <a:cs typeface="Calibri"/>
              </a:rPr>
              <a:t>any </a:t>
            </a:r>
            <a:r>
              <a:rPr sz="2300" spc="-25" dirty="0">
                <a:solidFill>
                  <a:srgbClr val="525252"/>
                </a:solidFill>
                <a:latin typeface="Calibri"/>
                <a:cs typeface="Calibri"/>
              </a:rPr>
              <a:t>node’s</a:t>
            </a:r>
            <a:r>
              <a:rPr sz="2300" spc="114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525252"/>
                </a:solidFill>
                <a:latin typeface="Calibri"/>
                <a:cs typeface="Calibri"/>
              </a:rPr>
              <a:t>parent?</a:t>
            </a:r>
            <a:endParaRPr sz="23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7342" y="4029906"/>
          <a:ext cx="6205851" cy="51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348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7B7859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28575">
                      <a:solidFill>
                        <a:srgbClr val="7B7859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9296" y="4576274"/>
            <a:ext cx="243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133475" algn="l"/>
                <a:tab pos="1720850" algn="l"/>
                <a:tab pos="2307590" algn="l"/>
              </a:tabLst>
            </a:pPr>
            <a:r>
              <a:rPr sz="1800" dirty="0">
                <a:solidFill>
                  <a:srgbClr val="2F2B20"/>
                </a:solidFill>
                <a:latin typeface="Calibri"/>
                <a:cs typeface="Calibri"/>
              </a:rPr>
              <a:t>0	1	2	3	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3565" y="4576274"/>
            <a:ext cx="2384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133475" algn="l"/>
                <a:tab pos="1668145" algn="l"/>
                <a:tab pos="2254885" algn="l"/>
              </a:tabLst>
            </a:pPr>
            <a:r>
              <a:rPr sz="1800" dirty="0">
                <a:solidFill>
                  <a:srgbClr val="2F2B20"/>
                </a:solidFill>
                <a:latin typeface="Calibri"/>
                <a:cs typeface="Calibri"/>
              </a:rPr>
              <a:t>5	6	7	8	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594" y="3999999"/>
            <a:ext cx="52959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00"/>
              </a:spcBef>
            </a:pPr>
            <a:r>
              <a:rPr sz="1800" spc="-20" dirty="0">
                <a:solidFill>
                  <a:srgbClr val="2F2B20"/>
                </a:solidFill>
                <a:latin typeface="Calibri"/>
                <a:cs typeface="Calibri"/>
              </a:rPr>
              <a:t>array  </a:t>
            </a:r>
            <a:r>
              <a:rPr sz="1800" spc="-5" dirty="0">
                <a:solidFill>
                  <a:srgbClr val="2F2B2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F2B20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2F2B20"/>
                </a:solidFill>
                <a:latin typeface="Calibri"/>
                <a:cs typeface="Calibri"/>
              </a:rPr>
              <a:t>d</a:t>
            </a:r>
            <a:r>
              <a:rPr sz="1800" spc="-25" dirty="0">
                <a:solidFill>
                  <a:srgbClr val="2F2B2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F2B2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3559" y="29091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5745" y="118927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4102" y="118927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1617" y="213576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7828" y="213576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6017" y="213576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208" y="213576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5549" y="325654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6653" y="325654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7804" y="325654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1854" y="759212"/>
            <a:ext cx="1054735" cy="510540"/>
          </a:xfrm>
          <a:custGeom>
            <a:avLst/>
            <a:gdLst/>
            <a:ahLst/>
            <a:cxnLst/>
            <a:rect l="l" t="t" r="r" b="b"/>
            <a:pathLst>
              <a:path w="1054735" h="510540">
                <a:moveTo>
                  <a:pt x="0" y="0"/>
                </a:moveTo>
                <a:lnTo>
                  <a:pt x="1054237" y="51041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2395" y="736183"/>
            <a:ext cx="1059815" cy="534035"/>
          </a:xfrm>
          <a:custGeom>
            <a:avLst/>
            <a:gdLst/>
            <a:ahLst/>
            <a:cxnLst/>
            <a:rect l="l" t="t" r="r" b="b"/>
            <a:pathLst>
              <a:path w="1059814" h="534035">
                <a:moveTo>
                  <a:pt x="1059582" y="0"/>
                </a:moveTo>
                <a:lnTo>
                  <a:pt x="0" y="533438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14038" y="1657569"/>
            <a:ext cx="521970" cy="478790"/>
          </a:xfrm>
          <a:custGeom>
            <a:avLst/>
            <a:gdLst/>
            <a:ahLst/>
            <a:cxnLst/>
            <a:rect l="l" t="t" r="r" b="b"/>
            <a:pathLst>
              <a:path w="521970" h="478789">
                <a:moveTo>
                  <a:pt x="0" y="0"/>
                </a:moveTo>
                <a:lnTo>
                  <a:pt x="521899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2147" y="1657569"/>
            <a:ext cx="534035" cy="478790"/>
          </a:xfrm>
          <a:custGeom>
            <a:avLst/>
            <a:gdLst/>
            <a:ahLst/>
            <a:cxnLst/>
            <a:rect l="l" t="t" r="r" b="b"/>
            <a:pathLst>
              <a:path w="534035" h="478789">
                <a:moveTo>
                  <a:pt x="533943" y="0"/>
                </a:moveTo>
                <a:lnTo>
                  <a:pt x="0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1706" y="1667376"/>
            <a:ext cx="568960" cy="468630"/>
          </a:xfrm>
          <a:custGeom>
            <a:avLst/>
            <a:gdLst/>
            <a:ahLst/>
            <a:cxnLst/>
            <a:rect l="l" t="t" r="r" b="b"/>
            <a:pathLst>
              <a:path w="568960" h="468630">
                <a:moveTo>
                  <a:pt x="0" y="0"/>
                </a:moveTo>
                <a:lnTo>
                  <a:pt x="568631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88528" y="1667376"/>
            <a:ext cx="530225" cy="468630"/>
          </a:xfrm>
          <a:custGeom>
            <a:avLst/>
            <a:gdLst/>
            <a:ahLst/>
            <a:cxnLst/>
            <a:rect l="l" t="t" r="r" b="b"/>
            <a:pathLst>
              <a:path w="530225" h="468630">
                <a:moveTo>
                  <a:pt x="529919" y="0"/>
                </a:moveTo>
                <a:lnTo>
                  <a:pt x="0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39869" y="2659119"/>
            <a:ext cx="199390" cy="597535"/>
          </a:xfrm>
          <a:custGeom>
            <a:avLst/>
            <a:gdLst/>
            <a:ahLst/>
            <a:cxnLst/>
            <a:rect l="l" t="t" r="r" b="b"/>
            <a:pathLst>
              <a:path w="199389" h="597535">
                <a:moveTo>
                  <a:pt x="199257" y="0"/>
                </a:moveTo>
                <a:lnTo>
                  <a:pt x="0" y="59742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2885" y="2625817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4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2123" y="2625817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4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79859" y="323229"/>
            <a:ext cx="159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48627" y="1247409"/>
            <a:ext cx="144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6585" y="2175829"/>
            <a:ext cx="111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55751" y="2175829"/>
            <a:ext cx="157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7352" y="1228948"/>
            <a:ext cx="172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b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2428" y="2192248"/>
            <a:ext cx="172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81596" y="2192248"/>
            <a:ext cx="164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3795" y="3299101"/>
            <a:ext cx="7626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h	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6163" y="3314253"/>
            <a:ext cx="92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j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77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3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418"/>
            <a:ext cx="28067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Last</a:t>
            </a:r>
            <a:r>
              <a:rPr spc="-265" dirty="0"/>
              <a:t> </a:t>
            </a:r>
            <a:r>
              <a:rPr spc="-85" dirty="0"/>
              <a:t>Time…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5358083"/>
            <a:ext cx="5850890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2300" spc="-25" dirty="0">
                <a:solidFill>
                  <a:srgbClr val="525252"/>
                </a:solidFill>
                <a:latin typeface="Calibri"/>
                <a:cs typeface="Calibri"/>
              </a:rPr>
              <a:t>Luckily, </a:t>
            </a:r>
            <a:r>
              <a:rPr sz="2300" spc="-10" dirty="0">
                <a:solidFill>
                  <a:srgbClr val="525252"/>
                </a:solidFill>
                <a:latin typeface="Calibri"/>
                <a:cs typeface="Calibri"/>
              </a:rPr>
              <a:t>integer </a:t>
            </a:r>
            <a:r>
              <a:rPr sz="2300" spc="-5" dirty="0">
                <a:solidFill>
                  <a:srgbClr val="525252"/>
                </a:solidFill>
                <a:latin typeface="Calibri"/>
                <a:cs typeface="Calibri"/>
              </a:rPr>
              <a:t>division </a:t>
            </a:r>
            <a:r>
              <a:rPr sz="2300" spc="-10" dirty="0">
                <a:solidFill>
                  <a:srgbClr val="525252"/>
                </a:solidFill>
                <a:latin typeface="Calibri"/>
                <a:cs typeface="Calibri"/>
              </a:rPr>
              <a:t>automatically</a:t>
            </a:r>
            <a:r>
              <a:rPr sz="2300" spc="5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525252"/>
                </a:solidFill>
                <a:latin typeface="Calibri"/>
                <a:cs typeface="Calibri"/>
              </a:rPr>
              <a:t>truncates</a:t>
            </a:r>
            <a:endParaRPr sz="2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7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2300" spc="-20" dirty="0">
                <a:solidFill>
                  <a:srgbClr val="525252"/>
                </a:solidFill>
                <a:latin typeface="Calibri"/>
                <a:cs typeface="Calibri"/>
              </a:rPr>
              <a:t>Any </a:t>
            </a:r>
            <a:r>
              <a:rPr sz="2300" spc="-25" dirty="0">
                <a:solidFill>
                  <a:srgbClr val="525252"/>
                </a:solidFill>
                <a:latin typeface="Calibri"/>
                <a:cs typeface="Calibri"/>
              </a:rPr>
              <a:t>node’s </a:t>
            </a:r>
            <a:r>
              <a:rPr sz="2300" spc="-10" dirty="0">
                <a:solidFill>
                  <a:srgbClr val="525252"/>
                </a:solidFill>
                <a:latin typeface="Calibri"/>
                <a:cs typeface="Calibri"/>
              </a:rPr>
              <a:t>parent </a:t>
            </a:r>
            <a:r>
              <a:rPr sz="2300" spc="-5" dirty="0">
                <a:solidFill>
                  <a:srgbClr val="525252"/>
                </a:solidFill>
                <a:latin typeface="Calibri"/>
                <a:cs typeface="Calibri"/>
              </a:rPr>
              <a:t>is </a:t>
            </a:r>
            <a:r>
              <a:rPr sz="2300" spc="-15" dirty="0">
                <a:solidFill>
                  <a:srgbClr val="525252"/>
                </a:solidFill>
                <a:latin typeface="Calibri"/>
                <a:cs typeface="Calibri"/>
              </a:rPr>
              <a:t>at </a:t>
            </a:r>
            <a:r>
              <a:rPr sz="2300" spc="-10" dirty="0">
                <a:solidFill>
                  <a:srgbClr val="525252"/>
                </a:solidFill>
                <a:latin typeface="Calibri"/>
                <a:cs typeface="Calibri"/>
              </a:rPr>
              <a:t>index </a:t>
            </a:r>
            <a:r>
              <a:rPr sz="2300" spc="-5" dirty="0">
                <a:solidFill>
                  <a:srgbClr val="525252"/>
                </a:solidFill>
                <a:latin typeface="Calibri"/>
                <a:cs typeface="Calibri"/>
              </a:rPr>
              <a:t>(i-1) </a:t>
            </a:r>
            <a:r>
              <a:rPr sz="2300" dirty="0">
                <a:solidFill>
                  <a:srgbClr val="525252"/>
                </a:solidFill>
                <a:latin typeface="Calibri"/>
                <a:cs typeface="Calibri"/>
              </a:rPr>
              <a:t>/</a:t>
            </a:r>
            <a:r>
              <a:rPr sz="2300" spc="12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7342" y="4029906"/>
          <a:ext cx="6205851" cy="51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348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7B7859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38100">
                      <a:solidFill>
                        <a:srgbClr val="A6A278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A6A278"/>
                      </a:solidFill>
                      <a:prstDash val="solid"/>
                    </a:lnL>
                    <a:lnR w="28575">
                      <a:solidFill>
                        <a:srgbClr val="7B7859"/>
                      </a:solidFill>
                      <a:prstDash val="solid"/>
                    </a:lnR>
                    <a:lnT w="28575">
                      <a:solidFill>
                        <a:srgbClr val="7B7859"/>
                      </a:solidFill>
                      <a:prstDash val="solid"/>
                    </a:lnT>
                    <a:lnB w="28575">
                      <a:solidFill>
                        <a:srgbClr val="7B78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9296" y="4576274"/>
            <a:ext cx="243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133475" algn="l"/>
                <a:tab pos="1720850" algn="l"/>
                <a:tab pos="2307590" algn="l"/>
              </a:tabLst>
            </a:pPr>
            <a:r>
              <a:rPr sz="1800" dirty="0">
                <a:solidFill>
                  <a:srgbClr val="2F2B20"/>
                </a:solidFill>
                <a:latin typeface="Calibri"/>
                <a:cs typeface="Calibri"/>
              </a:rPr>
              <a:t>0	1	2	3	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3565" y="4576274"/>
            <a:ext cx="2384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133475" algn="l"/>
                <a:tab pos="1668145" algn="l"/>
                <a:tab pos="2254885" algn="l"/>
              </a:tabLst>
            </a:pPr>
            <a:r>
              <a:rPr sz="1800" dirty="0">
                <a:solidFill>
                  <a:srgbClr val="2F2B20"/>
                </a:solidFill>
                <a:latin typeface="Calibri"/>
                <a:cs typeface="Calibri"/>
              </a:rPr>
              <a:t>5	6	7	8	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594" y="3999999"/>
            <a:ext cx="52959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00"/>
              </a:spcBef>
            </a:pPr>
            <a:r>
              <a:rPr sz="1800" spc="-20" dirty="0">
                <a:solidFill>
                  <a:srgbClr val="2F2B20"/>
                </a:solidFill>
                <a:latin typeface="Calibri"/>
                <a:cs typeface="Calibri"/>
              </a:rPr>
              <a:t>array  </a:t>
            </a:r>
            <a:r>
              <a:rPr sz="1800" spc="-5" dirty="0">
                <a:solidFill>
                  <a:srgbClr val="2F2B2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F2B20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2F2B20"/>
                </a:solidFill>
                <a:latin typeface="Calibri"/>
                <a:cs typeface="Calibri"/>
              </a:rPr>
              <a:t>d</a:t>
            </a:r>
            <a:r>
              <a:rPr sz="1800" spc="-25" dirty="0">
                <a:solidFill>
                  <a:srgbClr val="2F2B2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F2B2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3559" y="29091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5745" y="118927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4102" y="118927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1617" y="213576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7828" y="213576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6017" y="213576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208" y="213576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5549" y="325654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6653" y="325654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7804" y="325654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1854" y="759212"/>
            <a:ext cx="1054735" cy="510540"/>
          </a:xfrm>
          <a:custGeom>
            <a:avLst/>
            <a:gdLst/>
            <a:ahLst/>
            <a:cxnLst/>
            <a:rect l="l" t="t" r="r" b="b"/>
            <a:pathLst>
              <a:path w="1054735" h="510540">
                <a:moveTo>
                  <a:pt x="0" y="0"/>
                </a:moveTo>
                <a:lnTo>
                  <a:pt x="1054237" y="51041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2395" y="736183"/>
            <a:ext cx="1059815" cy="534035"/>
          </a:xfrm>
          <a:custGeom>
            <a:avLst/>
            <a:gdLst/>
            <a:ahLst/>
            <a:cxnLst/>
            <a:rect l="l" t="t" r="r" b="b"/>
            <a:pathLst>
              <a:path w="1059814" h="534035">
                <a:moveTo>
                  <a:pt x="1059582" y="0"/>
                </a:moveTo>
                <a:lnTo>
                  <a:pt x="0" y="533438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14038" y="1657569"/>
            <a:ext cx="521970" cy="478790"/>
          </a:xfrm>
          <a:custGeom>
            <a:avLst/>
            <a:gdLst/>
            <a:ahLst/>
            <a:cxnLst/>
            <a:rect l="l" t="t" r="r" b="b"/>
            <a:pathLst>
              <a:path w="521970" h="478789">
                <a:moveTo>
                  <a:pt x="0" y="0"/>
                </a:moveTo>
                <a:lnTo>
                  <a:pt x="521899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2147" y="1657569"/>
            <a:ext cx="534035" cy="478790"/>
          </a:xfrm>
          <a:custGeom>
            <a:avLst/>
            <a:gdLst/>
            <a:ahLst/>
            <a:cxnLst/>
            <a:rect l="l" t="t" r="r" b="b"/>
            <a:pathLst>
              <a:path w="534035" h="478789">
                <a:moveTo>
                  <a:pt x="533943" y="0"/>
                </a:moveTo>
                <a:lnTo>
                  <a:pt x="0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1706" y="1667376"/>
            <a:ext cx="568960" cy="468630"/>
          </a:xfrm>
          <a:custGeom>
            <a:avLst/>
            <a:gdLst/>
            <a:ahLst/>
            <a:cxnLst/>
            <a:rect l="l" t="t" r="r" b="b"/>
            <a:pathLst>
              <a:path w="568960" h="468630">
                <a:moveTo>
                  <a:pt x="0" y="0"/>
                </a:moveTo>
                <a:lnTo>
                  <a:pt x="568631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88528" y="1667376"/>
            <a:ext cx="530225" cy="468630"/>
          </a:xfrm>
          <a:custGeom>
            <a:avLst/>
            <a:gdLst/>
            <a:ahLst/>
            <a:cxnLst/>
            <a:rect l="l" t="t" r="r" b="b"/>
            <a:pathLst>
              <a:path w="530225" h="468630">
                <a:moveTo>
                  <a:pt x="529919" y="0"/>
                </a:moveTo>
                <a:lnTo>
                  <a:pt x="0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39869" y="2659119"/>
            <a:ext cx="199390" cy="597535"/>
          </a:xfrm>
          <a:custGeom>
            <a:avLst/>
            <a:gdLst/>
            <a:ahLst/>
            <a:cxnLst/>
            <a:rect l="l" t="t" r="r" b="b"/>
            <a:pathLst>
              <a:path w="199389" h="597535">
                <a:moveTo>
                  <a:pt x="199257" y="0"/>
                </a:moveTo>
                <a:lnTo>
                  <a:pt x="0" y="59742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2885" y="2625817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4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2123" y="2625817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4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79859" y="323229"/>
            <a:ext cx="159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48627" y="1247409"/>
            <a:ext cx="144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6585" y="2175829"/>
            <a:ext cx="111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55751" y="2175829"/>
            <a:ext cx="157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7352" y="1228948"/>
            <a:ext cx="172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b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2428" y="2192248"/>
            <a:ext cx="172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81596" y="2192248"/>
            <a:ext cx="164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3795" y="3299101"/>
            <a:ext cx="7626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h	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6163" y="3314253"/>
            <a:ext cx="92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j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78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53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63214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95" dirty="0">
                <a:solidFill>
                  <a:srgbClr val="00441B"/>
                </a:solidFill>
                <a:latin typeface="Cambria"/>
                <a:cs typeface="Cambria"/>
              </a:rPr>
              <a:t>Complete trees </a:t>
            </a:r>
            <a:r>
              <a:rPr sz="4600" b="0" spc="-50" dirty="0">
                <a:solidFill>
                  <a:srgbClr val="00441B"/>
                </a:solidFill>
                <a:latin typeface="Cambria"/>
                <a:cs typeface="Cambria"/>
              </a:rPr>
              <a:t>as an</a:t>
            </a:r>
            <a:r>
              <a:rPr sz="4600" b="0" spc="-625" dirty="0">
                <a:solidFill>
                  <a:srgbClr val="00441B"/>
                </a:solidFill>
                <a:latin typeface="Cambria"/>
                <a:cs typeface="Cambria"/>
              </a:rPr>
              <a:t> </a:t>
            </a:r>
            <a:r>
              <a:rPr sz="4600" b="0" spc="-120" dirty="0">
                <a:solidFill>
                  <a:srgbClr val="00441B"/>
                </a:solidFill>
                <a:latin typeface="Cambria"/>
                <a:cs typeface="Cambria"/>
              </a:rPr>
              <a:t>array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510152"/>
            <a:ext cx="7200900" cy="394207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Keep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track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a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currentSize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variable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Holds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total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number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nodes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in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538480" marR="452120" lvl="1" indent="-228600">
              <a:lnSpc>
                <a:spcPct val="100400"/>
              </a:lnSpc>
              <a:spcBef>
                <a:spcPts val="600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The very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last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leaf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bottom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level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will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be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at 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index currentSize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-</a:t>
            </a:r>
            <a:r>
              <a:rPr sz="2600" spc="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CBEBD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When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computing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index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child node, if 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that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index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is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&gt;=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currentSize,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then the child  does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not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exist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79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64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59918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20" dirty="0">
                <a:solidFill>
                  <a:srgbClr val="00441B"/>
                </a:solidFill>
                <a:latin typeface="Cambria"/>
                <a:cs typeface="Cambria"/>
              </a:rPr>
              <a:t>traversal </a:t>
            </a:r>
            <a:r>
              <a:rPr sz="4600" b="0" spc="-85" dirty="0">
                <a:solidFill>
                  <a:srgbClr val="00441B"/>
                </a:solidFill>
                <a:latin typeface="Cambria"/>
                <a:cs typeface="Cambria"/>
              </a:rPr>
              <a:t>helper</a:t>
            </a:r>
            <a:r>
              <a:rPr sz="4600" b="0" spc="-375" dirty="0">
                <a:solidFill>
                  <a:srgbClr val="00441B"/>
                </a:solidFill>
                <a:latin typeface="Cambria"/>
                <a:cs typeface="Cambria"/>
              </a:rPr>
              <a:t> </a:t>
            </a:r>
            <a:r>
              <a:rPr sz="4600" b="0" spc="-90" dirty="0">
                <a:solidFill>
                  <a:srgbClr val="00441B"/>
                </a:solidFill>
                <a:latin typeface="Cambria"/>
                <a:cs typeface="Cambria"/>
              </a:rPr>
              <a:t>methods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552765"/>
            <a:ext cx="4915535" cy="278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525252"/>
                </a:solidFill>
                <a:latin typeface="Courier New"/>
                <a:cs typeface="Courier New"/>
              </a:rPr>
              <a:t>int leftChildIndex(int </a:t>
            </a:r>
            <a:r>
              <a:rPr sz="2300" spc="-5" dirty="0">
                <a:solidFill>
                  <a:srgbClr val="525252"/>
                </a:solidFill>
                <a:latin typeface="Courier New"/>
                <a:cs typeface="Courier New"/>
              </a:rPr>
              <a:t>i)</a:t>
            </a:r>
            <a:r>
              <a:rPr sz="2300" spc="-80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525252"/>
                </a:solidFill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  <a:p>
            <a:pPr marL="309245">
              <a:lnSpc>
                <a:spcPts val="2385"/>
              </a:lnSpc>
              <a:spcBef>
                <a:spcPts val="5"/>
              </a:spcBef>
            </a:pPr>
            <a:r>
              <a:rPr sz="2000" spc="-5" dirty="0">
                <a:solidFill>
                  <a:srgbClr val="525252"/>
                </a:solidFill>
                <a:latin typeface="Courier New"/>
                <a:cs typeface="Courier New"/>
              </a:rPr>
              <a:t>return (i*2) </a:t>
            </a:r>
            <a:r>
              <a:rPr sz="2000" dirty="0">
                <a:solidFill>
                  <a:srgbClr val="525252"/>
                </a:solidFill>
                <a:latin typeface="Courier New"/>
                <a:cs typeface="Courier New"/>
              </a:rPr>
              <a:t>+</a:t>
            </a:r>
            <a:r>
              <a:rPr sz="2000" spc="-20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25252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745"/>
              </a:lnSpc>
            </a:pPr>
            <a:r>
              <a:rPr sz="2300" dirty="0">
                <a:solidFill>
                  <a:srgbClr val="525252"/>
                </a:solidFill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812800" marR="5080" indent="-800100">
              <a:lnSpc>
                <a:spcPct val="100000"/>
              </a:lnSpc>
              <a:spcBef>
                <a:spcPts val="2320"/>
              </a:spcBef>
            </a:pPr>
            <a:r>
              <a:rPr sz="2300" spc="-10" dirty="0">
                <a:solidFill>
                  <a:srgbClr val="525252"/>
                </a:solidFill>
                <a:latin typeface="Courier New"/>
                <a:cs typeface="Courier New"/>
              </a:rPr>
              <a:t>int rightChildIndex(int </a:t>
            </a:r>
            <a:r>
              <a:rPr sz="2300" spc="-5" dirty="0">
                <a:solidFill>
                  <a:srgbClr val="525252"/>
                </a:solidFill>
                <a:latin typeface="Courier New"/>
                <a:cs typeface="Courier New"/>
              </a:rPr>
              <a:t>i) </a:t>
            </a:r>
            <a:r>
              <a:rPr sz="2300" dirty="0">
                <a:solidFill>
                  <a:srgbClr val="525252"/>
                </a:solidFill>
                <a:latin typeface="Courier New"/>
                <a:cs typeface="Courier New"/>
              </a:rPr>
              <a:t>{  </a:t>
            </a:r>
            <a:r>
              <a:rPr sz="2300" spc="-10" dirty="0">
                <a:solidFill>
                  <a:srgbClr val="525252"/>
                </a:solidFill>
                <a:latin typeface="Courier New"/>
                <a:cs typeface="Courier New"/>
              </a:rPr>
              <a:t>return (i*2) </a:t>
            </a:r>
            <a:r>
              <a:rPr sz="2300" dirty="0">
                <a:solidFill>
                  <a:srgbClr val="525252"/>
                </a:solidFill>
                <a:latin typeface="Courier New"/>
                <a:cs typeface="Courier New"/>
              </a:rPr>
              <a:t>+</a:t>
            </a:r>
            <a:r>
              <a:rPr sz="2300" spc="-50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525252"/>
                </a:solidFill>
                <a:latin typeface="Courier New"/>
                <a:cs typeface="Courier New"/>
              </a:rPr>
              <a:t>2;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740"/>
              </a:lnSpc>
            </a:pPr>
            <a:r>
              <a:rPr sz="2300" dirty="0">
                <a:solidFill>
                  <a:srgbClr val="525252"/>
                </a:solidFill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5011420"/>
            <a:ext cx="421703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525252"/>
                </a:solidFill>
                <a:latin typeface="Courier New"/>
                <a:cs typeface="Courier New"/>
              </a:rPr>
              <a:t>int parentIndex(int </a:t>
            </a:r>
            <a:r>
              <a:rPr sz="2300" spc="-5" dirty="0">
                <a:solidFill>
                  <a:srgbClr val="525252"/>
                </a:solidFill>
                <a:latin typeface="Courier New"/>
                <a:cs typeface="Courier New"/>
              </a:rPr>
              <a:t>i)</a:t>
            </a:r>
            <a:r>
              <a:rPr sz="2300" spc="-100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525252"/>
                </a:solidFill>
                <a:latin typeface="Courier New"/>
                <a:cs typeface="Courier New"/>
              </a:rPr>
              <a:t>{  </a:t>
            </a:r>
            <a:r>
              <a:rPr sz="2300" spc="-10" dirty="0">
                <a:solidFill>
                  <a:srgbClr val="525252"/>
                </a:solidFill>
                <a:latin typeface="Courier New"/>
                <a:cs typeface="Courier New"/>
              </a:rPr>
              <a:t>return (i-1) </a:t>
            </a:r>
            <a:r>
              <a:rPr sz="2300" dirty="0">
                <a:solidFill>
                  <a:srgbClr val="525252"/>
                </a:solidFill>
                <a:latin typeface="Courier New"/>
                <a:cs typeface="Courier New"/>
              </a:rPr>
              <a:t>/</a:t>
            </a:r>
            <a:r>
              <a:rPr sz="2300" spc="-65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525252"/>
                </a:solidFill>
                <a:latin typeface="Courier New"/>
                <a:cs typeface="Courier New"/>
              </a:rPr>
              <a:t>2;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740"/>
              </a:lnSpc>
            </a:pPr>
            <a:r>
              <a:rPr sz="2300" dirty="0">
                <a:solidFill>
                  <a:srgbClr val="525252"/>
                </a:solidFill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941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13873" y="6047873"/>
          <a:ext cx="7163434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8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28575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535940" y="465963"/>
            <a:ext cx="100774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40" dirty="0">
                <a:solidFill>
                  <a:srgbClr val="00441B"/>
                </a:solidFill>
                <a:latin typeface="Cambria"/>
                <a:cs typeface="Cambria"/>
              </a:rPr>
              <a:t>A</a:t>
            </a:r>
            <a:r>
              <a:rPr sz="4600" spc="-105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r>
              <a:rPr sz="4600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7818" y="16956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9943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5691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9922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7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755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671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7961" y="509557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5770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6882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4331" y="2163941"/>
            <a:ext cx="1104265" cy="868044"/>
          </a:xfrm>
          <a:custGeom>
            <a:avLst/>
            <a:gdLst/>
            <a:ahLst/>
            <a:cxnLst/>
            <a:rect l="l" t="t" r="r" b="b"/>
            <a:pathLst>
              <a:path w="1104264" h="868044">
                <a:moveTo>
                  <a:pt x="1103832" y="0"/>
                </a:moveTo>
                <a:lnTo>
                  <a:pt x="0" y="86801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6112" y="2163941"/>
            <a:ext cx="1184275" cy="799465"/>
          </a:xfrm>
          <a:custGeom>
            <a:avLst/>
            <a:gdLst/>
            <a:ahLst/>
            <a:cxnLst/>
            <a:rect l="l" t="t" r="r" b="b"/>
            <a:pathLst>
              <a:path w="1184275" h="799464">
                <a:moveTo>
                  <a:pt x="1184178" y="79916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8238" y="3351056"/>
            <a:ext cx="398145" cy="574675"/>
          </a:xfrm>
          <a:custGeom>
            <a:avLst/>
            <a:gdLst/>
            <a:ahLst/>
            <a:cxnLst/>
            <a:rect l="l" t="t" r="r" b="b"/>
            <a:pathLst>
              <a:path w="398145" h="574675">
                <a:moveTo>
                  <a:pt x="398115" y="57457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4864" y="3415361"/>
            <a:ext cx="433705" cy="510540"/>
          </a:xfrm>
          <a:custGeom>
            <a:avLst/>
            <a:gdLst/>
            <a:ahLst/>
            <a:cxnLst/>
            <a:rect l="l" t="t" r="r" b="b"/>
            <a:pathLst>
              <a:path w="433705" h="510539">
                <a:moveTo>
                  <a:pt x="0" y="0"/>
                </a:moveTo>
                <a:lnTo>
                  <a:pt x="433279" y="51027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3964" y="3351057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69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5770" y="4409970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245" y="439392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22992" y="171415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3707" y="29206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5916" y="386668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7554" y="385063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1470" y="38823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3322" y="288831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03302" y="386745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84791" y="3331554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70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0730" y="439829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72701" y="1655619"/>
            <a:ext cx="1274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Insert</a:t>
            </a:r>
            <a:r>
              <a:rPr sz="2200" spc="-14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75" dirty="0">
                <a:solidFill>
                  <a:srgbClr val="C89F5D"/>
                </a:solidFill>
                <a:latin typeface="Arial"/>
                <a:cs typeface="Arial"/>
              </a:rPr>
              <a:t>37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68051" y="5144706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4514" y="5150414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80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51467" y="5166457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962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713873" y="6047873"/>
          <a:ext cx="7163434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8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28575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535940" y="465963"/>
            <a:ext cx="100774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40" dirty="0">
                <a:solidFill>
                  <a:srgbClr val="00441B"/>
                </a:solidFill>
                <a:latin typeface="Cambria"/>
                <a:cs typeface="Cambria"/>
              </a:rPr>
              <a:t>A</a:t>
            </a:r>
            <a:r>
              <a:rPr sz="4600" spc="-105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r>
              <a:rPr sz="4600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7818" y="16956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9943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5691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9922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7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755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671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7961" y="509557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5770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6882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4331" y="2163941"/>
            <a:ext cx="1104265" cy="868044"/>
          </a:xfrm>
          <a:custGeom>
            <a:avLst/>
            <a:gdLst/>
            <a:ahLst/>
            <a:cxnLst/>
            <a:rect l="l" t="t" r="r" b="b"/>
            <a:pathLst>
              <a:path w="1104264" h="868044">
                <a:moveTo>
                  <a:pt x="1103832" y="0"/>
                </a:moveTo>
                <a:lnTo>
                  <a:pt x="0" y="86801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6112" y="2163941"/>
            <a:ext cx="1184275" cy="799465"/>
          </a:xfrm>
          <a:custGeom>
            <a:avLst/>
            <a:gdLst/>
            <a:ahLst/>
            <a:cxnLst/>
            <a:rect l="l" t="t" r="r" b="b"/>
            <a:pathLst>
              <a:path w="1184275" h="799464">
                <a:moveTo>
                  <a:pt x="1184178" y="79916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8238" y="3351056"/>
            <a:ext cx="398145" cy="574675"/>
          </a:xfrm>
          <a:custGeom>
            <a:avLst/>
            <a:gdLst/>
            <a:ahLst/>
            <a:cxnLst/>
            <a:rect l="l" t="t" r="r" b="b"/>
            <a:pathLst>
              <a:path w="398145" h="574675">
                <a:moveTo>
                  <a:pt x="398115" y="57457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4864" y="3415361"/>
            <a:ext cx="433705" cy="510540"/>
          </a:xfrm>
          <a:custGeom>
            <a:avLst/>
            <a:gdLst/>
            <a:ahLst/>
            <a:cxnLst/>
            <a:rect l="l" t="t" r="r" b="b"/>
            <a:pathLst>
              <a:path w="433705" h="510539">
                <a:moveTo>
                  <a:pt x="0" y="0"/>
                </a:moveTo>
                <a:lnTo>
                  <a:pt x="433279" y="51027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3964" y="3351057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69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5770" y="4409970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245" y="439392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22992" y="171415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3707" y="29206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5916" y="386668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7554" y="385063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1470" y="38823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3322" y="288831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03302" y="386745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84791" y="3331554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70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0730" y="439829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72701" y="1655619"/>
            <a:ext cx="1274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Insert</a:t>
            </a:r>
            <a:r>
              <a:rPr sz="2200" spc="-14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75" dirty="0">
                <a:solidFill>
                  <a:srgbClr val="C89F5D"/>
                </a:solidFill>
                <a:latin typeface="Arial"/>
                <a:cs typeface="Arial"/>
              </a:rPr>
              <a:t>37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77052" y="50722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79472" y="4358463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20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68051" y="5144706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12961" y="5137357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37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4514" y="5150414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80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51467" y="5166457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13873" y="6047873"/>
          <a:ext cx="7163434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8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28575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535940" y="465963"/>
            <a:ext cx="100774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40" dirty="0">
                <a:solidFill>
                  <a:srgbClr val="00441B"/>
                </a:solidFill>
                <a:latin typeface="Cambria"/>
                <a:cs typeface="Cambria"/>
              </a:rPr>
              <a:t>A</a:t>
            </a:r>
            <a:r>
              <a:rPr sz="4600" spc="-105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r>
              <a:rPr sz="4600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7818" y="16956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9943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5691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9922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7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755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671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7961" y="509557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5770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6882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4331" y="2163941"/>
            <a:ext cx="1104265" cy="868044"/>
          </a:xfrm>
          <a:custGeom>
            <a:avLst/>
            <a:gdLst/>
            <a:ahLst/>
            <a:cxnLst/>
            <a:rect l="l" t="t" r="r" b="b"/>
            <a:pathLst>
              <a:path w="1104264" h="868044">
                <a:moveTo>
                  <a:pt x="1103832" y="0"/>
                </a:moveTo>
                <a:lnTo>
                  <a:pt x="0" y="86801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6112" y="2163941"/>
            <a:ext cx="1184275" cy="799465"/>
          </a:xfrm>
          <a:custGeom>
            <a:avLst/>
            <a:gdLst/>
            <a:ahLst/>
            <a:cxnLst/>
            <a:rect l="l" t="t" r="r" b="b"/>
            <a:pathLst>
              <a:path w="1184275" h="799464">
                <a:moveTo>
                  <a:pt x="1184178" y="79916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8238" y="3351056"/>
            <a:ext cx="398145" cy="574675"/>
          </a:xfrm>
          <a:custGeom>
            <a:avLst/>
            <a:gdLst/>
            <a:ahLst/>
            <a:cxnLst/>
            <a:rect l="l" t="t" r="r" b="b"/>
            <a:pathLst>
              <a:path w="398145" h="574675">
                <a:moveTo>
                  <a:pt x="398115" y="57457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4864" y="3415361"/>
            <a:ext cx="433705" cy="510540"/>
          </a:xfrm>
          <a:custGeom>
            <a:avLst/>
            <a:gdLst/>
            <a:ahLst/>
            <a:cxnLst/>
            <a:rect l="l" t="t" r="r" b="b"/>
            <a:pathLst>
              <a:path w="433705" h="510539">
                <a:moveTo>
                  <a:pt x="0" y="0"/>
                </a:moveTo>
                <a:lnTo>
                  <a:pt x="433279" y="51027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3964" y="3351057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69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5770" y="4409970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245" y="439392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22992" y="171415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3707" y="29206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5916" y="386668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7554" y="385063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1470" y="38823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3322" y="288831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03302" y="386745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84791" y="3331554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70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0730" y="439829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72701" y="1655619"/>
            <a:ext cx="1274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Insert</a:t>
            </a:r>
            <a:r>
              <a:rPr sz="2200" spc="-14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75" dirty="0">
                <a:solidFill>
                  <a:srgbClr val="C89F5D"/>
                </a:solidFill>
                <a:latin typeface="Arial"/>
                <a:cs typeface="Arial"/>
              </a:rPr>
              <a:t>37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77052" y="50722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79472" y="4358463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20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9709" y="4300428"/>
            <a:ext cx="315595" cy="750570"/>
          </a:xfrm>
          <a:custGeom>
            <a:avLst/>
            <a:gdLst/>
            <a:ahLst/>
            <a:cxnLst/>
            <a:rect l="l" t="t" r="r" b="b"/>
            <a:pathLst>
              <a:path w="315595" h="750570">
                <a:moveTo>
                  <a:pt x="43145" y="73068"/>
                </a:moveTo>
                <a:lnTo>
                  <a:pt x="29457" y="73068"/>
                </a:lnTo>
                <a:lnTo>
                  <a:pt x="274137" y="681619"/>
                </a:lnTo>
                <a:lnTo>
                  <a:pt x="244678" y="693463"/>
                </a:lnTo>
                <a:lnTo>
                  <a:pt x="308453" y="749950"/>
                </a:lnTo>
                <a:lnTo>
                  <a:pt x="314412" y="676880"/>
                </a:lnTo>
                <a:lnTo>
                  <a:pt x="285920" y="676880"/>
                </a:lnTo>
                <a:lnTo>
                  <a:pt x="43145" y="73068"/>
                </a:lnTo>
                <a:close/>
              </a:path>
              <a:path w="315595" h="750570">
                <a:moveTo>
                  <a:pt x="315377" y="665036"/>
                </a:moveTo>
                <a:lnTo>
                  <a:pt x="285920" y="676880"/>
                </a:lnTo>
                <a:lnTo>
                  <a:pt x="314412" y="676880"/>
                </a:lnTo>
                <a:lnTo>
                  <a:pt x="315377" y="665036"/>
                </a:lnTo>
                <a:close/>
              </a:path>
              <a:path w="315595" h="750570">
                <a:moveTo>
                  <a:pt x="6922" y="0"/>
                </a:moveTo>
                <a:lnTo>
                  <a:pt x="0" y="84912"/>
                </a:lnTo>
                <a:lnTo>
                  <a:pt x="29457" y="73068"/>
                </a:lnTo>
                <a:lnTo>
                  <a:pt x="43145" y="73068"/>
                </a:lnTo>
                <a:lnTo>
                  <a:pt x="41240" y="68329"/>
                </a:lnTo>
                <a:lnTo>
                  <a:pt x="70698" y="56485"/>
                </a:lnTo>
                <a:lnTo>
                  <a:pt x="6922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24025" y="5850017"/>
            <a:ext cx="3686810" cy="107314"/>
          </a:xfrm>
          <a:custGeom>
            <a:avLst/>
            <a:gdLst/>
            <a:ahLst/>
            <a:cxnLst/>
            <a:rect l="l" t="t" r="r" b="b"/>
            <a:pathLst>
              <a:path w="3686809" h="107314">
                <a:moveTo>
                  <a:pt x="1535403" y="44448"/>
                </a:moveTo>
                <a:lnTo>
                  <a:pt x="76141" y="44448"/>
                </a:lnTo>
                <a:lnTo>
                  <a:pt x="3610122" y="75205"/>
                </a:lnTo>
                <a:lnTo>
                  <a:pt x="3609845" y="106954"/>
                </a:lnTo>
                <a:lnTo>
                  <a:pt x="3686374" y="69519"/>
                </a:lnTo>
                <a:lnTo>
                  <a:pt x="3672648" y="62506"/>
                </a:lnTo>
                <a:lnTo>
                  <a:pt x="3610232" y="62506"/>
                </a:lnTo>
                <a:lnTo>
                  <a:pt x="1535403" y="44448"/>
                </a:lnTo>
                <a:close/>
              </a:path>
              <a:path w="3686809" h="107314">
                <a:moveTo>
                  <a:pt x="76527" y="0"/>
                </a:moveTo>
                <a:lnTo>
                  <a:pt x="0" y="37435"/>
                </a:lnTo>
                <a:lnTo>
                  <a:pt x="75864" y="76197"/>
                </a:lnTo>
                <a:lnTo>
                  <a:pt x="76141" y="44448"/>
                </a:lnTo>
                <a:lnTo>
                  <a:pt x="1535403" y="44448"/>
                </a:lnTo>
                <a:lnTo>
                  <a:pt x="76252" y="31748"/>
                </a:lnTo>
                <a:lnTo>
                  <a:pt x="76527" y="0"/>
                </a:lnTo>
                <a:close/>
              </a:path>
              <a:path w="3686809" h="107314">
                <a:moveTo>
                  <a:pt x="3610508" y="30757"/>
                </a:moveTo>
                <a:lnTo>
                  <a:pt x="3610232" y="62506"/>
                </a:lnTo>
                <a:lnTo>
                  <a:pt x="3672648" y="62506"/>
                </a:lnTo>
                <a:lnTo>
                  <a:pt x="3610508" y="30757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68051" y="5144706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12961" y="5137357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37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4514" y="5150414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80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51467" y="5166457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52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713873" y="6047873"/>
          <a:ext cx="7163434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8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28575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535940" y="465963"/>
            <a:ext cx="100774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40" dirty="0">
                <a:solidFill>
                  <a:srgbClr val="00441B"/>
                </a:solidFill>
                <a:latin typeface="Cambria"/>
                <a:cs typeface="Cambria"/>
              </a:rPr>
              <a:t>A</a:t>
            </a:r>
            <a:r>
              <a:rPr sz="4600" spc="-105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r>
              <a:rPr sz="4600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7818" y="16956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9943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5691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9922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7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755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671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7961" y="509557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5770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6882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4331" y="2163941"/>
            <a:ext cx="1104265" cy="868044"/>
          </a:xfrm>
          <a:custGeom>
            <a:avLst/>
            <a:gdLst/>
            <a:ahLst/>
            <a:cxnLst/>
            <a:rect l="l" t="t" r="r" b="b"/>
            <a:pathLst>
              <a:path w="1104264" h="868044">
                <a:moveTo>
                  <a:pt x="1103832" y="0"/>
                </a:moveTo>
                <a:lnTo>
                  <a:pt x="0" y="86801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6112" y="2163941"/>
            <a:ext cx="1184275" cy="799465"/>
          </a:xfrm>
          <a:custGeom>
            <a:avLst/>
            <a:gdLst/>
            <a:ahLst/>
            <a:cxnLst/>
            <a:rect l="l" t="t" r="r" b="b"/>
            <a:pathLst>
              <a:path w="1184275" h="799464">
                <a:moveTo>
                  <a:pt x="1184178" y="79916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8238" y="3351056"/>
            <a:ext cx="398145" cy="574675"/>
          </a:xfrm>
          <a:custGeom>
            <a:avLst/>
            <a:gdLst/>
            <a:ahLst/>
            <a:cxnLst/>
            <a:rect l="l" t="t" r="r" b="b"/>
            <a:pathLst>
              <a:path w="398145" h="574675">
                <a:moveTo>
                  <a:pt x="398115" y="57457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4864" y="3415361"/>
            <a:ext cx="433705" cy="510540"/>
          </a:xfrm>
          <a:custGeom>
            <a:avLst/>
            <a:gdLst/>
            <a:ahLst/>
            <a:cxnLst/>
            <a:rect l="l" t="t" r="r" b="b"/>
            <a:pathLst>
              <a:path w="433705" h="510539">
                <a:moveTo>
                  <a:pt x="0" y="0"/>
                </a:moveTo>
                <a:lnTo>
                  <a:pt x="433279" y="51027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3964" y="3351057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69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5770" y="4409970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245" y="439392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22992" y="171415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3707" y="29206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5916" y="386668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7554" y="385063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1470" y="38823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37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3322" y="288831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03302" y="386745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84791" y="3331554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70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0730" y="439829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72701" y="1655619"/>
            <a:ext cx="1274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Insert</a:t>
            </a:r>
            <a:r>
              <a:rPr sz="2200" spc="-14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75" dirty="0">
                <a:solidFill>
                  <a:srgbClr val="C89F5D"/>
                </a:solidFill>
                <a:latin typeface="Arial"/>
                <a:cs typeface="Arial"/>
              </a:rPr>
              <a:t>37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77052" y="50722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79472" y="4358463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20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98335" y="5122036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68051" y="5144706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4514" y="5150414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80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51467" y="5166457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94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13873" y="6047873"/>
          <a:ext cx="7163434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8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28575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535940" y="465963"/>
            <a:ext cx="100774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40" dirty="0">
                <a:solidFill>
                  <a:srgbClr val="00441B"/>
                </a:solidFill>
                <a:latin typeface="Cambria"/>
                <a:cs typeface="Cambria"/>
              </a:rPr>
              <a:t>A</a:t>
            </a:r>
            <a:r>
              <a:rPr sz="4600" spc="-105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r>
              <a:rPr sz="4600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7818" y="16956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9943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5691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9922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7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755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671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7961" y="509557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5770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6882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4331" y="2163941"/>
            <a:ext cx="1104265" cy="868044"/>
          </a:xfrm>
          <a:custGeom>
            <a:avLst/>
            <a:gdLst/>
            <a:ahLst/>
            <a:cxnLst/>
            <a:rect l="l" t="t" r="r" b="b"/>
            <a:pathLst>
              <a:path w="1104264" h="868044">
                <a:moveTo>
                  <a:pt x="1103832" y="0"/>
                </a:moveTo>
                <a:lnTo>
                  <a:pt x="0" y="86801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6112" y="2163941"/>
            <a:ext cx="1184275" cy="799465"/>
          </a:xfrm>
          <a:custGeom>
            <a:avLst/>
            <a:gdLst/>
            <a:ahLst/>
            <a:cxnLst/>
            <a:rect l="l" t="t" r="r" b="b"/>
            <a:pathLst>
              <a:path w="1184275" h="799464">
                <a:moveTo>
                  <a:pt x="1184178" y="79916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8238" y="3351056"/>
            <a:ext cx="398145" cy="574675"/>
          </a:xfrm>
          <a:custGeom>
            <a:avLst/>
            <a:gdLst/>
            <a:ahLst/>
            <a:cxnLst/>
            <a:rect l="l" t="t" r="r" b="b"/>
            <a:pathLst>
              <a:path w="398145" h="574675">
                <a:moveTo>
                  <a:pt x="398115" y="57457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4864" y="3415361"/>
            <a:ext cx="433705" cy="510540"/>
          </a:xfrm>
          <a:custGeom>
            <a:avLst/>
            <a:gdLst/>
            <a:ahLst/>
            <a:cxnLst/>
            <a:rect l="l" t="t" r="r" b="b"/>
            <a:pathLst>
              <a:path w="433705" h="510539">
                <a:moveTo>
                  <a:pt x="0" y="0"/>
                </a:moveTo>
                <a:lnTo>
                  <a:pt x="433279" y="51027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3964" y="3351057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69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5770" y="4409970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245" y="439392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22992" y="171415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3707" y="29206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5916" y="386668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7554" y="385063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1470" y="38823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37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3322" y="288831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03302" y="386745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84791" y="3331554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70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0730" y="439829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72701" y="1655619"/>
            <a:ext cx="1274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Insert</a:t>
            </a:r>
            <a:r>
              <a:rPr sz="2200" spc="-14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75" dirty="0">
                <a:solidFill>
                  <a:srgbClr val="C89F5D"/>
                </a:solidFill>
                <a:latin typeface="Arial"/>
                <a:cs typeface="Arial"/>
              </a:rPr>
              <a:t>37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77052" y="50722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79472" y="4358463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20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46383" y="3322224"/>
            <a:ext cx="365125" cy="454659"/>
          </a:xfrm>
          <a:custGeom>
            <a:avLst/>
            <a:gdLst/>
            <a:ahLst/>
            <a:cxnLst/>
            <a:rect l="l" t="t" r="r" b="b"/>
            <a:pathLst>
              <a:path w="365125" h="454660">
                <a:moveTo>
                  <a:pt x="59002" y="63414"/>
                </a:moveTo>
                <a:lnTo>
                  <a:pt x="42724" y="63414"/>
                </a:lnTo>
                <a:lnTo>
                  <a:pt x="312021" y="399168"/>
                </a:lnTo>
                <a:lnTo>
                  <a:pt x="287253" y="419033"/>
                </a:lnTo>
                <a:lnTo>
                  <a:pt x="364652" y="454637"/>
                </a:lnTo>
                <a:lnTo>
                  <a:pt x="350979" y="391222"/>
                </a:lnTo>
                <a:lnTo>
                  <a:pt x="321928" y="391222"/>
                </a:lnTo>
                <a:lnTo>
                  <a:pt x="59002" y="63414"/>
                </a:lnTo>
                <a:close/>
              </a:path>
              <a:path w="365125" h="454660">
                <a:moveTo>
                  <a:pt x="346696" y="371356"/>
                </a:moveTo>
                <a:lnTo>
                  <a:pt x="321928" y="391222"/>
                </a:lnTo>
                <a:lnTo>
                  <a:pt x="350979" y="391222"/>
                </a:lnTo>
                <a:lnTo>
                  <a:pt x="346696" y="371356"/>
                </a:lnTo>
                <a:close/>
              </a:path>
              <a:path w="365125" h="454660">
                <a:moveTo>
                  <a:pt x="0" y="0"/>
                </a:moveTo>
                <a:lnTo>
                  <a:pt x="17956" y="83280"/>
                </a:lnTo>
                <a:lnTo>
                  <a:pt x="42724" y="63414"/>
                </a:lnTo>
                <a:lnTo>
                  <a:pt x="59002" y="63414"/>
                </a:lnTo>
                <a:lnTo>
                  <a:pt x="52630" y="55469"/>
                </a:lnTo>
                <a:lnTo>
                  <a:pt x="77397" y="35604"/>
                </a:lnTo>
                <a:lnTo>
                  <a:pt x="0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17153" y="5845834"/>
            <a:ext cx="1760220" cy="90805"/>
          </a:xfrm>
          <a:custGeom>
            <a:avLst/>
            <a:gdLst/>
            <a:ahLst/>
            <a:cxnLst/>
            <a:rect l="l" t="t" r="r" b="b"/>
            <a:pathLst>
              <a:path w="1760220" h="90804">
                <a:moveTo>
                  <a:pt x="1486067" y="44448"/>
                </a:moveTo>
                <a:lnTo>
                  <a:pt x="76139" y="44448"/>
                </a:lnTo>
                <a:lnTo>
                  <a:pt x="1683644" y="58928"/>
                </a:lnTo>
                <a:lnTo>
                  <a:pt x="1683358" y="90677"/>
                </a:lnTo>
                <a:lnTo>
                  <a:pt x="1759898" y="53265"/>
                </a:lnTo>
                <a:lnTo>
                  <a:pt x="1746137" y="46229"/>
                </a:lnTo>
                <a:lnTo>
                  <a:pt x="1683759" y="46229"/>
                </a:lnTo>
                <a:lnTo>
                  <a:pt x="1486067" y="44448"/>
                </a:lnTo>
                <a:close/>
              </a:path>
              <a:path w="1760220" h="90804">
                <a:moveTo>
                  <a:pt x="76540" y="0"/>
                </a:moveTo>
                <a:lnTo>
                  <a:pt x="0" y="37412"/>
                </a:lnTo>
                <a:lnTo>
                  <a:pt x="75853" y="76196"/>
                </a:lnTo>
                <a:lnTo>
                  <a:pt x="76139" y="44448"/>
                </a:lnTo>
                <a:lnTo>
                  <a:pt x="1486067" y="44448"/>
                </a:lnTo>
                <a:lnTo>
                  <a:pt x="76253" y="31748"/>
                </a:lnTo>
                <a:lnTo>
                  <a:pt x="76540" y="0"/>
                </a:lnTo>
                <a:close/>
              </a:path>
              <a:path w="1760220" h="90804">
                <a:moveTo>
                  <a:pt x="1684045" y="14480"/>
                </a:moveTo>
                <a:lnTo>
                  <a:pt x="1683759" y="46229"/>
                </a:lnTo>
                <a:lnTo>
                  <a:pt x="1746137" y="46229"/>
                </a:lnTo>
                <a:lnTo>
                  <a:pt x="1684045" y="1448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98335" y="5122036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68051" y="5144706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4514" y="5150414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80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51467" y="5166457"/>
            <a:ext cx="3333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553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100774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140" dirty="0">
                <a:solidFill>
                  <a:srgbClr val="00441B"/>
                </a:solidFill>
                <a:latin typeface="Cambria"/>
                <a:cs typeface="Cambria"/>
              </a:rPr>
              <a:t>A</a:t>
            </a:r>
            <a:r>
              <a:rPr sz="4600" b="0" spc="-105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r>
              <a:rPr sz="4600" b="0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737818" y="16956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9943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5691" y="288276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9922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7" y="384528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755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671" y="3861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7961" y="509557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5770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6882" y="510188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4331" y="2163941"/>
            <a:ext cx="1104265" cy="868044"/>
          </a:xfrm>
          <a:custGeom>
            <a:avLst/>
            <a:gdLst/>
            <a:ahLst/>
            <a:cxnLst/>
            <a:rect l="l" t="t" r="r" b="b"/>
            <a:pathLst>
              <a:path w="1104264" h="868044">
                <a:moveTo>
                  <a:pt x="1103832" y="0"/>
                </a:moveTo>
                <a:lnTo>
                  <a:pt x="0" y="86801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6112" y="2163941"/>
            <a:ext cx="1184275" cy="799465"/>
          </a:xfrm>
          <a:custGeom>
            <a:avLst/>
            <a:gdLst/>
            <a:ahLst/>
            <a:cxnLst/>
            <a:rect l="l" t="t" r="r" b="b"/>
            <a:pathLst>
              <a:path w="1184275" h="799464">
                <a:moveTo>
                  <a:pt x="1184178" y="79916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8238" y="3351056"/>
            <a:ext cx="398145" cy="574675"/>
          </a:xfrm>
          <a:custGeom>
            <a:avLst/>
            <a:gdLst/>
            <a:ahLst/>
            <a:cxnLst/>
            <a:rect l="l" t="t" r="r" b="b"/>
            <a:pathLst>
              <a:path w="398145" h="574675">
                <a:moveTo>
                  <a:pt x="398115" y="574578"/>
                </a:moveTo>
                <a:lnTo>
                  <a:pt x="0" y="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4864" y="3415361"/>
            <a:ext cx="433705" cy="510540"/>
          </a:xfrm>
          <a:custGeom>
            <a:avLst/>
            <a:gdLst/>
            <a:ahLst/>
            <a:cxnLst/>
            <a:rect l="l" t="t" r="r" b="b"/>
            <a:pathLst>
              <a:path w="433705" h="510539">
                <a:moveTo>
                  <a:pt x="0" y="0"/>
                </a:moveTo>
                <a:lnTo>
                  <a:pt x="433279" y="51027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3964" y="3351057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69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5770" y="4409970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245" y="439392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22992" y="171415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3707" y="29206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5916" y="386668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7554" y="385063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8051" y="513012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91470" y="38823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3322" y="288831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37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3302" y="386745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51467" y="515187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99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4514" y="51358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80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84791" y="3331554"/>
            <a:ext cx="382270" cy="591185"/>
          </a:xfrm>
          <a:custGeom>
            <a:avLst/>
            <a:gdLst/>
            <a:ahLst/>
            <a:cxnLst/>
            <a:rect l="l" t="t" r="r" b="b"/>
            <a:pathLst>
              <a:path w="382270" h="591185">
                <a:moveTo>
                  <a:pt x="382072" y="0"/>
                </a:moveTo>
                <a:lnTo>
                  <a:pt x="0" y="59062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30730" y="4398299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19" h="692150">
                <a:moveTo>
                  <a:pt x="274320" y="0"/>
                </a:moveTo>
                <a:lnTo>
                  <a:pt x="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72701" y="1655619"/>
            <a:ext cx="1274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Insert</a:t>
            </a:r>
            <a:r>
              <a:rPr sz="2200" spc="-14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75" dirty="0">
                <a:solidFill>
                  <a:srgbClr val="C89F5D"/>
                </a:solidFill>
                <a:latin typeface="Arial"/>
                <a:cs typeface="Arial"/>
              </a:rPr>
              <a:t>37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77052" y="50722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79472" y="4358463"/>
            <a:ext cx="274320" cy="692150"/>
          </a:xfrm>
          <a:custGeom>
            <a:avLst/>
            <a:gdLst/>
            <a:ahLst/>
            <a:cxnLst/>
            <a:rect l="l" t="t" r="r" b="b"/>
            <a:pathLst>
              <a:path w="274320" h="692150">
                <a:moveTo>
                  <a:pt x="0" y="0"/>
                </a:moveTo>
                <a:lnTo>
                  <a:pt x="274320" y="69191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98335" y="510745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60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01173" y="6035173"/>
          <a:ext cx="7163434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8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spc="17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28575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876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0"/>
            <a:ext cx="510286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475" dirty="0"/>
              <a:t>EXAMPLE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14693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</a:t>
            </a:r>
            <a:r>
              <a:rPr spc="-95" dirty="0"/>
              <a:t>e</a:t>
            </a:r>
            <a:r>
              <a:rPr spc="-105" dirty="0"/>
              <a:t>c</a:t>
            </a:r>
            <a:r>
              <a:rPr spc="-100" dirty="0"/>
              <a:t>ap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07820"/>
            <a:ext cx="7284720" cy="278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versus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priority</a:t>
            </a:r>
            <a:r>
              <a:rPr sz="3000" spc="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queue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9A57C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Priority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queue: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description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of a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set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of</a:t>
            </a:r>
            <a:r>
              <a:rPr sz="2600" spc="-4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CBEBD"/>
              </a:buClr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538480" marR="125095" lvl="1" indent="-228600">
              <a:lnSpc>
                <a:spcPts val="3100"/>
              </a:lnSpc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Heap: one possible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efficient </a:t>
            </a:r>
            <a:r>
              <a:rPr sz="2600" spc="-25" dirty="0">
                <a:solidFill>
                  <a:srgbClr val="525252"/>
                </a:solidFill>
                <a:latin typeface="Calibri"/>
                <a:cs typeface="Calibri"/>
              </a:rPr>
              <a:t>way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implementing 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those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418"/>
            <a:ext cx="185356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T</a:t>
            </a:r>
            <a:r>
              <a:rPr spc="-105" dirty="0"/>
              <a:t>od</a:t>
            </a:r>
            <a:r>
              <a:rPr spc="-185" dirty="0"/>
              <a:t>a</a:t>
            </a:r>
            <a:r>
              <a:rPr spc="-495" dirty="0"/>
              <a:t>y</a:t>
            </a:r>
            <a:r>
              <a:rPr dirty="0"/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409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33883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Generic</a:t>
            </a:r>
            <a:r>
              <a:rPr spc="-265" dirty="0"/>
              <a:t> </a:t>
            </a:r>
            <a:r>
              <a:rPr spc="-80" dirty="0"/>
              <a:t>heaps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07820"/>
            <a:ext cx="40246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Basic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operation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for</a:t>
            </a:r>
            <a:r>
              <a:rPr sz="3000" spc="-7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33883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Generic</a:t>
            </a:r>
            <a:r>
              <a:rPr spc="-265" dirty="0"/>
              <a:t> </a:t>
            </a:r>
            <a:r>
              <a:rPr spc="-80" dirty="0"/>
              <a:t>heaps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10152"/>
            <a:ext cx="6544945" cy="21551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Basic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operation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for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comparison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CBEBD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How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to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perform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comparison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for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objects?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33883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Generic</a:t>
            </a:r>
            <a:r>
              <a:rPr spc="-265" dirty="0"/>
              <a:t> </a:t>
            </a:r>
            <a:r>
              <a:rPr spc="-80" dirty="0"/>
              <a:t>heaps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10152"/>
            <a:ext cx="6544945" cy="26365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Basic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operation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for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comparison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CBEBD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How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to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perform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comparison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for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objects?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Use </a:t>
            </a:r>
            <a:r>
              <a:rPr sz="2600" dirty="0">
                <a:solidFill>
                  <a:srgbClr val="C89F5D"/>
                </a:solidFill>
                <a:latin typeface="Courier New"/>
                <a:cs typeface="Courier New"/>
              </a:rPr>
              <a:t>compareTo</a:t>
            </a:r>
            <a:r>
              <a:rPr sz="2600" spc="-985" dirty="0">
                <a:solidFill>
                  <a:srgbClr val="C89F5D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method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418"/>
            <a:ext cx="23514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</a:t>
            </a:r>
            <a:r>
              <a:rPr spc="-275" dirty="0"/>
              <a:t> </a:t>
            </a:r>
            <a:r>
              <a:rPr spc="-80" dirty="0"/>
              <a:t>sort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23514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</a:t>
            </a:r>
            <a:r>
              <a:rPr spc="-275" dirty="0"/>
              <a:t> </a:t>
            </a:r>
            <a:r>
              <a:rPr spc="-80" dirty="0"/>
              <a:t>sort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07820"/>
            <a:ext cx="60788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simple sorting algorithm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that </a:t>
            </a:r>
            <a:r>
              <a:rPr sz="3000" spc="-35" dirty="0">
                <a:solidFill>
                  <a:srgbClr val="525252"/>
                </a:solidFill>
                <a:latin typeface="Calibri"/>
                <a:cs typeface="Calibri"/>
              </a:rPr>
              <a:t>takes 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advantage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ordering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heaps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to 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arrange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data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525252"/>
                </a:solidFill>
                <a:latin typeface="Calibri"/>
                <a:cs typeface="Calibri"/>
              </a:rPr>
              <a:t>quickly.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23514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</a:t>
            </a:r>
            <a:r>
              <a:rPr spc="-275" dirty="0"/>
              <a:t> </a:t>
            </a:r>
            <a:r>
              <a:rPr spc="-80" dirty="0"/>
              <a:t>sort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07820"/>
            <a:ext cx="6078855" cy="249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simple sorting algorithm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that </a:t>
            </a:r>
            <a:r>
              <a:rPr sz="3000" spc="-35" dirty="0">
                <a:solidFill>
                  <a:srgbClr val="525252"/>
                </a:solidFill>
                <a:latin typeface="Calibri"/>
                <a:cs typeface="Calibri"/>
              </a:rPr>
              <a:t>takes 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advantage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ordering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heaps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to 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arrange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data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525252"/>
                </a:solidFill>
                <a:latin typeface="Calibri"/>
                <a:cs typeface="Calibri"/>
              </a:rPr>
              <a:t>quickly.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9A57C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How?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23514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</a:t>
            </a:r>
            <a:r>
              <a:rPr spc="-275" dirty="0"/>
              <a:t> </a:t>
            </a:r>
            <a:r>
              <a:rPr spc="-80" dirty="0"/>
              <a:t>sort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07820"/>
            <a:ext cx="6489700" cy="405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1529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simple sorting algorithm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that </a:t>
            </a:r>
            <a:r>
              <a:rPr sz="3000" spc="-35" dirty="0">
                <a:solidFill>
                  <a:srgbClr val="525252"/>
                </a:solidFill>
                <a:latin typeface="Calibri"/>
                <a:cs typeface="Calibri"/>
              </a:rPr>
              <a:t>takes 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advantage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ordering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heaps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to 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arrange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data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525252"/>
                </a:solidFill>
                <a:latin typeface="Calibri"/>
                <a:cs typeface="Calibri"/>
              </a:rPr>
              <a:t>quickly.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9A57C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Add all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elements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an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array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to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priority 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queue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Then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remove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them!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75" dirty="0">
                <a:solidFill>
                  <a:srgbClr val="525252"/>
                </a:solidFill>
                <a:latin typeface="Calibri"/>
                <a:cs typeface="Calibri"/>
              </a:rPr>
              <a:t>You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have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sorted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array</a:t>
            </a:r>
            <a:r>
              <a:rPr sz="3000" spc="7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525252"/>
                </a:solidFill>
                <a:latin typeface="Wingdings"/>
                <a:cs typeface="Wingdings"/>
              </a:rPr>
              <a:t>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23514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</a:t>
            </a:r>
            <a:r>
              <a:rPr spc="-275" dirty="0"/>
              <a:t> </a:t>
            </a:r>
            <a:r>
              <a:rPr spc="-80" dirty="0"/>
              <a:t>sort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07820"/>
            <a:ext cx="6489700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1529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simple sorting algorithm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that </a:t>
            </a:r>
            <a:r>
              <a:rPr sz="3000" spc="-35" dirty="0">
                <a:solidFill>
                  <a:srgbClr val="525252"/>
                </a:solidFill>
                <a:latin typeface="Calibri"/>
                <a:cs typeface="Calibri"/>
              </a:rPr>
              <a:t>takes 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advantage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ordering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heaps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to 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arrange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data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525252"/>
                </a:solidFill>
                <a:latin typeface="Calibri"/>
                <a:cs typeface="Calibri"/>
              </a:rPr>
              <a:t>quickly.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9A57C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Add all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elements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an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array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to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priority 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queue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Then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remove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them!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0" y="5384131"/>
            <a:ext cx="962660" cy="76200"/>
          </a:xfrm>
          <a:custGeom>
            <a:avLst/>
            <a:gdLst/>
            <a:ahLst/>
            <a:cxnLst/>
            <a:rect l="l" t="t" r="r" b="b"/>
            <a:pathLst>
              <a:path w="962660" h="76200">
                <a:moveTo>
                  <a:pt x="949825" y="44449"/>
                </a:moveTo>
                <a:lnTo>
                  <a:pt x="886325" y="44449"/>
                </a:lnTo>
                <a:lnTo>
                  <a:pt x="886326" y="76199"/>
                </a:lnTo>
                <a:lnTo>
                  <a:pt x="949825" y="44449"/>
                </a:lnTo>
                <a:close/>
              </a:path>
              <a:path w="962660" h="76200">
                <a:moveTo>
                  <a:pt x="886325" y="0"/>
                </a:moveTo>
                <a:lnTo>
                  <a:pt x="886325" y="31749"/>
                </a:lnTo>
                <a:lnTo>
                  <a:pt x="0" y="31751"/>
                </a:lnTo>
                <a:lnTo>
                  <a:pt x="0" y="44451"/>
                </a:lnTo>
                <a:lnTo>
                  <a:pt x="949825" y="44449"/>
                </a:lnTo>
                <a:lnTo>
                  <a:pt x="962525" y="38099"/>
                </a:lnTo>
                <a:lnTo>
                  <a:pt x="886325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40" y="5194773"/>
            <a:ext cx="3997960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dirty="0">
                <a:solidFill>
                  <a:srgbClr val="A9A57C"/>
                </a:solidFill>
                <a:latin typeface="Arial"/>
                <a:cs typeface="Arial"/>
              </a:rPr>
              <a:t>• </a:t>
            </a:r>
            <a:r>
              <a:rPr sz="3000" spc="-75" dirty="0">
                <a:solidFill>
                  <a:srgbClr val="525252"/>
                </a:solidFill>
                <a:latin typeface="Calibri"/>
                <a:cs typeface="Calibri"/>
              </a:rPr>
              <a:t>You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have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sorted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array</a:t>
            </a:r>
            <a:r>
              <a:rPr sz="3000" spc="-6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525252"/>
                </a:solidFill>
                <a:latin typeface="Wingdings"/>
                <a:cs typeface="Wingdings"/>
              </a:rPr>
              <a:t>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8487" y="5249675"/>
            <a:ext cx="9099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C89F5D"/>
                </a:solidFill>
                <a:latin typeface="Arial"/>
                <a:cs typeface="Arial"/>
              </a:rPr>
              <a:t>h</a:t>
            </a:r>
            <a:r>
              <a:rPr sz="2200" spc="220" dirty="0">
                <a:solidFill>
                  <a:srgbClr val="C89F5D"/>
                </a:solidFill>
                <a:latin typeface="Arial"/>
                <a:cs typeface="Arial"/>
              </a:rPr>
              <a:t>y</a:t>
            </a: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?</a:t>
            </a:r>
            <a:r>
              <a:rPr sz="2200" spc="310" dirty="0">
                <a:solidFill>
                  <a:srgbClr val="C89F5D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344995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Pseudo</a:t>
            </a:r>
            <a:r>
              <a:rPr spc="-260" dirty="0"/>
              <a:t> </a:t>
            </a:r>
            <a:r>
              <a:rPr spc="-85" dirty="0"/>
              <a:t>code…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151669"/>
            <a:ext cx="4695190" cy="378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A = array to be</a:t>
            </a:r>
            <a:r>
              <a:rPr sz="2200" spc="-25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sorted</a:t>
            </a:r>
            <a:endParaRPr sz="2200">
              <a:latin typeface="Courier New"/>
              <a:cs typeface="Courier New"/>
            </a:endParaRPr>
          </a:p>
          <a:p>
            <a:pPr marL="12700" marR="804545">
              <a:lnSpc>
                <a:spcPct val="169200"/>
              </a:lnSpc>
              <a:spcBef>
                <a:spcPts val="30"/>
              </a:spcBef>
            </a:pP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H = create new heap  For each element n in</a:t>
            </a:r>
            <a:r>
              <a:rPr sz="2200" spc="-75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  <a:p>
            <a:pPr marL="12700" marR="1477010" indent="800100">
              <a:lnSpc>
                <a:spcPts val="4500"/>
              </a:lnSpc>
              <a:spcBef>
                <a:spcPts val="459"/>
              </a:spcBef>
            </a:pP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add n to H  While (H not</a:t>
            </a:r>
            <a:r>
              <a:rPr sz="2200" spc="-85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empty)</a:t>
            </a:r>
            <a:endParaRPr sz="22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1370"/>
              </a:spcBef>
            </a:pP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remove element from</a:t>
            </a:r>
            <a:r>
              <a:rPr sz="2200" spc="-45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1860"/>
              </a:spcBef>
            </a:pP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add element back into</a:t>
            </a:r>
            <a:r>
              <a:rPr sz="2200" spc="-80" dirty="0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525252"/>
                </a:solidFill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18273"/>
            <a:ext cx="7312659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04521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b="1" spc="-5" dirty="0">
                <a:solidFill>
                  <a:srgbClr val="525252"/>
                </a:solidFill>
                <a:latin typeface="Calibri"/>
                <a:cs typeface="Calibri"/>
              </a:rPr>
              <a:t>binary heap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is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binary </a:t>
            </a: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tree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with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two 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special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 properties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i="1" spc="-5" dirty="0">
                <a:solidFill>
                  <a:srgbClr val="C89F5D"/>
                </a:solidFill>
                <a:latin typeface="Calibri"/>
                <a:cs typeface="Calibri"/>
              </a:rPr>
              <a:t>Structure: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it is a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complete</a:t>
            </a:r>
            <a:r>
              <a:rPr sz="2600" spc="-2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538480" marR="5080" lvl="1" indent="-228600">
              <a:lnSpc>
                <a:spcPct val="100400"/>
              </a:lnSpc>
              <a:spcBef>
                <a:spcPts val="600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i="1" spc="-5" dirty="0">
                <a:solidFill>
                  <a:srgbClr val="C89F5D"/>
                </a:solidFill>
                <a:latin typeface="Calibri"/>
                <a:cs typeface="Calibri"/>
              </a:rPr>
              <a:t>Order: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data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in </a:t>
            </a:r>
            <a:r>
              <a:rPr sz="2600" spc="-20" dirty="0">
                <a:solidFill>
                  <a:srgbClr val="525252"/>
                </a:solidFill>
                <a:latin typeface="Calibri"/>
                <a:cs typeface="Calibri"/>
              </a:rPr>
              <a:t>any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node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less than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or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equal </a:t>
            </a:r>
            <a:r>
              <a:rPr sz="2600" spc="-20" dirty="0">
                <a:solidFill>
                  <a:srgbClr val="525252"/>
                </a:solidFill>
                <a:latin typeface="Calibri"/>
                <a:cs typeface="Calibri"/>
              </a:rPr>
              <a:t>to 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data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of its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 children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CBEBD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This is also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called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525252"/>
                </a:solidFill>
                <a:latin typeface="Calibri"/>
                <a:cs typeface="Calibri"/>
              </a:rPr>
              <a:t>min-heap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57C"/>
              </a:buClr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2600" b="1" spc="-15" dirty="0">
                <a:solidFill>
                  <a:srgbClr val="525252"/>
                </a:solidFill>
                <a:latin typeface="Calibri"/>
                <a:cs typeface="Calibri"/>
              </a:rPr>
              <a:t>max-heap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would </a:t>
            </a:r>
            <a:r>
              <a:rPr sz="2600" spc="-20" dirty="0">
                <a:solidFill>
                  <a:srgbClr val="525252"/>
                </a:solidFill>
                <a:latin typeface="Calibri"/>
                <a:cs typeface="Calibri"/>
              </a:rPr>
              <a:t>have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the opposite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50946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 </a:t>
            </a:r>
            <a:r>
              <a:rPr spc="-80" dirty="0"/>
              <a:t>sort</a:t>
            </a:r>
            <a:r>
              <a:rPr spc="-370" dirty="0"/>
              <a:t> </a:t>
            </a:r>
            <a:r>
              <a:rPr spc="-100" dirty="0"/>
              <a:t>complexity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07820"/>
            <a:ext cx="6209665" cy="1894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For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sorting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an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array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size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sort 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performs: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add</a:t>
            </a:r>
            <a:endParaRPr sz="26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1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remove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50946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 </a:t>
            </a:r>
            <a:r>
              <a:rPr spc="-80" dirty="0"/>
              <a:t>sort</a:t>
            </a:r>
            <a:r>
              <a:rPr spc="-370" dirty="0"/>
              <a:t> </a:t>
            </a:r>
            <a:r>
              <a:rPr spc="-100" dirty="0"/>
              <a:t>complexity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07820"/>
            <a:ext cx="6209665" cy="284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For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sorting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an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array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size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sort 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performs: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add</a:t>
            </a:r>
            <a:endParaRPr sz="26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1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remove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CBEBD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Each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add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or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remove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log(N)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50946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 </a:t>
            </a:r>
            <a:r>
              <a:rPr spc="-80" dirty="0"/>
              <a:t>sort</a:t>
            </a:r>
            <a:r>
              <a:rPr spc="-370" dirty="0"/>
              <a:t> </a:t>
            </a:r>
            <a:r>
              <a:rPr spc="-100" dirty="0"/>
              <a:t>complexity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92378" y="4646195"/>
            <a:ext cx="2519045" cy="76200"/>
          </a:xfrm>
          <a:custGeom>
            <a:avLst/>
            <a:gdLst/>
            <a:ahLst/>
            <a:cxnLst/>
            <a:rect l="l" t="t" r="r" b="b"/>
            <a:pathLst>
              <a:path w="2519045" h="76200">
                <a:moveTo>
                  <a:pt x="0" y="25398"/>
                </a:moveTo>
                <a:lnTo>
                  <a:pt x="0" y="50798"/>
                </a:lnTo>
                <a:lnTo>
                  <a:pt x="2442410" y="50800"/>
                </a:lnTo>
                <a:lnTo>
                  <a:pt x="2442410" y="76200"/>
                </a:lnTo>
                <a:lnTo>
                  <a:pt x="2518610" y="38100"/>
                </a:lnTo>
                <a:lnTo>
                  <a:pt x="2493210" y="25400"/>
                </a:lnTo>
                <a:lnTo>
                  <a:pt x="0" y="25398"/>
                </a:lnTo>
                <a:close/>
              </a:path>
              <a:path w="2519045" h="76200">
                <a:moveTo>
                  <a:pt x="2442410" y="0"/>
                </a:moveTo>
                <a:lnTo>
                  <a:pt x="2442410" y="25400"/>
                </a:lnTo>
                <a:lnTo>
                  <a:pt x="2493210" y="25400"/>
                </a:lnTo>
                <a:lnTo>
                  <a:pt x="2442410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607820"/>
            <a:ext cx="6485890" cy="323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067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For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sorting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an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array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size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sort 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performs: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add</a:t>
            </a:r>
            <a:endParaRPr sz="26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1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remove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CBEBD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Each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add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or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remove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is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log(N)</a:t>
            </a:r>
            <a:endParaRPr sz="2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2200" spc="9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00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00000"/>
                </a:solidFill>
                <a:latin typeface="Arial"/>
                <a:cs typeface="Arial"/>
              </a:rPr>
              <a:t>log(N)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50946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 </a:t>
            </a:r>
            <a:r>
              <a:rPr spc="-80" dirty="0"/>
              <a:t>sort</a:t>
            </a:r>
            <a:r>
              <a:rPr spc="-370" dirty="0"/>
              <a:t> </a:t>
            </a:r>
            <a:r>
              <a:rPr spc="-100" dirty="0"/>
              <a:t>complexity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92378" y="4646195"/>
            <a:ext cx="2519045" cy="76200"/>
          </a:xfrm>
          <a:custGeom>
            <a:avLst/>
            <a:gdLst/>
            <a:ahLst/>
            <a:cxnLst/>
            <a:rect l="l" t="t" r="r" b="b"/>
            <a:pathLst>
              <a:path w="2519045" h="76200">
                <a:moveTo>
                  <a:pt x="0" y="25398"/>
                </a:moveTo>
                <a:lnTo>
                  <a:pt x="0" y="50798"/>
                </a:lnTo>
                <a:lnTo>
                  <a:pt x="2442410" y="50800"/>
                </a:lnTo>
                <a:lnTo>
                  <a:pt x="2442410" y="76200"/>
                </a:lnTo>
                <a:lnTo>
                  <a:pt x="2518610" y="38100"/>
                </a:lnTo>
                <a:lnTo>
                  <a:pt x="2493210" y="25400"/>
                </a:lnTo>
                <a:lnTo>
                  <a:pt x="0" y="25398"/>
                </a:lnTo>
                <a:close/>
              </a:path>
              <a:path w="2519045" h="76200">
                <a:moveTo>
                  <a:pt x="2442410" y="0"/>
                </a:moveTo>
                <a:lnTo>
                  <a:pt x="2442410" y="25400"/>
                </a:lnTo>
                <a:lnTo>
                  <a:pt x="2493210" y="25400"/>
                </a:lnTo>
                <a:lnTo>
                  <a:pt x="2442410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607820"/>
            <a:ext cx="6485890" cy="323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067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For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sorting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an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array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size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sort 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performs: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add</a:t>
            </a:r>
            <a:endParaRPr sz="26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1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remove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CBEBD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Each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add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or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remove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is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log(N)</a:t>
            </a:r>
            <a:endParaRPr sz="2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2200" spc="9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00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00000"/>
                </a:solidFill>
                <a:latin typeface="Arial"/>
                <a:cs typeface="Arial"/>
              </a:rPr>
              <a:t>log(N)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40" y="5504732"/>
            <a:ext cx="246951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15"/>
              </a:lnSpc>
            </a:pPr>
            <a:r>
              <a:rPr sz="300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r>
              <a:rPr sz="3000" spc="-140" dirty="0">
                <a:solidFill>
                  <a:srgbClr val="A9A57C"/>
                </a:solidFill>
                <a:latin typeface="Arial"/>
                <a:cs typeface="Arial"/>
              </a:rPr>
              <a:t> </a:t>
            </a:r>
            <a:r>
              <a:rPr sz="3000" spc="155" dirty="0">
                <a:solidFill>
                  <a:srgbClr val="C89F5D"/>
                </a:solidFill>
                <a:latin typeface="Arial"/>
                <a:cs typeface="Arial"/>
              </a:rPr>
              <a:t>Drawback?!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50946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Heap </a:t>
            </a:r>
            <a:r>
              <a:rPr spc="-80" dirty="0"/>
              <a:t>sort</a:t>
            </a:r>
            <a:r>
              <a:rPr spc="-370" dirty="0"/>
              <a:t> </a:t>
            </a:r>
            <a:r>
              <a:rPr spc="-100" dirty="0"/>
              <a:t>complexity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92378" y="4646195"/>
            <a:ext cx="2519045" cy="76200"/>
          </a:xfrm>
          <a:custGeom>
            <a:avLst/>
            <a:gdLst/>
            <a:ahLst/>
            <a:cxnLst/>
            <a:rect l="l" t="t" r="r" b="b"/>
            <a:pathLst>
              <a:path w="2519045" h="76200">
                <a:moveTo>
                  <a:pt x="0" y="25398"/>
                </a:moveTo>
                <a:lnTo>
                  <a:pt x="0" y="50798"/>
                </a:lnTo>
                <a:lnTo>
                  <a:pt x="2442410" y="50800"/>
                </a:lnTo>
                <a:lnTo>
                  <a:pt x="2442410" y="76200"/>
                </a:lnTo>
                <a:lnTo>
                  <a:pt x="2518610" y="38100"/>
                </a:lnTo>
                <a:lnTo>
                  <a:pt x="2493210" y="25400"/>
                </a:lnTo>
                <a:lnTo>
                  <a:pt x="0" y="25398"/>
                </a:lnTo>
                <a:close/>
              </a:path>
              <a:path w="2519045" h="76200">
                <a:moveTo>
                  <a:pt x="2442410" y="0"/>
                </a:moveTo>
                <a:lnTo>
                  <a:pt x="2442410" y="25400"/>
                </a:lnTo>
                <a:lnTo>
                  <a:pt x="2493210" y="25400"/>
                </a:lnTo>
                <a:lnTo>
                  <a:pt x="2442410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607820"/>
            <a:ext cx="6485890" cy="323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067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solidFill>
                  <a:srgbClr val="525252"/>
                </a:solidFill>
                <a:latin typeface="Calibri"/>
                <a:cs typeface="Calibri"/>
              </a:rPr>
              <a:t>For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sorting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an </a:t>
            </a:r>
            <a:r>
              <a:rPr sz="3000" spc="-25" dirty="0">
                <a:solidFill>
                  <a:srgbClr val="525252"/>
                </a:solidFill>
                <a:latin typeface="Calibri"/>
                <a:cs typeface="Calibri"/>
              </a:rPr>
              <a:t>array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sz="3000" spc="-20" dirty="0">
                <a:solidFill>
                  <a:srgbClr val="525252"/>
                </a:solidFill>
                <a:latin typeface="Calibri"/>
                <a:cs typeface="Calibri"/>
              </a:rPr>
              <a:t>size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3000" spc="-5" dirty="0">
                <a:solidFill>
                  <a:srgbClr val="525252"/>
                </a:solidFill>
                <a:latin typeface="Calibri"/>
                <a:cs typeface="Calibri"/>
              </a:rPr>
              <a:t>heap </a:t>
            </a:r>
            <a:r>
              <a:rPr sz="3000" dirty="0">
                <a:solidFill>
                  <a:srgbClr val="525252"/>
                </a:solidFill>
                <a:latin typeface="Calibri"/>
                <a:cs typeface="Calibri"/>
              </a:rPr>
              <a:t>sort  </a:t>
            </a:r>
            <a:r>
              <a:rPr sz="3000" spc="-10" dirty="0">
                <a:solidFill>
                  <a:srgbClr val="525252"/>
                </a:solidFill>
                <a:latin typeface="Calibri"/>
                <a:cs typeface="Calibri"/>
              </a:rPr>
              <a:t>performs:</a:t>
            </a:r>
            <a:endParaRPr sz="3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add</a:t>
            </a:r>
            <a:endParaRPr sz="26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1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remove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CBEBD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600" spc="-10" dirty="0">
                <a:solidFill>
                  <a:srgbClr val="525252"/>
                </a:solidFill>
                <a:latin typeface="Calibri"/>
                <a:cs typeface="Calibri"/>
              </a:rPr>
              <a:t>Each 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add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or </a:t>
            </a:r>
            <a:r>
              <a:rPr sz="2600" spc="-15" dirty="0">
                <a:solidFill>
                  <a:srgbClr val="525252"/>
                </a:solidFill>
                <a:latin typeface="Calibri"/>
                <a:cs typeface="Calibri"/>
              </a:rPr>
              <a:t>remove </a:t>
            </a:r>
            <a:r>
              <a:rPr sz="2600" dirty="0">
                <a:solidFill>
                  <a:srgbClr val="525252"/>
                </a:solidFill>
                <a:latin typeface="Calibri"/>
                <a:cs typeface="Calibri"/>
              </a:rPr>
              <a:t>is</a:t>
            </a:r>
            <a:r>
              <a:rPr sz="2600" spc="-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log(N)</a:t>
            </a:r>
            <a:endParaRPr sz="2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2200" spc="9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00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00000"/>
                </a:solidFill>
                <a:latin typeface="Arial"/>
                <a:cs typeface="Arial"/>
              </a:rPr>
              <a:t>log(N)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40" y="5504732"/>
            <a:ext cx="583755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15"/>
              </a:lnSpc>
            </a:pPr>
            <a:r>
              <a:rPr sz="3000" dirty="0">
                <a:solidFill>
                  <a:srgbClr val="A9A57C"/>
                </a:solidFill>
                <a:latin typeface="Arial"/>
                <a:cs typeface="Arial"/>
              </a:rPr>
              <a:t>•</a:t>
            </a:r>
            <a:r>
              <a:rPr sz="3000" spc="-95" dirty="0">
                <a:solidFill>
                  <a:srgbClr val="A9A57C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C89F5D"/>
                </a:solidFill>
                <a:latin typeface="Arial"/>
                <a:cs typeface="Arial"/>
              </a:rPr>
              <a:t>Drawback:</a:t>
            </a:r>
            <a:r>
              <a:rPr sz="3000" spc="-8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3000" spc="170" dirty="0">
                <a:solidFill>
                  <a:srgbClr val="C89F5D"/>
                </a:solidFill>
                <a:latin typeface="Arial"/>
                <a:cs typeface="Arial"/>
              </a:rPr>
              <a:t>require</a:t>
            </a:r>
            <a:r>
              <a:rPr sz="3000" spc="-8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3000" spc="235" dirty="0">
                <a:solidFill>
                  <a:srgbClr val="C89F5D"/>
                </a:solidFill>
                <a:latin typeface="Arial"/>
                <a:cs typeface="Arial"/>
              </a:rPr>
              <a:t>extra</a:t>
            </a:r>
            <a:r>
              <a:rPr sz="3000" spc="-10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C89F5D"/>
                </a:solidFill>
                <a:latin typeface="Arial"/>
                <a:cs typeface="Arial"/>
              </a:rPr>
              <a:t>space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69720"/>
            <a:ext cx="7298690" cy="343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25252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the original </a:t>
            </a:r>
            <a:r>
              <a:rPr sz="2800" spc="-25" dirty="0">
                <a:solidFill>
                  <a:srgbClr val="525252"/>
                </a:solidFill>
                <a:latin typeface="Calibri"/>
                <a:cs typeface="Calibri"/>
              </a:rPr>
              <a:t>array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itself as the</a:t>
            </a:r>
            <a:r>
              <a:rPr sz="2800" spc="4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heap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9A57C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30"/>
              </a:lnSpc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The idea is </a:t>
            </a:r>
            <a:r>
              <a:rPr sz="2800" spc="-15" dirty="0">
                <a:solidFill>
                  <a:srgbClr val="525252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525252"/>
                </a:solidFill>
                <a:latin typeface="Calibri"/>
                <a:cs typeface="Calibri"/>
              </a:rPr>
              <a:t>treat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525252"/>
                </a:solidFill>
                <a:latin typeface="Calibri"/>
                <a:cs typeface="Calibri"/>
              </a:rPr>
              <a:t>array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as an </a:t>
            </a:r>
            <a:r>
              <a:rPr sz="2800" spc="-10" dirty="0">
                <a:solidFill>
                  <a:srgbClr val="525252"/>
                </a:solidFill>
                <a:latin typeface="Calibri"/>
                <a:cs typeface="Calibri"/>
              </a:rPr>
              <a:t>initially </a:t>
            </a:r>
            <a:r>
              <a:rPr sz="2800" spc="-20" dirty="0">
                <a:solidFill>
                  <a:srgbClr val="525252"/>
                </a:solidFill>
                <a:latin typeface="Calibri"/>
                <a:cs typeface="Calibri"/>
              </a:rPr>
              <a:t>invalid 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heap and </a:t>
            </a:r>
            <a:r>
              <a:rPr sz="2800" spc="-10" dirty="0">
                <a:solidFill>
                  <a:srgbClr val="525252"/>
                </a:solidFill>
                <a:latin typeface="Calibri"/>
                <a:cs typeface="Calibri"/>
              </a:rPr>
              <a:t>repair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525252"/>
                </a:solidFill>
                <a:latin typeface="Calibri"/>
                <a:cs typeface="Calibri"/>
              </a:rPr>
              <a:t>into </a:t>
            </a:r>
            <a:r>
              <a:rPr sz="2800" dirty="0">
                <a:solidFill>
                  <a:srgbClr val="525252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525252"/>
                </a:solidFill>
                <a:latin typeface="Calibri"/>
                <a:cs typeface="Calibri"/>
              </a:rPr>
              <a:t>proper</a:t>
            </a:r>
            <a:r>
              <a:rPr sz="2800" spc="3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heap</a:t>
            </a:r>
            <a:endParaRPr sz="28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65"/>
              </a:spcBef>
              <a:buClr>
                <a:srgbClr val="9CBEBD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Bubbling elements </a:t>
            </a:r>
            <a:r>
              <a:rPr sz="2400" spc="-15" dirty="0">
                <a:solidFill>
                  <a:srgbClr val="525252"/>
                </a:solidFill>
                <a:latin typeface="Calibri"/>
                <a:cs typeface="Calibri"/>
              </a:rPr>
              <a:t>into </a:t>
            </a: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their </a:t>
            </a:r>
            <a:r>
              <a:rPr sz="2400" spc="-10" dirty="0">
                <a:solidFill>
                  <a:srgbClr val="525252"/>
                </a:solidFill>
                <a:latin typeface="Calibri"/>
                <a:cs typeface="Calibri"/>
              </a:rPr>
              <a:t>proper</a:t>
            </a:r>
            <a:r>
              <a:rPr sz="2400" spc="-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25252"/>
                </a:solidFill>
                <a:latin typeface="Calibri"/>
                <a:cs typeface="Calibri"/>
              </a:rPr>
              <a:t>position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CBEBD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41300" marR="273685" indent="-228600">
              <a:lnSpc>
                <a:spcPts val="3030"/>
              </a:lnSpc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525252"/>
                </a:solidFill>
                <a:latin typeface="Calibri"/>
                <a:cs typeface="Calibri"/>
              </a:rPr>
              <a:t>Remove </a:t>
            </a:r>
            <a:r>
              <a:rPr sz="2800" spc="-10" dirty="0">
                <a:solidFill>
                  <a:srgbClr val="525252"/>
                </a:solidFill>
                <a:latin typeface="Calibri"/>
                <a:cs typeface="Calibri"/>
              </a:rPr>
              <a:t>elements </a:t>
            </a:r>
            <a:r>
              <a:rPr sz="2800" spc="-15" dirty="0">
                <a:solidFill>
                  <a:srgbClr val="525252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the heap and </a:t>
            </a:r>
            <a:r>
              <a:rPr sz="2800" dirty="0">
                <a:solidFill>
                  <a:srgbClr val="525252"/>
                </a:solidFill>
                <a:latin typeface="Calibri"/>
                <a:cs typeface="Calibri"/>
              </a:rPr>
              <a:t>put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them  </a:t>
            </a:r>
            <a:r>
              <a:rPr sz="2800" spc="-15" dirty="0">
                <a:solidFill>
                  <a:srgbClr val="525252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the end of the</a:t>
            </a:r>
            <a:r>
              <a:rPr sz="2800" spc="1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525252"/>
                </a:solidFill>
                <a:latin typeface="Calibri"/>
                <a:cs typeface="Calibri"/>
              </a:rPr>
              <a:t>array.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5485574"/>
            <a:ext cx="7056120" cy="8375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Clr>
                <a:srgbClr val="A9A57C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min-heap </a:t>
            </a:r>
            <a:r>
              <a:rPr sz="2800" spc="-10" dirty="0">
                <a:solidFill>
                  <a:srgbClr val="525252"/>
                </a:solidFill>
                <a:latin typeface="Calibri"/>
                <a:cs typeface="Calibri"/>
              </a:rPr>
              <a:t>gives </a:t>
            </a:r>
            <a:r>
              <a:rPr sz="2800" spc="-15" dirty="0">
                <a:solidFill>
                  <a:srgbClr val="525252"/>
                </a:solidFill>
                <a:latin typeface="Calibri"/>
                <a:cs typeface="Calibri"/>
              </a:rPr>
              <a:t>you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descending </a:t>
            </a:r>
            <a:r>
              <a:rPr sz="2800" spc="-15" dirty="0">
                <a:solidFill>
                  <a:srgbClr val="525252"/>
                </a:solidFill>
                <a:latin typeface="Calibri"/>
                <a:cs typeface="Calibri"/>
              </a:rPr>
              <a:t>order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and </a:t>
            </a:r>
            <a:r>
              <a:rPr sz="2800" spc="-30" dirty="0">
                <a:solidFill>
                  <a:srgbClr val="525252"/>
                </a:solidFill>
                <a:latin typeface="Calibri"/>
                <a:cs typeface="Calibri"/>
              </a:rPr>
              <a:t>max- 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heap </a:t>
            </a:r>
            <a:r>
              <a:rPr sz="2800" spc="-10" dirty="0">
                <a:solidFill>
                  <a:srgbClr val="525252"/>
                </a:solidFill>
                <a:latin typeface="Calibri"/>
                <a:cs typeface="Calibri"/>
              </a:rPr>
              <a:t>gives </a:t>
            </a:r>
            <a:r>
              <a:rPr sz="2800" spc="-15" dirty="0">
                <a:solidFill>
                  <a:srgbClr val="525252"/>
                </a:solidFill>
                <a:latin typeface="Calibri"/>
                <a:cs typeface="Calibri"/>
              </a:rPr>
              <a:t>you </a:t>
            </a:r>
            <a:r>
              <a:rPr sz="2800" spc="-5" dirty="0">
                <a:solidFill>
                  <a:srgbClr val="525252"/>
                </a:solidFill>
                <a:latin typeface="Calibri"/>
                <a:cs typeface="Calibri"/>
              </a:rPr>
              <a:t>ascending</a:t>
            </a:r>
            <a:r>
              <a:rPr sz="2800" spc="3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25252"/>
                </a:solidFill>
                <a:latin typeface="Calibri"/>
                <a:cs typeface="Calibri"/>
              </a:rPr>
              <a:t>order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8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8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77521" y="5695459"/>
            <a:ext cx="25717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7240" y="5782584"/>
            <a:ext cx="3978275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80" dirty="0">
                <a:solidFill>
                  <a:srgbClr val="C89F5D"/>
                </a:solidFill>
                <a:latin typeface="Arial"/>
                <a:cs typeface="Arial"/>
              </a:rPr>
              <a:t>Not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C89F5D"/>
                </a:solidFill>
                <a:latin typeface="Arial"/>
                <a:cs typeface="Arial"/>
              </a:rPr>
              <a:t>a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C89F5D"/>
                </a:solidFill>
                <a:latin typeface="Arial"/>
                <a:cs typeface="Arial"/>
              </a:rPr>
              <a:t>heap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10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89F5D"/>
                </a:solidFill>
                <a:latin typeface="Arial"/>
                <a:cs typeface="Arial"/>
              </a:rPr>
              <a:t>Need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C89F5D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50" b="1" i="1" spc="20" dirty="0">
                <a:solidFill>
                  <a:srgbClr val="C89F5D"/>
                </a:solidFill>
                <a:latin typeface="Trebuchet MS"/>
                <a:cs typeface="Trebuchet MS"/>
              </a:rPr>
              <a:t>heapify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8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3881" y="5803029"/>
            <a:ext cx="753935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200" spc="155" dirty="0">
                <a:solidFill>
                  <a:srgbClr val="C89F5D"/>
                </a:solidFill>
                <a:latin typeface="Arial"/>
                <a:cs typeface="Arial"/>
              </a:rPr>
              <a:t>Start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last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parent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node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continually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sift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C89F5D"/>
                </a:solidFill>
                <a:latin typeface="Arial"/>
                <a:cs typeface="Arial"/>
              </a:rPr>
              <a:t>down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ts val="2635"/>
              </a:lnSpc>
            </a:pP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smallest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descendent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C89F5D"/>
                </a:solidFill>
                <a:latin typeface="Arial"/>
                <a:cs typeface="Arial"/>
              </a:rPr>
              <a:t>each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21418"/>
            <a:ext cx="100774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40" dirty="0">
                <a:solidFill>
                  <a:srgbClr val="00441B"/>
                </a:solidFill>
                <a:latin typeface="Cambria"/>
                <a:cs typeface="Cambria"/>
              </a:rPr>
              <a:t>A</a:t>
            </a:r>
            <a:r>
              <a:rPr sz="4600" spc="-105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r>
              <a:rPr sz="4600" dirty="0">
                <a:solidFill>
                  <a:srgbClr val="00441B"/>
                </a:solidFill>
                <a:latin typeface="Cambria"/>
                <a:cs typeface="Cambria"/>
              </a:rPr>
              <a:t>d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8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195233" y="3025942"/>
            <a:ext cx="467995" cy="76200"/>
          </a:xfrm>
          <a:custGeom>
            <a:avLst/>
            <a:gdLst/>
            <a:ahLst/>
            <a:cxnLst/>
            <a:rect l="l" t="t" r="r" b="b"/>
            <a:pathLst>
              <a:path w="4679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467629" y="44448"/>
                </a:lnTo>
                <a:lnTo>
                  <a:pt x="467629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67995" h="76200">
                <a:moveTo>
                  <a:pt x="467629" y="31748"/>
                </a:moveTo>
                <a:lnTo>
                  <a:pt x="76200" y="31750"/>
                </a:lnTo>
                <a:lnTo>
                  <a:pt x="467629" y="3175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3881" y="5803029"/>
            <a:ext cx="753935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200" spc="155" dirty="0">
                <a:solidFill>
                  <a:srgbClr val="C89F5D"/>
                </a:solidFill>
                <a:latin typeface="Arial"/>
                <a:cs typeface="Arial"/>
              </a:rPr>
              <a:t>Start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last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parent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node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continually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sift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C89F5D"/>
                </a:solidFill>
                <a:latin typeface="Arial"/>
                <a:cs typeface="Arial"/>
              </a:rPr>
              <a:t>down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ts val="2635"/>
              </a:lnSpc>
            </a:pP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smallest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descendent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C89F5D"/>
                </a:solidFill>
                <a:latin typeface="Arial"/>
                <a:cs typeface="Arial"/>
              </a:rPr>
              <a:t>each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8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705779" y="3513221"/>
            <a:ext cx="147320" cy="349885"/>
          </a:xfrm>
          <a:custGeom>
            <a:avLst/>
            <a:gdLst/>
            <a:ahLst/>
            <a:cxnLst/>
            <a:rect l="l" t="t" r="r" b="b"/>
            <a:pathLst>
              <a:path w="147320" h="349885">
                <a:moveTo>
                  <a:pt x="0" y="264916"/>
                </a:moveTo>
                <a:lnTo>
                  <a:pt x="9535" y="349575"/>
                </a:lnTo>
                <a:lnTo>
                  <a:pt x="71541" y="291151"/>
                </a:lnTo>
                <a:lnTo>
                  <a:pt x="41732" y="280220"/>
                </a:lnTo>
                <a:lnTo>
                  <a:pt x="43335" y="275847"/>
                </a:lnTo>
                <a:lnTo>
                  <a:pt x="29808" y="275847"/>
                </a:lnTo>
                <a:lnTo>
                  <a:pt x="0" y="264916"/>
                </a:lnTo>
                <a:close/>
              </a:path>
              <a:path w="147320" h="349885">
                <a:moveTo>
                  <a:pt x="137728" y="0"/>
                </a:moveTo>
                <a:lnTo>
                  <a:pt x="75722" y="58423"/>
                </a:lnTo>
                <a:lnTo>
                  <a:pt x="105531" y="69354"/>
                </a:lnTo>
                <a:lnTo>
                  <a:pt x="29808" y="275847"/>
                </a:lnTo>
                <a:lnTo>
                  <a:pt x="43335" y="275847"/>
                </a:lnTo>
                <a:lnTo>
                  <a:pt x="117455" y="73727"/>
                </a:lnTo>
                <a:lnTo>
                  <a:pt x="146032" y="73727"/>
                </a:lnTo>
                <a:lnTo>
                  <a:pt x="137728" y="0"/>
                </a:lnTo>
                <a:close/>
              </a:path>
              <a:path w="147320" h="349885">
                <a:moveTo>
                  <a:pt x="146032" y="73727"/>
                </a:moveTo>
                <a:lnTo>
                  <a:pt x="117455" y="73727"/>
                </a:lnTo>
                <a:lnTo>
                  <a:pt x="147264" y="84658"/>
                </a:lnTo>
                <a:lnTo>
                  <a:pt x="146032" y="73727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95233" y="3025942"/>
            <a:ext cx="467995" cy="76200"/>
          </a:xfrm>
          <a:custGeom>
            <a:avLst/>
            <a:gdLst/>
            <a:ahLst/>
            <a:cxnLst/>
            <a:rect l="l" t="t" r="r" b="b"/>
            <a:pathLst>
              <a:path w="4679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467629" y="44448"/>
                </a:lnTo>
                <a:lnTo>
                  <a:pt x="467629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67995" h="76200">
                <a:moveTo>
                  <a:pt x="467629" y="31748"/>
                </a:moveTo>
                <a:lnTo>
                  <a:pt x="76200" y="31750"/>
                </a:lnTo>
                <a:lnTo>
                  <a:pt x="467629" y="3175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3881" y="5803029"/>
            <a:ext cx="753935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200" spc="155" dirty="0">
                <a:solidFill>
                  <a:srgbClr val="C89F5D"/>
                </a:solidFill>
                <a:latin typeface="Arial"/>
                <a:cs typeface="Arial"/>
              </a:rPr>
              <a:t>Start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last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parent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node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continually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sift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C89F5D"/>
                </a:solidFill>
                <a:latin typeface="Arial"/>
                <a:cs typeface="Arial"/>
              </a:rPr>
              <a:t>down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ts val="2635"/>
              </a:lnSpc>
            </a:pP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smallest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descendent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C89F5D"/>
                </a:solidFill>
                <a:latin typeface="Arial"/>
                <a:cs typeface="Arial"/>
              </a:rPr>
              <a:t>each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2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3881" y="5803029"/>
            <a:ext cx="753935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200" spc="155" dirty="0">
                <a:solidFill>
                  <a:srgbClr val="C89F5D"/>
                </a:solidFill>
                <a:latin typeface="Arial"/>
                <a:cs typeface="Arial"/>
              </a:rPr>
              <a:t>Start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last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parent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node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continually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sift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C89F5D"/>
                </a:solidFill>
                <a:latin typeface="Arial"/>
                <a:cs typeface="Arial"/>
              </a:rPr>
              <a:t>down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ts val="2635"/>
              </a:lnSpc>
            </a:pP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smallest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descendent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C89F5D"/>
                </a:solidFill>
                <a:latin typeface="Arial"/>
                <a:cs typeface="Arial"/>
              </a:rPr>
              <a:t>each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52895" y="3009478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835278" y="44437"/>
                </a:moveTo>
                <a:lnTo>
                  <a:pt x="774703" y="44437"/>
                </a:lnTo>
                <a:lnTo>
                  <a:pt x="775474" y="76177"/>
                </a:lnTo>
                <a:lnTo>
                  <a:pt x="835278" y="44437"/>
                </a:lnTo>
                <a:close/>
              </a:path>
              <a:path w="850900" h="76200">
                <a:moveTo>
                  <a:pt x="773624" y="0"/>
                </a:moveTo>
                <a:lnTo>
                  <a:pt x="774395" y="31741"/>
                </a:lnTo>
                <a:lnTo>
                  <a:pt x="0" y="50548"/>
                </a:lnTo>
                <a:lnTo>
                  <a:pt x="308" y="63244"/>
                </a:lnTo>
                <a:lnTo>
                  <a:pt x="774703" y="44437"/>
                </a:lnTo>
                <a:lnTo>
                  <a:pt x="835278" y="44437"/>
                </a:lnTo>
                <a:lnTo>
                  <a:pt x="850727" y="36238"/>
                </a:lnTo>
                <a:lnTo>
                  <a:pt x="773624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3881" y="5803029"/>
            <a:ext cx="753935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200" spc="155" dirty="0">
                <a:solidFill>
                  <a:srgbClr val="C89F5D"/>
                </a:solidFill>
                <a:latin typeface="Arial"/>
                <a:cs typeface="Arial"/>
              </a:rPr>
              <a:t>Start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last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parent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node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continually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sift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C89F5D"/>
                </a:solidFill>
                <a:latin typeface="Arial"/>
                <a:cs typeface="Arial"/>
              </a:rPr>
              <a:t>down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ts val="2635"/>
              </a:lnSpc>
            </a:pP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smallest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descendent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C89F5D"/>
                </a:solidFill>
                <a:latin typeface="Arial"/>
                <a:cs typeface="Arial"/>
              </a:rPr>
              <a:t>each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96785" y="1837711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835278" y="44437"/>
                </a:moveTo>
                <a:lnTo>
                  <a:pt x="774703" y="44437"/>
                </a:lnTo>
                <a:lnTo>
                  <a:pt x="775474" y="76177"/>
                </a:lnTo>
                <a:lnTo>
                  <a:pt x="835278" y="44437"/>
                </a:lnTo>
                <a:close/>
              </a:path>
              <a:path w="850900" h="76200">
                <a:moveTo>
                  <a:pt x="773624" y="0"/>
                </a:moveTo>
                <a:lnTo>
                  <a:pt x="774395" y="31739"/>
                </a:lnTo>
                <a:lnTo>
                  <a:pt x="0" y="50548"/>
                </a:lnTo>
                <a:lnTo>
                  <a:pt x="308" y="63244"/>
                </a:lnTo>
                <a:lnTo>
                  <a:pt x="774703" y="44437"/>
                </a:lnTo>
                <a:lnTo>
                  <a:pt x="835278" y="44437"/>
                </a:lnTo>
                <a:lnTo>
                  <a:pt x="850727" y="36238"/>
                </a:lnTo>
                <a:lnTo>
                  <a:pt x="773624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3881" y="5803029"/>
            <a:ext cx="753935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200" spc="155" dirty="0">
                <a:solidFill>
                  <a:srgbClr val="C89F5D"/>
                </a:solidFill>
                <a:latin typeface="Arial"/>
                <a:cs typeface="Arial"/>
              </a:rPr>
              <a:t>Start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last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parent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node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continually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sift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C89F5D"/>
                </a:solidFill>
                <a:latin typeface="Arial"/>
                <a:cs typeface="Arial"/>
              </a:rPr>
              <a:t>down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ts val="2635"/>
              </a:lnSpc>
            </a:pP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smallest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descendent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C89F5D"/>
                </a:solidFill>
                <a:latin typeface="Arial"/>
                <a:cs typeface="Arial"/>
              </a:rPr>
              <a:t>each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2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664282" y="2312471"/>
            <a:ext cx="354330" cy="466090"/>
          </a:xfrm>
          <a:custGeom>
            <a:avLst/>
            <a:gdLst/>
            <a:ahLst/>
            <a:cxnLst/>
            <a:rect l="l" t="t" r="r" b="b"/>
            <a:pathLst>
              <a:path w="354329" h="466089">
                <a:moveTo>
                  <a:pt x="15826" y="381817"/>
                </a:moveTo>
                <a:lnTo>
                  <a:pt x="0" y="465528"/>
                </a:lnTo>
                <a:lnTo>
                  <a:pt x="76465" y="427963"/>
                </a:lnTo>
                <a:lnTo>
                  <a:pt x="51198" y="408735"/>
                </a:lnTo>
                <a:lnTo>
                  <a:pt x="57050" y="401045"/>
                </a:lnTo>
                <a:lnTo>
                  <a:pt x="41092" y="401045"/>
                </a:lnTo>
                <a:lnTo>
                  <a:pt x="15826" y="381817"/>
                </a:lnTo>
                <a:close/>
              </a:path>
              <a:path w="354329" h="466089">
                <a:moveTo>
                  <a:pt x="354265" y="0"/>
                </a:moveTo>
                <a:lnTo>
                  <a:pt x="277801" y="37565"/>
                </a:lnTo>
                <a:lnTo>
                  <a:pt x="303066" y="56793"/>
                </a:lnTo>
                <a:lnTo>
                  <a:pt x="41092" y="401045"/>
                </a:lnTo>
                <a:lnTo>
                  <a:pt x="57050" y="401045"/>
                </a:lnTo>
                <a:lnTo>
                  <a:pt x="313173" y="64484"/>
                </a:lnTo>
                <a:lnTo>
                  <a:pt x="342073" y="64484"/>
                </a:lnTo>
                <a:lnTo>
                  <a:pt x="354265" y="0"/>
                </a:lnTo>
                <a:close/>
              </a:path>
              <a:path w="354329" h="466089">
                <a:moveTo>
                  <a:pt x="342073" y="64484"/>
                </a:moveTo>
                <a:lnTo>
                  <a:pt x="313173" y="64484"/>
                </a:lnTo>
                <a:lnTo>
                  <a:pt x="338438" y="83710"/>
                </a:lnTo>
                <a:lnTo>
                  <a:pt x="342073" y="64484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96785" y="1837711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835278" y="44437"/>
                </a:moveTo>
                <a:lnTo>
                  <a:pt x="774703" y="44437"/>
                </a:lnTo>
                <a:lnTo>
                  <a:pt x="775474" y="76177"/>
                </a:lnTo>
                <a:lnTo>
                  <a:pt x="835278" y="44437"/>
                </a:lnTo>
                <a:close/>
              </a:path>
              <a:path w="850900" h="76200">
                <a:moveTo>
                  <a:pt x="773624" y="0"/>
                </a:moveTo>
                <a:lnTo>
                  <a:pt x="774395" y="31739"/>
                </a:lnTo>
                <a:lnTo>
                  <a:pt x="0" y="50548"/>
                </a:lnTo>
                <a:lnTo>
                  <a:pt x="308" y="63244"/>
                </a:lnTo>
                <a:lnTo>
                  <a:pt x="774703" y="44437"/>
                </a:lnTo>
                <a:lnTo>
                  <a:pt x="835278" y="44437"/>
                </a:lnTo>
                <a:lnTo>
                  <a:pt x="850727" y="36238"/>
                </a:lnTo>
                <a:lnTo>
                  <a:pt x="773624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3881" y="5803029"/>
            <a:ext cx="753935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200" spc="155" dirty="0">
                <a:solidFill>
                  <a:srgbClr val="C89F5D"/>
                </a:solidFill>
                <a:latin typeface="Arial"/>
                <a:cs typeface="Arial"/>
              </a:rPr>
              <a:t>Start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last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parent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node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continually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sift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C89F5D"/>
                </a:solidFill>
                <a:latin typeface="Arial"/>
                <a:cs typeface="Arial"/>
              </a:rPr>
              <a:t>down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ts val="2635"/>
              </a:lnSpc>
            </a:pP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smallest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descendent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C89F5D"/>
                </a:solidFill>
                <a:latin typeface="Arial"/>
                <a:cs typeface="Arial"/>
              </a:rPr>
              <a:t>each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1707" y="1850998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835277" y="44437"/>
                </a:moveTo>
                <a:lnTo>
                  <a:pt x="774702" y="44437"/>
                </a:lnTo>
                <a:lnTo>
                  <a:pt x="775473" y="76177"/>
                </a:lnTo>
                <a:lnTo>
                  <a:pt x="835277" y="44437"/>
                </a:lnTo>
                <a:close/>
              </a:path>
              <a:path w="850900" h="76200">
                <a:moveTo>
                  <a:pt x="773624" y="0"/>
                </a:moveTo>
                <a:lnTo>
                  <a:pt x="774395" y="31741"/>
                </a:lnTo>
                <a:lnTo>
                  <a:pt x="0" y="50548"/>
                </a:lnTo>
                <a:lnTo>
                  <a:pt x="308" y="63244"/>
                </a:lnTo>
                <a:lnTo>
                  <a:pt x="774702" y="44437"/>
                </a:lnTo>
                <a:lnTo>
                  <a:pt x="835277" y="44437"/>
                </a:lnTo>
                <a:lnTo>
                  <a:pt x="850726" y="36238"/>
                </a:lnTo>
                <a:lnTo>
                  <a:pt x="773624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3881" y="5803029"/>
            <a:ext cx="753935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200" spc="155" dirty="0">
                <a:solidFill>
                  <a:srgbClr val="C89F5D"/>
                </a:solidFill>
                <a:latin typeface="Arial"/>
                <a:cs typeface="Arial"/>
              </a:rPr>
              <a:t>Start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last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parent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node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continually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sift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C89F5D"/>
                </a:solidFill>
                <a:latin typeface="Arial"/>
                <a:cs typeface="Arial"/>
              </a:rPr>
              <a:t>down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endParaRPr sz="2200" dirty="0">
              <a:latin typeface="Arial"/>
              <a:cs typeface="Arial"/>
            </a:endParaRPr>
          </a:p>
          <a:p>
            <a:pPr marL="635" algn="ctr">
              <a:lnSpc>
                <a:spcPts val="2635"/>
              </a:lnSpc>
            </a:pP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smallest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descendent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C89F5D"/>
                </a:solidFill>
                <a:latin typeface="Arial"/>
                <a:cs typeface="Arial"/>
              </a:rPr>
              <a:t>each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level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	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1707" y="1850998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835277" y="44437"/>
                </a:moveTo>
                <a:lnTo>
                  <a:pt x="774702" y="44437"/>
                </a:lnTo>
                <a:lnTo>
                  <a:pt x="775473" y="76177"/>
                </a:lnTo>
                <a:lnTo>
                  <a:pt x="835277" y="44437"/>
                </a:lnTo>
                <a:close/>
              </a:path>
              <a:path w="850900" h="76200">
                <a:moveTo>
                  <a:pt x="773624" y="0"/>
                </a:moveTo>
                <a:lnTo>
                  <a:pt x="774395" y="31741"/>
                </a:lnTo>
                <a:lnTo>
                  <a:pt x="0" y="50548"/>
                </a:lnTo>
                <a:lnTo>
                  <a:pt x="308" y="63244"/>
                </a:lnTo>
                <a:lnTo>
                  <a:pt x="774702" y="44437"/>
                </a:lnTo>
                <a:lnTo>
                  <a:pt x="835277" y="44437"/>
                </a:lnTo>
                <a:lnTo>
                  <a:pt x="850726" y="36238"/>
                </a:lnTo>
                <a:lnTo>
                  <a:pt x="773624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4282" y="2312471"/>
            <a:ext cx="354330" cy="466090"/>
          </a:xfrm>
          <a:custGeom>
            <a:avLst/>
            <a:gdLst/>
            <a:ahLst/>
            <a:cxnLst/>
            <a:rect l="l" t="t" r="r" b="b"/>
            <a:pathLst>
              <a:path w="354329" h="466089">
                <a:moveTo>
                  <a:pt x="15826" y="381817"/>
                </a:moveTo>
                <a:lnTo>
                  <a:pt x="0" y="465528"/>
                </a:lnTo>
                <a:lnTo>
                  <a:pt x="76465" y="427963"/>
                </a:lnTo>
                <a:lnTo>
                  <a:pt x="51198" y="408735"/>
                </a:lnTo>
                <a:lnTo>
                  <a:pt x="57050" y="401045"/>
                </a:lnTo>
                <a:lnTo>
                  <a:pt x="41092" y="401045"/>
                </a:lnTo>
                <a:lnTo>
                  <a:pt x="15826" y="381817"/>
                </a:lnTo>
                <a:close/>
              </a:path>
              <a:path w="354329" h="466089">
                <a:moveTo>
                  <a:pt x="354265" y="0"/>
                </a:moveTo>
                <a:lnTo>
                  <a:pt x="277801" y="37565"/>
                </a:lnTo>
                <a:lnTo>
                  <a:pt x="303066" y="56793"/>
                </a:lnTo>
                <a:lnTo>
                  <a:pt x="41092" y="401045"/>
                </a:lnTo>
                <a:lnTo>
                  <a:pt x="57050" y="401045"/>
                </a:lnTo>
                <a:lnTo>
                  <a:pt x="313173" y="64484"/>
                </a:lnTo>
                <a:lnTo>
                  <a:pt x="342073" y="64484"/>
                </a:lnTo>
                <a:lnTo>
                  <a:pt x="354265" y="0"/>
                </a:lnTo>
                <a:close/>
              </a:path>
              <a:path w="354329" h="466089">
                <a:moveTo>
                  <a:pt x="342073" y="64484"/>
                </a:moveTo>
                <a:lnTo>
                  <a:pt x="313173" y="64484"/>
                </a:lnTo>
                <a:lnTo>
                  <a:pt x="338438" y="83710"/>
                </a:lnTo>
                <a:lnTo>
                  <a:pt x="342073" y="64484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3881" y="5803029"/>
            <a:ext cx="753935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200" spc="155" dirty="0">
                <a:solidFill>
                  <a:srgbClr val="C89F5D"/>
                </a:solidFill>
                <a:latin typeface="Arial"/>
                <a:cs typeface="Arial"/>
              </a:rPr>
              <a:t>Start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C89F5D"/>
                </a:solidFill>
                <a:latin typeface="Arial"/>
                <a:cs typeface="Arial"/>
              </a:rPr>
              <a:t>last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parent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node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89F5D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C89F5D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C89F5D"/>
                </a:solidFill>
                <a:latin typeface="Arial"/>
                <a:cs typeface="Arial"/>
              </a:rPr>
              <a:t>continually</a:t>
            </a:r>
            <a:r>
              <a:rPr sz="2200" spc="-6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0" dirty="0">
                <a:solidFill>
                  <a:srgbClr val="C89F5D"/>
                </a:solidFill>
                <a:latin typeface="Arial"/>
                <a:cs typeface="Arial"/>
              </a:rPr>
              <a:t>sift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C89F5D"/>
                </a:solidFill>
                <a:latin typeface="Arial"/>
                <a:cs typeface="Arial"/>
              </a:rPr>
              <a:t>down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ts val="2635"/>
              </a:lnSpc>
            </a:pPr>
            <a:r>
              <a:rPr sz="2200" spc="95" dirty="0">
                <a:solidFill>
                  <a:srgbClr val="C89F5D"/>
                </a:solidFill>
                <a:latin typeface="Arial"/>
                <a:cs typeface="Arial"/>
              </a:rPr>
              <a:t>smallest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C89F5D"/>
                </a:solidFill>
                <a:latin typeface="Arial"/>
                <a:cs typeface="Arial"/>
              </a:rPr>
              <a:t>descendent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C89F5D"/>
                </a:solidFill>
                <a:latin typeface="Arial"/>
                <a:cs typeface="Arial"/>
              </a:rPr>
              <a:t>each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C89F5D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	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1707" y="1850998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835277" y="44437"/>
                </a:moveTo>
                <a:lnTo>
                  <a:pt x="774702" y="44437"/>
                </a:lnTo>
                <a:lnTo>
                  <a:pt x="775473" y="76177"/>
                </a:lnTo>
                <a:lnTo>
                  <a:pt x="835277" y="44437"/>
                </a:lnTo>
                <a:close/>
              </a:path>
              <a:path w="850900" h="76200">
                <a:moveTo>
                  <a:pt x="773624" y="0"/>
                </a:moveTo>
                <a:lnTo>
                  <a:pt x="774395" y="31741"/>
                </a:lnTo>
                <a:lnTo>
                  <a:pt x="0" y="50548"/>
                </a:lnTo>
                <a:lnTo>
                  <a:pt x="308" y="63244"/>
                </a:lnTo>
                <a:lnTo>
                  <a:pt x="774702" y="44437"/>
                </a:lnTo>
                <a:lnTo>
                  <a:pt x="835277" y="44437"/>
                </a:lnTo>
                <a:lnTo>
                  <a:pt x="850726" y="36238"/>
                </a:lnTo>
                <a:lnTo>
                  <a:pt x="773624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3971" y="3309340"/>
            <a:ext cx="205104" cy="428625"/>
          </a:xfrm>
          <a:custGeom>
            <a:avLst/>
            <a:gdLst/>
            <a:ahLst/>
            <a:cxnLst/>
            <a:rect l="l" t="t" r="r" b="b"/>
            <a:pathLst>
              <a:path w="205104" h="428625">
                <a:moveTo>
                  <a:pt x="42785" y="71734"/>
                </a:moveTo>
                <a:lnTo>
                  <a:pt x="28769" y="71734"/>
                </a:lnTo>
                <a:lnTo>
                  <a:pt x="164299" y="362107"/>
                </a:lnTo>
                <a:lnTo>
                  <a:pt x="135529" y="375535"/>
                </a:lnTo>
                <a:lnTo>
                  <a:pt x="202283" y="428470"/>
                </a:lnTo>
                <a:lnTo>
                  <a:pt x="204217" y="356735"/>
                </a:lnTo>
                <a:lnTo>
                  <a:pt x="175808" y="356735"/>
                </a:lnTo>
                <a:lnTo>
                  <a:pt x="42785" y="71734"/>
                </a:lnTo>
                <a:close/>
              </a:path>
              <a:path w="205104" h="428625">
                <a:moveTo>
                  <a:pt x="204579" y="343307"/>
                </a:moveTo>
                <a:lnTo>
                  <a:pt x="175808" y="356735"/>
                </a:lnTo>
                <a:lnTo>
                  <a:pt x="204217" y="356735"/>
                </a:lnTo>
                <a:lnTo>
                  <a:pt x="204579" y="343307"/>
                </a:lnTo>
                <a:close/>
              </a:path>
              <a:path w="205104" h="428625">
                <a:moveTo>
                  <a:pt x="2296" y="0"/>
                </a:moveTo>
                <a:lnTo>
                  <a:pt x="0" y="85162"/>
                </a:lnTo>
                <a:lnTo>
                  <a:pt x="28769" y="71734"/>
                </a:lnTo>
                <a:lnTo>
                  <a:pt x="42785" y="71734"/>
                </a:lnTo>
                <a:lnTo>
                  <a:pt x="40278" y="66362"/>
                </a:lnTo>
                <a:lnTo>
                  <a:pt x="69048" y="52934"/>
                </a:lnTo>
                <a:lnTo>
                  <a:pt x="2296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	2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915126" y="5674366"/>
            <a:ext cx="2856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80" dirty="0">
                <a:solidFill>
                  <a:srgbClr val="C89F5D"/>
                </a:solidFill>
                <a:latin typeface="Arial"/>
                <a:cs typeface="Arial"/>
              </a:rPr>
              <a:t>Not </a:t>
            </a:r>
            <a:r>
              <a:rPr sz="2200" spc="130" dirty="0">
                <a:solidFill>
                  <a:srgbClr val="C89F5D"/>
                </a:solidFill>
                <a:latin typeface="Arial"/>
                <a:cs typeface="Arial"/>
              </a:rPr>
              <a:t>yet</a:t>
            </a:r>
            <a:r>
              <a:rPr sz="2200" spc="-43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C89F5D"/>
                </a:solidFill>
                <a:latin typeface="Arial"/>
                <a:cs typeface="Arial"/>
              </a:rPr>
              <a:t>sorted </a:t>
            </a:r>
            <a:r>
              <a:rPr sz="2200" spc="200" dirty="0">
                <a:solidFill>
                  <a:srgbClr val="C89F5D"/>
                </a:solidFill>
                <a:latin typeface="Arial"/>
                <a:cs typeface="Arial"/>
              </a:rPr>
              <a:t>array!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77521" y="5684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3157" y="202346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5341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698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12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7425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56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380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1450" y="2491760"/>
            <a:ext cx="1054735" cy="510540"/>
          </a:xfrm>
          <a:custGeom>
            <a:avLst/>
            <a:gdLst/>
            <a:ahLst/>
            <a:cxnLst/>
            <a:rect l="l" t="t" r="r" b="b"/>
            <a:pathLst>
              <a:path w="1054734" h="510539">
                <a:moveTo>
                  <a:pt x="0" y="0"/>
                </a:moveTo>
                <a:lnTo>
                  <a:pt x="1054237" y="51041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1992" y="2468731"/>
            <a:ext cx="1059815" cy="534035"/>
          </a:xfrm>
          <a:custGeom>
            <a:avLst/>
            <a:gdLst/>
            <a:ahLst/>
            <a:cxnLst/>
            <a:rect l="l" t="t" r="r" b="b"/>
            <a:pathLst>
              <a:path w="1059814" h="534035">
                <a:moveTo>
                  <a:pt x="1059582" y="0"/>
                </a:moveTo>
                <a:lnTo>
                  <a:pt x="0" y="533438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3636" y="3390117"/>
            <a:ext cx="521970" cy="478790"/>
          </a:xfrm>
          <a:custGeom>
            <a:avLst/>
            <a:gdLst/>
            <a:ahLst/>
            <a:cxnLst/>
            <a:rect l="l" t="t" r="r" b="b"/>
            <a:pathLst>
              <a:path w="521970" h="478789">
                <a:moveTo>
                  <a:pt x="0" y="0"/>
                </a:moveTo>
                <a:lnTo>
                  <a:pt x="521899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1744" y="3390117"/>
            <a:ext cx="534035" cy="478790"/>
          </a:xfrm>
          <a:custGeom>
            <a:avLst/>
            <a:gdLst/>
            <a:ahLst/>
            <a:cxnLst/>
            <a:rect l="l" t="t" r="r" b="b"/>
            <a:pathLst>
              <a:path w="534034" h="478789">
                <a:moveTo>
                  <a:pt x="533943" y="0"/>
                </a:moveTo>
                <a:lnTo>
                  <a:pt x="0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1303" y="3399924"/>
            <a:ext cx="568960" cy="468630"/>
          </a:xfrm>
          <a:custGeom>
            <a:avLst/>
            <a:gdLst/>
            <a:ahLst/>
            <a:cxnLst/>
            <a:rect l="l" t="t" r="r" b="b"/>
            <a:pathLst>
              <a:path w="568960" h="468629">
                <a:moveTo>
                  <a:pt x="0" y="0"/>
                </a:moveTo>
                <a:lnTo>
                  <a:pt x="568631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8124" y="3399924"/>
            <a:ext cx="530225" cy="468630"/>
          </a:xfrm>
          <a:custGeom>
            <a:avLst/>
            <a:gdLst/>
            <a:ahLst/>
            <a:cxnLst/>
            <a:rect l="l" t="t" r="r" b="b"/>
            <a:pathLst>
              <a:path w="530225" h="468629">
                <a:moveTo>
                  <a:pt x="529919" y="0"/>
                </a:moveTo>
                <a:lnTo>
                  <a:pt x="0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85488" y="2055778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6319" y="2979957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7758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9942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92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3763" y="3924796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31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9755" y="3924796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43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2007" y="500883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9484" y="502183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2001" y="4358864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23803" y="4387905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4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11826" y="5077550"/>
            <a:ext cx="449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2340" y="5065325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56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75614" y="4402683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5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8727" y="50145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81137" y="423798"/>
            <a:ext cx="1734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C89F5D"/>
                </a:solidFill>
                <a:latin typeface="Arial"/>
                <a:cs typeface="Arial"/>
              </a:rPr>
              <a:t>Adding</a:t>
            </a:r>
            <a:r>
              <a:rPr sz="2800" spc="-15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C89F5D"/>
                </a:solidFill>
                <a:latin typeface="Arial"/>
                <a:cs typeface="Arial"/>
              </a:rPr>
              <a:t>14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681137" y="1278869"/>
            <a:ext cx="4585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51565E"/>
                </a:solidFill>
                <a:latin typeface="Arial"/>
                <a:cs typeface="Arial"/>
              </a:rPr>
              <a:t>Put</a:t>
            </a:r>
            <a:r>
              <a:rPr sz="2800" spc="-8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85" dirty="0">
                <a:solidFill>
                  <a:srgbClr val="51565E"/>
                </a:solidFill>
                <a:latin typeface="Arial"/>
                <a:cs typeface="Arial"/>
              </a:rPr>
              <a:t>it</a:t>
            </a:r>
            <a:r>
              <a:rPr sz="2800" spc="-7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51565E"/>
                </a:solidFill>
                <a:latin typeface="Arial"/>
                <a:cs typeface="Arial"/>
              </a:rPr>
              <a:t>at</a:t>
            </a:r>
            <a:r>
              <a:rPr sz="2800" spc="-8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8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51565E"/>
                </a:solidFill>
                <a:latin typeface="Arial"/>
                <a:cs typeface="Arial"/>
              </a:rPr>
              <a:t>end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51565E"/>
                </a:solidFill>
                <a:latin typeface="Arial"/>
                <a:cs typeface="Arial"/>
              </a:rPr>
              <a:t>of</a:t>
            </a:r>
            <a:r>
              <a:rPr sz="2800" spc="-7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8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51565E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1137" y="2129769"/>
            <a:ext cx="3573145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solidFill>
                  <a:srgbClr val="C89F5D"/>
                </a:solidFill>
                <a:latin typeface="Arial"/>
                <a:cs typeface="Arial"/>
              </a:rPr>
              <a:t>Percolate </a:t>
            </a:r>
            <a:r>
              <a:rPr sz="2800" spc="145" dirty="0">
                <a:solidFill>
                  <a:srgbClr val="51565E"/>
                </a:solidFill>
                <a:latin typeface="Arial"/>
                <a:cs typeface="Arial"/>
              </a:rPr>
              <a:t>up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53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51565E"/>
                </a:solidFill>
                <a:latin typeface="Arial"/>
                <a:cs typeface="Arial"/>
              </a:rPr>
              <a:t>tree  to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95" dirty="0">
                <a:solidFill>
                  <a:srgbClr val="51565E"/>
                </a:solidFill>
                <a:latin typeface="Arial"/>
                <a:cs typeface="Arial"/>
              </a:rPr>
              <a:t>fix</a:t>
            </a:r>
            <a:r>
              <a:rPr sz="2800" spc="-8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51565E"/>
                </a:solidFill>
                <a:latin typeface="Arial"/>
                <a:cs typeface="Arial"/>
              </a:rPr>
              <a:t>order</a:t>
            </a:r>
            <a:endParaRPr sz="2800">
              <a:latin typeface="Arial"/>
              <a:cs typeface="Arial"/>
            </a:endParaRPr>
          </a:p>
          <a:p>
            <a:pPr marR="272415" algn="r">
              <a:lnSpc>
                <a:spcPts val="2470"/>
              </a:lnSpc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22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97557" y="4380040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1250" y="49718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34263" y="5052857"/>
            <a:ext cx="9753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4</a:t>
            </a: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5	</a:t>
            </a:r>
            <a:r>
              <a:rPr sz="3300" spc="-7" baseline="1262" dirty="0">
                <a:solidFill>
                  <a:srgbClr val="7030A0"/>
                </a:solidFill>
                <a:latin typeface="Calibri"/>
                <a:cs typeface="Calibri"/>
              </a:rPr>
              <a:t>14</a:t>
            </a:r>
            <a:endParaRPr sz="3300" baseline="1262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	2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626810" y="1869615"/>
            <a:ext cx="587375" cy="2282825"/>
          </a:xfrm>
          <a:custGeom>
            <a:avLst/>
            <a:gdLst/>
            <a:ahLst/>
            <a:cxnLst/>
            <a:rect l="l" t="t" r="r" b="b"/>
            <a:pathLst>
              <a:path w="587375" h="2282825">
                <a:moveTo>
                  <a:pt x="386568" y="2204401"/>
                </a:moveTo>
                <a:lnTo>
                  <a:pt x="351862" y="2282205"/>
                </a:lnTo>
                <a:lnTo>
                  <a:pt x="434929" y="2263288"/>
                </a:lnTo>
                <a:lnTo>
                  <a:pt x="413743" y="2237491"/>
                </a:lnTo>
                <a:lnTo>
                  <a:pt x="420423" y="2230337"/>
                </a:lnTo>
                <a:lnTo>
                  <a:pt x="420747" y="2229882"/>
                </a:lnTo>
                <a:lnTo>
                  <a:pt x="421965" y="2227590"/>
                </a:lnTo>
                <a:lnTo>
                  <a:pt x="405612" y="2227590"/>
                </a:lnTo>
                <a:lnTo>
                  <a:pt x="386568" y="2204401"/>
                </a:lnTo>
                <a:close/>
              </a:path>
              <a:path w="587375" h="2282825">
                <a:moveTo>
                  <a:pt x="110392" y="44352"/>
                </a:moveTo>
                <a:lnTo>
                  <a:pt x="74018" y="44352"/>
                </a:lnTo>
                <a:lnTo>
                  <a:pt x="79526" y="45505"/>
                </a:lnTo>
                <a:lnTo>
                  <a:pt x="105876" y="56225"/>
                </a:lnTo>
                <a:lnTo>
                  <a:pt x="157958" y="86164"/>
                </a:lnTo>
                <a:lnTo>
                  <a:pt x="209021" y="126818"/>
                </a:lnTo>
                <a:lnTo>
                  <a:pt x="258578" y="177413"/>
                </a:lnTo>
                <a:lnTo>
                  <a:pt x="306147" y="237142"/>
                </a:lnTo>
                <a:lnTo>
                  <a:pt x="329040" y="270173"/>
                </a:lnTo>
                <a:lnTo>
                  <a:pt x="351262" y="305175"/>
                </a:lnTo>
                <a:lnTo>
                  <a:pt x="372757" y="342047"/>
                </a:lnTo>
                <a:lnTo>
                  <a:pt x="393470" y="380683"/>
                </a:lnTo>
                <a:lnTo>
                  <a:pt x="413344" y="420979"/>
                </a:lnTo>
                <a:lnTo>
                  <a:pt x="432325" y="462829"/>
                </a:lnTo>
                <a:lnTo>
                  <a:pt x="467426" y="550868"/>
                </a:lnTo>
                <a:lnTo>
                  <a:pt x="498261" y="643787"/>
                </a:lnTo>
                <a:lnTo>
                  <a:pt x="524446" y="740844"/>
                </a:lnTo>
                <a:lnTo>
                  <a:pt x="545548" y="841206"/>
                </a:lnTo>
                <a:lnTo>
                  <a:pt x="561144" y="944040"/>
                </a:lnTo>
                <a:lnTo>
                  <a:pt x="566732" y="996034"/>
                </a:lnTo>
                <a:lnTo>
                  <a:pt x="570798" y="1048421"/>
                </a:lnTo>
                <a:lnTo>
                  <a:pt x="573275" y="1101012"/>
                </a:lnTo>
                <a:lnTo>
                  <a:pt x="574111" y="1153701"/>
                </a:lnTo>
                <a:lnTo>
                  <a:pt x="572793" y="1259347"/>
                </a:lnTo>
                <a:lnTo>
                  <a:pt x="568951" y="1364343"/>
                </a:lnTo>
                <a:lnTo>
                  <a:pt x="562819" y="1466921"/>
                </a:lnTo>
                <a:lnTo>
                  <a:pt x="554487" y="1567486"/>
                </a:lnTo>
                <a:lnTo>
                  <a:pt x="544148" y="1664741"/>
                </a:lnTo>
                <a:lnTo>
                  <a:pt x="531971" y="1757859"/>
                </a:lnTo>
                <a:lnTo>
                  <a:pt x="518125" y="1846007"/>
                </a:lnTo>
                <a:lnTo>
                  <a:pt x="510637" y="1887912"/>
                </a:lnTo>
                <a:lnTo>
                  <a:pt x="502790" y="1928305"/>
                </a:lnTo>
                <a:lnTo>
                  <a:pt x="494610" y="1967038"/>
                </a:lnTo>
                <a:lnTo>
                  <a:pt x="477340" y="2039104"/>
                </a:lnTo>
                <a:lnTo>
                  <a:pt x="459007" y="2103266"/>
                </a:lnTo>
                <a:lnTo>
                  <a:pt x="439794" y="2158669"/>
                </a:lnTo>
                <a:lnTo>
                  <a:pt x="419911" y="2204438"/>
                </a:lnTo>
                <a:lnTo>
                  <a:pt x="405612" y="2227590"/>
                </a:lnTo>
                <a:lnTo>
                  <a:pt x="421965" y="2227590"/>
                </a:lnTo>
                <a:lnTo>
                  <a:pt x="441679" y="2187618"/>
                </a:lnTo>
                <a:lnTo>
                  <a:pt x="461561" y="2136090"/>
                </a:lnTo>
                <a:lnTo>
                  <a:pt x="480547" y="2075571"/>
                </a:lnTo>
                <a:lnTo>
                  <a:pt x="498497" y="2006848"/>
                </a:lnTo>
                <a:lnTo>
                  <a:pt x="507036" y="1969662"/>
                </a:lnTo>
                <a:lnTo>
                  <a:pt x="515256" y="1930727"/>
                </a:lnTo>
                <a:lnTo>
                  <a:pt x="523139" y="1890146"/>
                </a:lnTo>
                <a:lnTo>
                  <a:pt x="530672" y="1847978"/>
                </a:lnTo>
                <a:lnTo>
                  <a:pt x="544564" y="1759506"/>
                </a:lnTo>
                <a:lnTo>
                  <a:pt x="556776" y="1666083"/>
                </a:lnTo>
                <a:lnTo>
                  <a:pt x="567142" y="1568533"/>
                </a:lnTo>
                <a:lnTo>
                  <a:pt x="575496" y="1467679"/>
                </a:lnTo>
                <a:lnTo>
                  <a:pt x="581688" y="1363879"/>
                </a:lnTo>
                <a:lnTo>
                  <a:pt x="585499" y="1259189"/>
                </a:lnTo>
                <a:lnTo>
                  <a:pt x="586808" y="1153499"/>
                </a:lnTo>
                <a:lnTo>
                  <a:pt x="585961" y="1100414"/>
                </a:lnTo>
                <a:lnTo>
                  <a:pt x="583460" y="1047438"/>
                </a:lnTo>
                <a:lnTo>
                  <a:pt x="579360" y="994675"/>
                </a:lnTo>
                <a:lnTo>
                  <a:pt x="573700" y="942135"/>
                </a:lnTo>
                <a:lnTo>
                  <a:pt x="557977" y="838592"/>
                </a:lnTo>
                <a:lnTo>
                  <a:pt x="536707" y="737534"/>
                </a:lnTo>
                <a:lnTo>
                  <a:pt x="510315" y="639786"/>
                </a:lnTo>
                <a:lnTo>
                  <a:pt x="479223" y="546164"/>
                </a:lnTo>
                <a:lnTo>
                  <a:pt x="443891" y="457583"/>
                </a:lnTo>
                <a:lnTo>
                  <a:pt x="424733" y="415361"/>
                </a:lnTo>
                <a:lnTo>
                  <a:pt x="404662" y="374683"/>
                </a:lnTo>
                <a:lnTo>
                  <a:pt x="383729" y="335650"/>
                </a:lnTo>
                <a:lnTo>
                  <a:pt x="361983" y="298368"/>
                </a:lnTo>
                <a:lnTo>
                  <a:pt x="339477" y="262936"/>
                </a:lnTo>
                <a:lnTo>
                  <a:pt x="316260" y="229459"/>
                </a:lnTo>
                <a:lnTo>
                  <a:pt x="292380" y="198038"/>
                </a:lnTo>
                <a:lnTo>
                  <a:pt x="267888" y="168776"/>
                </a:lnTo>
                <a:lnTo>
                  <a:pt x="217253" y="117148"/>
                </a:lnTo>
                <a:lnTo>
                  <a:pt x="164724" y="75416"/>
                </a:lnTo>
                <a:lnTo>
                  <a:pt x="110661" y="44461"/>
                </a:lnTo>
                <a:lnTo>
                  <a:pt x="110392" y="44352"/>
                </a:lnTo>
                <a:close/>
              </a:path>
              <a:path w="587375" h="2282825">
                <a:moveTo>
                  <a:pt x="81445" y="0"/>
                </a:moveTo>
                <a:lnTo>
                  <a:pt x="0" y="24993"/>
                </a:lnTo>
                <a:lnTo>
                  <a:pt x="68861" y="75154"/>
                </a:lnTo>
                <a:lnTo>
                  <a:pt x="74018" y="44352"/>
                </a:lnTo>
                <a:lnTo>
                  <a:pt x="110392" y="44352"/>
                </a:lnTo>
                <a:lnTo>
                  <a:pt x="83427" y="33381"/>
                </a:lnTo>
                <a:lnTo>
                  <a:pt x="83061" y="33270"/>
                </a:lnTo>
                <a:lnTo>
                  <a:pt x="76117" y="31817"/>
                </a:lnTo>
                <a:lnTo>
                  <a:pt x="81445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14461" y="5705380"/>
            <a:ext cx="485838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485"/>
              </a:lnSpc>
            </a:pP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Remove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max,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5" dirty="0">
                <a:solidFill>
                  <a:srgbClr val="C89F5D"/>
                </a:solidFill>
                <a:latin typeface="Arial"/>
                <a:cs typeface="Arial"/>
              </a:rPr>
              <a:t>put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229" dirty="0">
                <a:solidFill>
                  <a:srgbClr val="C89F5D"/>
                </a:solidFill>
                <a:latin typeface="Arial"/>
                <a:cs typeface="Arial"/>
              </a:rPr>
              <a:t>it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C89F5D"/>
                </a:solidFill>
                <a:latin typeface="Arial"/>
                <a:cs typeface="Arial"/>
              </a:rPr>
              <a:t>end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55"/>
              </a:lnSpc>
            </a:pPr>
            <a:r>
              <a:rPr sz="2250" b="1" i="1" spc="-125" dirty="0">
                <a:solidFill>
                  <a:srgbClr val="C89F5D"/>
                </a:solidFill>
                <a:latin typeface="Trebuchet MS"/>
                <a:cs typeface="Trebuchet MS"/>
              </a:rPr>
              <a:t>Don’t </a:t>
            </a:r>
            <a:r>
              <a:rPr sz="2250" b="1" i="1" spc="-155" dirty="0">
                <a:solidFill>
                  <a:srgbClr val="C89F5D"/>
                </a:solidFill>
                <a:latin typeface="Trebuchet MS"/>
                <a:cs typeface="Trebuchet MS"/>
              </a:rPr>
              <a:t>forget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to </a:t>
            </a:r>
            <a:r>
              <a:rPr lang="en-US"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180" dirty="0">
                <a:solidFill>
                  <a:srgbClr val="C89F5D"/>
                </a:solidFill>
                <a:latin typeface="Trebuchet MS"/>
                <a:cs typeface="Trebuchet MS"/>
              </a:rPr>
              <a:t>sift </a:t>
            </a:r>
            <a:r>
              <a:rPr sz="2250" b="1" i="1" spc="110" dirty="0">
                <a:solidFill>
                  <a:srgbClr val="C89F5D"/>
                </a:solidFill>
                <a:latin typeface="Trebuchet MS"/>
                <a:cs typeface="Trebuchet MS"/>
              </a:rPr>
              <a:t>down </a:t>
            </a:r>
            <a:r>
              <a:rPr sz="2250" b="1" i="1" spc="10" dirty="0">
                <a:solidFill>
                  <a:srgbClr val="C89F5D"/>
                </a:solidFill>
                <a:latin typeface="Trebuchet MS"/>
                <a:cs typeface="Trebuchet MS"/>
              </a:rPr>
              <a:t>if </a:t>
            </a:r>
            <a:r>
              <a:rPr sz="2250" b="1" i="1" spc="45" dirty="0">
                <a:solidFill>
                  <a:srgbClr val="C89F5D"/>
                </a:solidFill>
                <a:latin typeface="Trebuchet MS"/>
                <a:cs typeface="Trebuchet MS"/>
              </a:rPr>
              <a:t>need</a:t>
            </a:r>
            <a:r>
              <a:rPr sz="2250" b="1" i="1" spc="-204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0" dirty="0">
                <a:solidFill>
                  <a:srgbClr val="C89F5D"/>
                </a:solidFill>
                <a:latin typeface="Trebuchet MS"/>
                <a:cs typeface="Trebuchet MS"/>
              </a:rPr>
              <a:t>be</a:t>
            </a:r>
            <a:endParaRPr sz="2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	9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14461" y="5705380"/>
            <a:ext cx="485838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485"/>
              </a:lnSpc>
            </a:pP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Remove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max,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5" dirty="0">
                <a:solidFill>
                  <a:srgbClr val="C89F5D"/>
                </a:solidFill>
                <a:latin typeface="Arial"/>
                <a:cs typeface="Arial"/>
              </a:rPr>
              <a:t>put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229" dirty="0">
                <a:solidFill>
                  <a:srgbClr val="C89F5D"/>
                </a:solidFill>
                <a:latin typeface="Arial"/>
                <a:cs typeface="Arial"/>
              </a:rPr>
              <a:t>it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C89F5D"/>
                </a:solidFill>
                <a:latin typeface="Arial"/>
                <a:cs typeface="Arial"/>
              </a:rPr>
              <a:t>end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55"/>
              </a:lnSpc>
            </a:pPr>
            <a:r>
              <a:rPr sz="2250" b="1" i="1" spc="-125" dirty="0">
                <a:solidFill>
                  <a:srgbClr val="C89F5D"/>
                </a:solidFill>
                <a:latin typeface="Trebuchet MS"/>
                <a:cs typeface="Trebuchet MS"/>
              </a:rPr>
              <a:t>Don’t </a:t>
            </a:r>
            <a:r>
              <a:rPr sz="2250" b="1" i="1" spc="-155" dirty="0">
                <a:solidFill>
                  <a:srgbClr val="C89F5D"/>
                </a:solidFill>
                <a:latin typeface="Trebuchet MS"/>
                <a:cs typeface="Trebuchet MS"/>
              </a:rPr>
              <a:t>forget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to </a:t>
            </a:r>
            <a:r>
              <a:rPr lang="en-US"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180" dirty="0">
                <a:solidFill>
                  <a:srgbClr val="C89F5D"/>
                </a:solidFill>
                <a:latin typeface="Trebuchet MS"/>
                <a:cs typeface="Trebuchet MS"/>
              </a:rPr>
              <a:t>sift </a:t>
            </a:r>
            <a:r>
              <a:rPr sz="2250" b="1" i="1" spc="110" dirty="0">
                <a:solidFill>
                  <a:srgbClr val="C89F5D"/>
                </a:solidFill>
                <a:latin typeface="Trebuchet MS"/>
                <a:cs typeface="Trebuchet MS"/>
              </a:rPr>
              <a:t>down </a:t>
            </a:r>
            <a:r>
              <a:rPr sz="2250" b="1" i="1" spc="10" dirty="0">
                <a:solidFill>
                  <a:srgbClr val="C89F5D"/>
                </a:solidFill>
                <a:latin typeface="Trebuchet MS"/>
                <a:cs typeface="Trebuchet MS"/>
              </a:rPr>
              <a:t>if </a:t>
            </a:r>
            <a:r>
              <a:rPr sz="2250" b="1" i="1" spc="45" dirty="0">
                <a:solidFill>
                  <a:srgbClr val="C89F5D"/>
                </a:solidFill>
                <a:latin typeface="Trebuchet MS"/>
                <a:cs typeface="Trebuchet MS"/>
              </a:rPr>
              <a:t>need</a:t>
            </a:r>
            <a:r>
              <a:rPr sz="2250" b="1" i="1" spc="-204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0" dirty="0">
                <a:solidFill>
                  <a:srgbClr val="C89F5D"/>
                </a:solidFill>
                <a:latin typeface="Trebuchet MS"/>
                <a:cs typeface="Trebuchet MS"/>
              </a:rPr>
              <a:t>be</a:t>
            </a:r>
            <a:endParaRPr sz="2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4241" y="390100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	9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890922" y="2294021"/>
            <a:ext cx="231775" cy="1536700"/>
          </a:xfrm>
          <a:custGeom>
            <a:avLst/>
            <a:gdLst/>
            <a:ahLst/>
            <a:cxnLst/>
            <a:rect l="l" t="t" r="r" b="b"/>
            <a:pathLst>
              <a:path w="231775" h="1536700">
                <a:moveTo>
                  <a:pt x="0" y="1456715"/>
                </a:moveTo>
                <a:lnTo>
                  <a:pt x="29357" y="1536691"/>
                </a:lnTo>
                <a:lnTo>
                  <a:pt x="75723" y="1465220"/>
                </a:lnTo>
                <a:lnTo>
                  <a:pt x="44171" y="1461676"/>
                </a:lnTo>
                <a:lnTo>
                  <a:pt x="44331" y="1460258"/>
                </a:lnTo>
                <a:lnTo>
                  <a:pt x="31551" y="1460258"/>
                </a:lnTo>
                <a:lnTo>
                  <a:pt x="0" y="1456715"/>
                </a:lnTo>
                <a:close/>
              </a:path>
              <a:path w="231775" h="1536700">
                <a:moveTo>
                  <a:pt x="201957" y="0"/>
                </a:moveTo>
                <a:lnTo>
                  <a:pt x="155590" y="71470"/>
                </a:lnTo>
                <a:lnTo>
                  <a:pt x="187142" y="75015"/>
                </a:lnTo>
                <a:lnTo>
                  <a:pt x="31551" y="1460258"/>
                </a:lnTo>
                <a:lnTo>
                  <a:pt x="44331" y="1460258"/>
                </a:lnTo>
                <a:lnTo>
                  <a:pt x="199763" y="76432"/>
                </a:lnTo>
                <a:lnTo>
                  <a:pt x="230013" y="76432"/>
                </a:lnTo>
                <a:lnTo>
                  <a:pt x="201957" y="0"/>
                </a:lnTo>
                <a:close/>
              </a:path>
              <a:path w="231775" h="1536700">
                <a:moveTo>
                  <a:pt x="230013" y="76432"/>
                </a:moveTo>
                <a:lnTo>
                  <a:pt x="199763" y="76432"/>
                </a:lnTo>
                <a:lnTo>
                  <a:pt x="231313" y="79975"/>
                </a:lnTo>
                <a:lnTo>
                  <a:pt x="230013" y="76432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14461" y="5705380"/>
            <a:ext cx="485838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485"/>
              </a:lnSpc>
            </a:pP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Remove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max,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5" dirty="0">
                <a:solidFill>
                  <a:srgbClr val="C89F5D"/>
                </a:solidFill>
                <a:latin typeface="Arial"/>
                <a:cs typeface="Arial"/>
              </a:rPr>
              <a:t>put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229" dirty="0">
                <a:solidFill>
                  <a:srgbClr val="C89F5D"/>
                </a:solidFill>
                <a:latin typeface="Arial"/>
                <a:cs typeface="Arial"/>
              </a:rPr>
              <a:t>it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C89F5D"/>
                </a:solidFill>
                <a:latin typeface="Arial"/>
                <a:cs typeface="Arial"/>
              </a:rPr>
              <a:t>end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55"/>
              </a:lnSpc>
            </a:pPr>
            <a:r>
              <a:rPr sz="2250" b="1" i="1" spc="-125" dirty="0">
                <a:solidFill>
                  <a:srgbClr val="C89F5D"/>
                </a:solidFill>
                <a:latin typeface="Trebuchet MS"/>
                <a:cs typeface="Trebuchet MS"/>
              </a:rPr>
              <a:t>Don’t </a:t>
            </a:r>
            <a:r>
              <a:rPr sz="2250" b="1" i="1" spc="-155" dirty="0">
                <a:solidFill>
                  <a:srgbClr val="C89F5D"/>
                </a:solidFill>
                <a:latin typeface="Trebuchet MS"/>
                <a:cs typeface="Trebuchet MS"/>
              </a:rPr>
              <a:t>forget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to </a:t>
            </a:r>
            <a:r>
              <a:rPr lang="en-US"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180" dirty="0">
                <a:solidFill>
                  <a:srgbClr val="C89F5D"/>
                </a:solidFill>
                <a:latin typeface="Trebuchet MS"/>
                <a:cs typeface="Trebuchet MS"/>
              </a:rPr>
              <a:t>sift </a:t>
            </a:r>
            <a:r>
              <a:rPr sz="2250" b="1" i="1" spc="110" dirty="0">
                <a:solidFill>
                  <a:srgbClr val="C89F5D"/>
                </a:solidFill>
                <a:latin typeface="Trebuchet MS"/>
                <a:cs typeface="Trebuchet MS"/>
              </a:rPr>
              <a:t>down </a:t>
            </a:r>
            <a:r>
              <a:rPr sz="2250" b="1" i="1" spc="10" dirty="0">
                <a:solidFill>
                  <a:srgbClr val="C89F5D"/>
                </a:solidFill>
                <a:latin typeface="Trebuchet MS"/>
                <a:cs typeface="Trebuchet MS"/>
              </a:rPr>
              <a:t>if </a:t>
            </a:r>
            <a:r>
              <a:rPr sz="2250" b="1" i="1" spc="45" dirty="0">
                <a:solidFill>
                  <a:srgbClr val="C89F5D"/>
                </a:solidFill>
                <a:latin typeface="Trebuchet MS"/>
                <a:cs typeface="Trebuchet MS"/>
              </a:rPr>
              <a:t>need</a:t>
            </a:r>
            <a:r>
              <a:rPr sz="2250" b="1" i="1" spc="-204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0" dirty="0">
                <a:solidFill>
                  <a:srgbClr val="C89F5D"/>
                </a:solidFill>
                <a:latin typeface="Trebuchet MS"/>
                <a:cs typeface="Trebuchet MS"/>
              </a:rPr>
              <a:t>be</a:t>
            </a:r>
            <a:endParaRPr sz="2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1" y="17162"/>
                </a:lnTo>
                <a:lnTo>
                  <a:pt x="135865" y="37452"/>
                </a:lnTo>
                <a:lnTo>
                  <a:pt x="97579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9" y="484123"/>
                </a:lnTo>
                <a:lnTo>
                  <a:pt x="135865" y="511187"/>
                </a:lnTo>
                <a:lnTo>
                  <a:pt x="178601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9" y="531477"/>
                </a:lnTo>
                <a:lnTo>
                  <a:pt x="412774" y="511187"/>
                </a:lnTo>
                <a:lnTo>
                  <a:pt x="451061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1" y="64516"/>
                </a:lnTo>
                <a:lnTo>
                  <a:pt x="412774" y="37452"/>
                </a:lnTo>
                <a:lnTo>
                  <a:pt x="370039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	9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14461" y="5705380"/>
            <a:ext cx="485838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485"/>
              </a:lnSpc>
            </a:pP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Remove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max,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5" dirty="0">
                <a:solidFill>
                  <a:srgbClr val="C89F5D"/>
                </a:solidFill>
                <a:latin typeface="Arial"/>
                <a:cs typeface="Arial"/>
              </a:rPr>
              <a:t>put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229" dirty="0">
                <a:solidFill>
                  <a:srgbClr val="C89F5D"/>
                </a:solidFill>
                <a:latin typeface="Arial"/>
                <a:cs typeface="Arial"/>
              </a:rPr>
              <a:t>it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C89F5D"/>
                </a:solidFill>
                <a:latin typeface="Arial"/>
                <a:cs typeface="Arial"/>
              </a:rPr>
              <a:t>end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55"/>
              </a:lnSpc>
            </a:pPr>
            <a:r>
              <a:rPr sz="2250" b="1" i="1" spc="-125" dirty="0">
                <a:solidFill>
                  <a:srgbClr val="C89F5D"/>
                </a:solidFill>
                <a:latin typeface="Trebuchet MS"/>
                <a:cs typeface="Trebuchet MS"/>
              </a:rPr>
              <a:t>Don’t </a:t>
            </a:r>
            <a:r>
              <a:rPr sz="2250" b="1" i="1" spc="-155" dirty="0">
                <a:solidFill>
                  <a:srgbClr val="C89F5D"/>
                </a:solidFill>
                <a:latin typeface="Trebuchet MS"/>
                <a:cs typeface="Trebuchet MS"/>
              </a:rPr>
              <a:t>forget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to </a:t>
            </a:r>
            <a:r>
              <a:rPr lang="en-US"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180" dirty="0">
                <a:solidFill>
                  <a:srgbClr val="C89F5D"/>
                </a:solidFill>
                <a:latin typeface="Trebuchet MS"/>
                <a:cs typeface="Trebuchet MS"/>
              </a:rPr>
              <a:t>sift </a:t>
            </a:r>
            <a:r>
              <a:rPr sz="2250" b="1" i="1" spc="110" dirty="0">
                <a:solidFill>
                  <a:srgbClr val="C89F5D"/>
                </a:solidFill>
                <a:latin typeface="Trebuchet MS"/>
                <a:cs typeface="Trebuchet MS"/>
              </a:rPr>
              <a:t>down </a:t>
            </a:r>
            <a:r>
              <a:rPr sz="2250" b="1" i="1" spc="10" dirty="0">
                <a:solidFill>
                  <a:srgbClr val="C89F5D"/>
                </a:solidFill>
                <a:latin typeface="Trebuchet MS"/>
                <a:cs typeface="Trebuchet MS"/>
              </a:rPr>
              <a:t>if </a:t>
            </a:r>
            <a:r>
              <a:rPr sz="2250" b="1" i="1" spc="45" dirty="0">
                <a:solidFill>
                  <a:srgbClr val="C89F5D"/>
                </a:solidFill>
                <a:latin typeface="Trebuchet MS"/>
                <a:cs typeface="Trebuchet MS"/>
              </a:rPr>
              <a:t>need</a:t>
            </a:r>
            <a:r>
              <a:rPr sz="2250" b="1" i="1" spc="-204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0" dirty="0">
                <a:solidFill>
                  <a:srgbClr val="C89F5D"/>
                </a:solidFill>
                <a:latin typeface="Trebuchet MS"/>
                <a:cs typeface="Trebuchet MS"/>
              </a:rPr>
              <a:t>be</a:t>
            </a:r>
            <a:endParaRPr sz="2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1" y="17162"/>
                </a:lnTo>
                <a:lnTo>
                  <a:pt x="135865" y="37452"/>
                </a:lnTo>
                <a:lnTo>
                  <a:pt x="97579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9" y="484123"/>
                </a:lnTo>
                <a:lnTo>
                  <a:pt x="135865" y="511187"/>
                </a:lnTo>
                <a:lnTo>
                  <a:pt x="178601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9" y="531477"/>
                </a:lnTo>
                <a:lnTo>
                  <a:pt x="412774" y="511187"/>
                </a:lnTo>
                <a:lnTo>
                  <a:pt x="451061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1" y="64516"/>
                </a:lnTo>
                <a:lnTo>
                  <a:pt x="412774" y="37452"/>
                </a:lnTo>
                <a:lnTo>
                  <a:pt x="370039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6940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	9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2561417" y="1864269"/>
            <a:ext cx="1087120" cy="2037080"/>
          </a:xfrm>
          <a:custGeom>
            <a:avLst/>
            <a:gdLst/>
            <a:ahLst/>
            <a:cxnLst/>
            <a:rect l="l" t="t" r="r" b="b"/>
            <a:pathLst>
              <a:path w="1087120" h="2037079">
                <a:moveTo>
                  <a:pt x="1007214" y="0"/>
                </a:moveTo>
                <a:lnTo>
                  <a:pt x="1010428" y="32186"/>
                </a:lnTo>
                <a:lnTo>
                  <a:pt x="987587" y="35568"/>
                </a:lnTo>
                <a:lnTo>
                  <a:pt x="937844" y="49862"/>
                </a:lnTo>
                <a:lnTo>
                  <a:pt x="888624" y="69508"/>
                </a:lnTo>
                <a:lnTo>
                  <a:pt x="839858" y="94330"/>
                </a:lnTo>
                <a:lnTo>
                  <a:pt x="791641" y="124132"/>
                </a:lnTo>
                <a:lnTo>
                  <a:pt x="744065" y="158716"/>
                </a:lnTo>
                <a:lnTo>
                  <a:pt x="697216" y="197893"/>
                </a:lnTo>
                <a:lnTo>
                  <a:pt x="651183" y="241473"/>
                </a:lnTo>
                <a:lnTo>
                  <a:pt x="606056" y="289271"/>
                </a:lnTo>
                <a:lnTo>
                  <a:pt x="561925" y="341100"/>
                </a:lnTo>
                <a:lnTo>
                  <a:pt x="518880" y="396777"/>
                </a:lnTo>
                <a:lnTo>
                  <a:pt x="477012" y="456117"/>
                </a:lnTo>
                <a:lnTo>
                  <a:pt x="436415" y="518939"/>
                </a:lnTo>
                <a:lnTo>
                  <a:pt x="397179" y="585061"/>
                </a:lnTo>
                <a:lnTo>
                  <a:pt x="359399" y="654296"/>
                </a:lnTo>
                <a:lnTo>
                  <a:pt x="323171" y="726465"/>
                </a:lnTo>
                <a:lnTo>
                  <a:pt x="288588" y="801385"/>
                </a:lnTo>
                <a:lnTo>
                  <a:pt x="255743" y="878871"/>
                </a:lnTo>
                <a:lnTo>
                  <a:pt x="224734" y="958742"/>
                </a:lnTo>
                <a:lnTo>
                  <a:pt x="195653" y="1040815"/>
                </a:lnTo>
                <a:lnTo>
                  <a:pt x="168598" y="1124907"/>
                </a:lnTo>
                <a:lnTo>
                  <a:pt x="143663" y="1210835"/>
                </a:lnTo>
                <a:lnTo>
                  <a:pt x="120945" y="1298417"/>
                </a:lnTo>
                <a:lnTo>
                  <a:pt x="100540" y="1387469"/>
                </a:lnTo>
                <a:lnTo>
                  <a:pt x="82542" y="1477808"/>
                </a:lnTo>
                <a:lnTo>
                  <a:pt x="67048" y="1569252"/>
                </a:lnTo>
                <a:lnTo>
                  <a:pt x="54155" y="1661617"/>
                </a:lnTo>
                <a:lnTo>
                  <a:pt x="43958" y="1754720"/>
                </a:lnTo>
                <a:lnTo>
                  <a:pt x="36555" y="1848379"/>
                </a:lnTo>
                <a:lnTo>
                  <a:pt x="32040" y="1942411"/>
                </a:lnTo>
                <a:lnTo>
                  <a:pt x="31747" y="1960441"/>
                </a:lnTo>
                <a:lnTo>
                  <a:pt x="246" y="1960441"/>
                </a:lnTo>
                <a:lnTo>
                  <a:pt x="36861" y="2036734"/>
                </a:lnTo>
                <a:lnTo>
                  <a:pt x="76189" y="1961161"/>
                </a:lnTo>
                <a:lnTo>
                  <a:pt x="44442" y="1960647"/>
                </a:lnTo>
                <a:lnTo>
                  <a:pt x="44445" y="1960441"/>
                </a:lnTo>
                <a:lnTo>
                  <a:pt x="31747" y="1960441"/>
                </a:lnTo>
                <a:lnTo>
                  <a:pt x="0" y="1959928"/>
                </a:lnTo>
                <a:lnTo>
                  <a:pt x="44453" y="1959928"/>
                </a:lnTo>
                <a:lnTo>
                  <a:pt x="44726" y="1943019"/>
                </a:lnTo>
                <a:lnTo>
                  <a:pt x="49216" y="1849380"/>
                </a:lnTo>
                <a:lnTo>
                  <a:pt x="56583" y="1756103"/>
                </a:lnTo>
                <a:lnTo>
                  <a:pt x="66733" y="1663373"/>
                </a:lnTo>
                <a:lnTo>
                  <a:pt x="79570" y="1571373"/>
                </a:lnTo>
                <a:lnTo>
                  <a:pt x="94997" y="1480289"/>
                </a:lnTo>
                <a:lnTo>
                  <a:pt x="112919" y="1390305"/>
                </a:lnTo>
                <a:lnTo>
                  <a:pt x="133239" y="1301606"/>
                </a:lnTo>
                <a:lnTo>
                  <a:pt x="155860" y="1214375"/>
                </a:lnTo>
                <a:lnTo>
                  <a:pt x="180687" y="1128796"/>
                </a:lnTo>
                <a:lnTo>
                  <a:pt x="207624" y="1045056"/>
                </a:lnTo>
                <a:lnTo>
                  <a:pt x="236573" y="963338"/>
                </a:lnTo>
                <a:lnTo>
                  <a:pt x="267436" y="883827"/>
                </a:lnTo>
                <a:lnTo>
                  <a:pt x="300118" y="806706"/>
                </a:lnTo>
                <a:lnTo>
                  <a:pt x="334521" y="732162"/>
                </a:lnTo>
                <a:lnTo>
                  <a:pt x="370549" y="660379"/>
                </a:lnTo>
                <a:lnTo>
                  <a:pt x="408101" y="591540"/>
                </a:lnTo>
                <a:lnTo>
                  <a:pt x="447081" y="525832"/>
                </a:lnTo>
                <a:lnTo>
                  <a:pt x="487390" y="463438"/>
                </a:lnTo>
                <a:lnTo>
                  <a:pt x="528928" y="404543"/>
                </a:lnTo>
                <a:lnTo>
                  <a:pt x="571596" y="349332"/>
                </a:lnTo>
                <a:lnTo>
                  <a:pt x="615293" y="297987"/>
                </a:lnTo>
                <a:lnTo>
                  <a:pt x="659916" y="250694"/>
                </a:lnTo>
                <a:lnTo>
                  <a:pt x="705365" y="207633"/>
                </a:lnTo>
                <a:lnTo>
                  <a:pt x="751535" y="168987"/>
                </a:lnTo>
                <a:lnTo>
                  <a:pt x="798323" y="134932"/>
                </a:lnTo>
                <a:lnTo>
                  <a:pt x="845624" y="105646"/>
                </a:lnTo>
                <a:lnTo>
                  <a:pt x="893338" y="81301"/>
                </a:lnTo>
                <a:lnTo>
                  <a:pt x="941365" y="62064"/>
                </a:lnTo>
                <a:lnTo>
                  <a:pt x="989448" y="48131"/>
                </a:lnTo>
                <a:lnTo>
                  <a:pt x="1011692" y="44837"/>
                </a:lnTo>
                <a:lnTo>
                  <a:pt x="1063861" y="44837"/>
                </a:lnTo>
                <a:lnTo>
                  <a:pt x="1086824" y="30339"/>
                </a:lnTo>
                <a:lnTo>
                  <a:pt x="1007214" y="0"/>
                </a:lnTo>
                <a:close/>
              </a:path>
              <a:path w="1087120" h="2037079">
                <a:moveTo>
                  <a:pt x="1063861" y="44837"/>
                </a:moveTo>
                <a:lnTo>
                  <a:pt x="1011692" y="44837"/>
                </a:lnTo>
                <a:lnTo>
                  <a:pt x="1014787" y="75822"/>
                </a:lnTo>
                <a:lnTo>
                  <a:pt x="1063861" y="44837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14461" y="5705380"/>
            <a:ext cx="485838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485"/>
              </a:lnSpc>
            </a:pP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Remove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max,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5" dirty="0">
                <a:solidFill>
                  <a:srgbClr val="C89F5D"/>
                </a:solidFill>
                <a:latin typeface="Arial"/>
                <a:cs typeface="Arial"/>
              </a:rPr>
              <a:t>put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229" dirty="0">
                <a:solidFill>
                  <a:srgbClr val="C89F5D"/>
                </a:solidFill>
                <a:latin typeface="Arial"/>
                <a:cs typeface="Arial"/>
              </a:rPr>
              <a:t>it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C89F5D"/>
                </a:solidFill>
                <a:latin typeface="Arial"/>
                <a:cs typeface="Arial"/>
              </a:rPr>
              <a:t>end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55"/>
              </a:lnSpc>
            </a:pPr>
            <a:r>
              <a:rPr sz="2250" b="1" i="1" spc="-125" dirty="0">
                <a:solidFill>
                  <a:srgbClr val="C89F5D"/>
                </a:solidFill>
                <a:latin typeface="Trebuchet MS"/>
                <a:cs typeface="Trebuchet MS"/>
              </a:rPr>
              <a:t>Don’t </a:t>
            </a:r>
            <a:r>
              <a:rPr sz="2250" b="1" i="1" spc="-155" dirty="0">
                <a:solidFill>
                  <a:srgbClr val="C89F5D"/>
                </a:solidFill>
                <a:latin typeface="Trebuchet MS"/>
                <a:cs typeface="Trebuchet MS"/>
              </a:rPr>
              <a:t>forget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to</a:t>
            </a:r>
            <a:r>
              <a:rPr lang="en-US"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180" dirty="0">
                <a:solidFill>
                  <a:srgbClr val="C89F5D"/>
                </a:solidFill>
                <a:latin typeface="Trebuchet MS"/>
                <a:cs typeface="Trebuchet MS"/>
              </a:rPr>
              <a:t>sift </a:t>
            </a:r>
            <a:r>
              <a:rPr sz="2250" b="1" i="1" spc="110" dirty="0">
                <a:solidFill>
                  <a:srgbClr val="C89F5D"/>
                </a:solidFill>
                <a:latin typeface="Trebuchet MS"/>
                <a:cs typeface="Trebuchet MS"/>
              </a:rPr>
              <a:t>down </a:t>
            </a:r>
            <a:r>
              <a:rPr sz="2250" b="1" i="1" spc="10" dirty="0">
                <a:solidFill>
                  <a:srgbClr val="C89F5D"/>
                </a:solidFill>
                <a:latin typeface="Trebuchet MS"/>
                <a:cs typeface="Trebuchet MS"/>
              </a:rPr>
              <a:t>if </a:t>
            </a:r>
            <a:r>
              <a:rPr sz="2250" b="1" i="1" spc="45" dirty="0">
                <a:solidFill>
                  <a:srgbClr val="C89F5D"/>
                </a:solidFill>
                <a:latin typeface="Trebuchet MS"/>
                <a:cs typeface="Trebuchet MS"/>
              </a:rPr>
              <a:t>need</a:t>
            </a:r>
            <a:r>
              <a:rPr sz="2250" b="1" i="1" spc="-204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0" dirty="0">
                <a:solidFill>
                  <a:srgbClr val="C89F5D"/>
                </a:solidFill>
                <a:latin typeface="Trebuchet MS"/>
                <a:cs typeface="Trebuchet MS"/>
              </a:rPr>
              <a:t>be</a:t>
            </a:r>
            <a:endParaRPr sz="2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3494" y="3893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9"/>
                </a:lnTo>
                <a:lnTo>
                  <a:pt x="37452" y="135865"/>
                </a:lnTo>
                <a:lnTo>
                  <a:pt x="17162" y="178601"/>
                </a:lnTo>
                <a:lnTo>
                  <a:pt x="4419" y="225010"/>
                </a:lnTo>
                <a:lnTo>
                  <a:pt x="0" y="274319"/>
                </a:lnTo>
                <a:lnTo>
                  <a:pt x="4419" y="323629"/>
                </a:lnTo>
                <a:lnTo>
                  <a:pt x="17162" y="370039"/>
                </a:lnTo>
                <a:lnTo>
                  <a:pt x="37452" y="412774"/>
                </a:lnTo>
                <a:lnTo>
                  <a:pt x="64516" y="451061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19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1"/>
                </a:lnTo>
                <a:lnTo>
                  <a:pt x="511187" y="412774"/>
                </a:lnTo>
                <a:lnTo>
                  <a:pt x="531477" y="370039"/>
                </a:lnTo>
                <a:lnTo>
                  <a:pt x="544220" y="323629"/>
                </a:lnTo>
                <a:lnTo>
                  <a:pt x="548640" y="274319"/>
                </a:lnTo>
                <a:lnTo>
                  <a:pt x="544220" y="225010"/>
                </a:lnTo>
                <a:lnTo>
                  <a:pt x="531477" y="178601"/>
                </a:lnTo>
                <a:lnTo>
                  <a:pt x="511187" y="135865"/>
                </a:lnTo>
                <a:lnTo>
                  <a:pt x="484123" y="97579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19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3494" y="3893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1" y="17162"/>
                </a:lnTo>
                <a:lnTo>
                  <a:pt x="135865" y="37452"/>
                </a:lnTo>
                <a:lnTo>
                  <a:pt x="97579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9" y="484123"/>
                </a:lnTo>
                <a:lnTo>
                  <a:pt x="135865" y="511187"/>
                </a:lnTo>
                <a:lnTo>
                  <a:pt x="178601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9" y="531477"/>
                </a:lnTo>
                <a:lnTo>
                  <a:pt x="412774" y="511187"/>
                </a:lnTo>
                <a:lnTo>
                  <a:pt x="451061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1" y="64516"/>
                </a:lnTo>
                <a:lnTo>
                  <a:pt x="412774" y="37452"/>
                </a:lnTo>
                <a:lnTo>
                  <a:pt x="370039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9188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	9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14461" y="5705380"/>
            <a:ext cx="485838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485"/>
              </a:lnSpc>
            </a:pP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Remove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max,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5" dirty="0">
                <a:solidFill>
                  <a:srgbClr val="C89F5D"/>
                </a:solidFill>
                <a:latin typeface="Arial"/>
                <a:cs typeface="Arial"/>
              </a:rPr>
              <a:t>put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229" dirty="0">
                <a:solidFill>
                  <a:srgbClr val="C89F5D"/>
                </a:solidFill>
                <a:latin typeface="Arial"/>
                <a:cs typeface="Arial"/>
              </a:rPr>
              <a:t>it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C89F5D"/>
                </a:solidFill>
                <a:latin typeface="Arial"/>
                <a:cs typeface="Arial"/>
              </a:rPr>
              <a:t>end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55"/>
              </a:lnSpc>
            </a:pPr>
            <a:r>
              <a:rPr sz="2250" b="1" i="1" spc="-125" dirty="0">
                <a:solidFill>
                  <a:srgbClr val="C89F5D"/>
                </a:solidFill>
                <a:latin typeface="Trebuchet MS"/>
                <a:cs typeface="Trebuchet MS"/>
              </a:rPr>
              <a:t>Don’t </a:t>
            </a:r>
            <a:r>
              <a:rPr sz="2250" b="1" i="1" spc="-155" dirty="0">
                <a:solidFill>
                  <a:srgbClr val="C89F5D"/>
                </a:solidFill>
                <a:latin typeface="Trebuchet MS"/>
                <a:cs typeface="Trebuchet MS"/>
              </a:rPr>
              <a:t>forget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to </a:t>
            </a:r>
            <a:r>
              <a:rPr lang="en-US"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180" dirty="0">
                <a:solidFill>
                  <a:srgbClr val="C89F5D"/>
                </a:solidFill>
                <a:latin typeface="Trebuchet MS"/>
                <a:cs typeface="Trebuchet MS"/>
              </a:rPr>
              <a:t>sift </a:t>
            </a:r>
            <a:r>
              <a:rPr sz="2250" b="1" i="1" spc="110" dirty="0">
                <a:solidFill>
                  <a:srgbClr val="C89F5D"/>
                </a:solidFill>
                <a:latin typeface="Trebuchet MS"/>
                <a:cs typeface="Trebuchet MS"/>
              </a:rPr>
              <a:t>down </a:t>
            </a:r>
            <a:r>
              <a:rPr sz="2250" b="1" i="1" spc="10" dirty="0">
                <a:solidFill>
                  <a:srgbClr val="C89F5D"/>
                </a:solidFill>
                <a:latin typeface="Trebuchet MS"/>
                <a:cs typeface="Trebuchet MS"/>
              </a:rPr>
              <a:t>if </a:t>
            </a:r>
            <a:r>
              <a:rPr sz="2250" b="1" i="1" spc="45" dirty="0">
                <a:solidFill>
                  <a:srgbClr val="C89F5D"/>
                </a:solidFill>
                <a:latin typeface="Trebuchet MS"/>
                <a:cs typeface="Trebuchet MS"/>
              </a:rPr>
              <a:t>need</a:t>
            </a:r>
            <a:r>
              <a:rPr sz="2250" b="1" i="1" spc="-204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0" dirty="0">
                <a:solidFill>
                  <a:srgbClr val="C89F5D"/>
                </a:solidFill>
                <a:latin typeface="Trebuchet MS"/>
                <a:cs typeface="Trebuchet MS"/>
              </a:rPr>
              <a:t>be</a:t>
            </a:r>
            <a:endParaRPr sz="2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8272" y="279943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39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8272" y="279943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3494" y="3893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9"/>
                </a:lnTo>
                <a:lnTo>
                  <a:pt x="37452" y="135865"/>
                </a:lnTo>
                <a:lnTo>
                  <a:pt x="17162" y="178601"/>
                </a:lnTo>
                <a:lnTo>
                  <a:pt x="4419" y="225010"/>
                </a:lnTo>
                <a:lnTo>
                  <a:pt x="0" y="274319"/>
                </a:lnTo>
                <a:lnTo>
                  <a:pt x="4419" y="323629"/>
                </a:lnTo>
                <a:lnTo>
                  <a:pt x="17162" y="370039"/>
                </a:lnTo>
                <a:lnTo>
                  <a:pt x="37452" y="412774"/>
                </a:lnTo>
                <a:lnTo>
                  <a:pt x="64516" y="451061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19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1"/>
                </a:lnTo>
                <a:lnTo>
                  <a:pt x="511187" y="412774"/>
                </a:lnTo>
                <a:lnTo>
                  <a:pt x="531477" y="370039"/>
                </a:lnTo>
                <a:lnTo>
                  <a:pt x="544220" y="323629"/>
                </a:lnTo>
                <a:lnTo>
                  <a:pt x="548640" y="274319"/>
                </a:lnTo>
                <a:lnTo>
                  <a:pt x="544220" y="225010"/>
                </a:lnTo>
                <a:lnTo>
                  <a:pt x="531477" y="178601"/>
                </a:lnTo>
                <a:lnTo>
                  <a:pt x="511187" y="135865"/>
                </a:lnTo>
                <a:lnTo>
                  <a:pt x="484123" y="97579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19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3494" y="3893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1" y="17162"/>
                </a:lnTo>
                <a:lnTo>
                  <a:pt x="135865" y="37452"/>
                </a:lnTo>
                <a:lnTo>
                  <a:pt x="97579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9" y="484123"/>
                </a:lnTo>
                <a:lnTo>
                  <a:pt x="135865" y="511187"/>
                </a:lnTo>
                <a:lnTo>
                  <a:pt x="178601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9" y="531477"/>
                </a:lnTo>
                <a:lnTo>
                  <a:pt x="412774" y="511187"/>
                </a:lnTo>
                <a:lnTo>
                  <a:pt x="451061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1" y="64516"/>
                </a:lnTo>
                <a:lnTo>
                  <a:pt x="412774" y="37452"/>
                </a:lnTo>
                <a:lnTo>
                  <a:pt x="370039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12379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	9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4569188" y="2125441"/>
            <a:ext cx="409575" cy="553720"/>
          </a:xfrm>
          <a:custGeom>
            <a:avLst/>
            <a:gdLst/>
            <a:ahLst/>
            <a:cxnLst/>
            <a:rect l="l" t="t" r="r" b="b"/>
            <a:pathLst>
              <a:path w="409575" h="553719">
                <a:moveTo>
                  <a:pt x="56005" y="65037"/>
                </a:moveTo>
                <a:lnTo>
                  <a:pt x="40209" y="65037"/>
                </a:lnTo>
                <a:lnTo>
                  <a:pt x="359064" y="496105"/>
                </a:lnTo>
                <a:lnTo>
                  <a:pt x="333538" y="514986"/>
                </a:lnTo>
                <a:lnTo>
                  <a:pt x="409484" y="553590"/>
                </a:lnTo>
                <a:lnTo>
                  <a:pt x="398104" y="488552"/>
                </a:lnTo>
                <a:lnTo>
                  <a:pt x="369275" y="488552"/>
                </a:lnTo>
                <a:lnTo>
                  <a:pt x="56005" y="65037"/>
                </a:lnTo>
                <a:close/>
              </a:path>
              <a:path w="409575" h="553719">
                <a:moveTo>
                  <a:pt x="394801" y="469671"/>
                </a:moveTo>
                <a:lnTo>
                  <a:pt x="369275" y="488552"/>
                </a:lnTo>
                <a:lnTo>
                  <a:pt x="398104" y="488552"/>
                </a:lnTo>
                <a:lnTo>
                  <a:pt x="394801" y="469671"/>
                </a:lnTo>
                <a:close/>
              </a:path>
              <a:path w="409575" h="553719">
                <a:moveTo>
                  <a:pt x="0" y="0"/>
                </a:moveTo>
                <a:lnTo>
                  <a:pt x="14683" y="83919"/>
                </a:lnTo>
                <a:lnTo>
                  <a:pt x="40209" y="65037"/>
                </a:lnTo>
                <a:lnTo>
                  <a:pt x="56005" y="65037"/>
                </a:lnTo>
                <a:lnTo>
                  <a:pt x="50419" y="57485"/>
                </a:lnTo>
                <a:lnTo>
                  <a:pt x="75944" y="38604"/>
                </a:lnTo>
                <a:lnTo>
                  <a:pt x="0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14461" y="5705380"/>
            <a:ext cx="485838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485"/>
              </a:lnSpc>
            </a:pP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Remove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max,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5" dirty="0">
                <a:solidFill>
                  <a:srgbClr val="C89F5D"/>
                </a:solidFill>
                <a:latin typeface="Arial"/>
                <a:cs typeface="Arial"/>
              </a:rPr>
              <a:t>put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229" dirty="0">
                <a:solidFill>
                  <a:srgbClr val="C89F5D"/>
                </a:solidFill>
                <a:latin typeface="Arial"/>
                <a:cs typeface="Arial"/>
              </a:rPr>
              <a:t>it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C89F5D"/>
                </a:solidFill>
                <a:latin typeface="Arial"/>
                <a:cs typeface="Arial"/>
              </a:rPr>
              <a:t>end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55"/>
              </a:lnSpc>
            </a:pPr>
            <a:r>
              <a:rPr sz="2250" b="1" i="1" spc="-125" dirty="0">
                <a:solidFill>
                  <a:srgbClr val="C89F5D"/>
                </a:solidFill>
                <a:latin typeface="Trebuchet MS"/>
                <a:cs typeface="Trebuchet MS"/>
              </a:rPr>
              <a:t>Don’tt </a:t>
            </a:r>
            <a:r>
              <a:rPr sz="2250" b="1" i="1" spc="-155" dirty="0">
                <a:solidFill>
                  <a:srgbClr val="C89F5D"/>
                </a:solidFill>
                <a:latin typeface="Trebuchet MS"/>
                <a:cs typeface="Trebuchet MS"/>
              </a:rPr>
              <a:t>forgett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tto </a:t>
            </a:r>
            <a:r>
              <a:rPr sz="2250" b="1" i="1" spc="-180" dirty="0">
                <a:solidFill>
                  <a:srgbClr val="C89F5D"/>
                </a:solidFill>
                <a:latin typeface="Trebuchet MS"/>
                <a:cs typeface="Trebuchet MS"/>
              </a:rPr>
              <a:t>siftt </a:t>
            </a:r>
            <a:r>
              <a:rPr sz="2250" b="1" i="1" spc="110" dirty="0">
                <a:solidFill>
                  <a:srgbClr val="C89F5D"/>
                </a:solidFill>
                <a:latin typeface="Trebuchet MS"/>
                <a:cs typeface="Trebuchet MS"/>
              </a:rPr>
              <a:t>down </a:t>
            </a:r>
            <a:r>
              <a:rPr sz="2250" b="1" i="1" spc="10" dirty="0">
                <a:solidFill>
                  <a:srgbClr val="C89F5D"/>
                </a:solidFill>
                <a:latin typeface="Trebuchet MS"/>
                <a:cs typeface="Trebuchet MS"/>
              </a:rPr>
              <a:t>if </a:t>
            </a:r>
            <a:r>
              <a:rPr sz="2250" b="1" i="1" spc="45" dirty="0">
                <a:solidFill>
                  <a:srgbClr val="C89F5D"/>
                </a:solidFill>
                <a:latin typeface="Trebuchet MS"/>
                <a:cs typeface="Trebuchet MS"/>
              </a:rPr>
              <a:t>need</a:t>
            </a:r>
            <a:r>
              <a:rPr sz="2250" b="1" i="1" spc="-204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0" dirty="0">
                <a:solidFill>
                  <a:srgbClr val="C89F5D"/>
                </a:solidFill>
                <a:latin typeface="Trebuchet MS"/>
                <a:cs typeface="Trebuchet MS"/>
              </a:rPr>
              <a:t>be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207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9"/>
                </a:lnTo>
                <a:lnTo>
                  <a:pt x="37452" y="135865"/>
                </a:lnTo>
                <a:lnTo>
                  <a:pt x="17162" y="178601"/>
                </a:lnTo>
                <a:lnTo>
                  <a:pt x="4419" y="225010"/>
                </a:lnTo>
                <a:lnTo>
                  <a:pt x="0" y="274319"/>
                </a:lnTo>
                <a:lnTo>
                  <a:pt x="4419" y="323629"/>
                </a:lnTo>
                <a:lnTo>
                  <a:pt x="17162" y="370039"/>
                </a:lnTo>
                <a:lnTo>
                  <a:pt x="37452" y="412774"/>
                </a:lnTo>
                <a:lnTo>
                  <a:pt x="64516" y="451061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1"/>
                </a:lnTo>
                <a:lnTo>
                  <a:pt x="511187" y="412774"/>
                </a:lnTo>
                <a:lnTo>
                  <a:pt x="531477" y="370039"/>
                </a:lnTo>
                <a:lnTo>
                  <a:pt x="544220" y="323629"/>
                </a:lnTo>
                <a:lnTo>
                  <a:pt x="548639" y="274319"/>
                </a:lnTo>
                <a:lnTo>
                  <a:pt x="544220" y="225010"/>
                </a:lnTo>
                <a:lnTo>
                  <a:pt x="531477" y="178601"/>
                </a:lnTo>
                <a:lnTo>
                  <a:pt x="511187" y="135865"/>
                </a:lnTo>
                <a:lnTo>
                  <a:pt x="484123" y="97579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207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8272" y="279943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39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8272" y="279943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3494" y="3893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9"/>
                </a:lnTo>
                <a:lnTo>
                  <a:pt x="37452" y="135865"/>
                </a:lnTo>
                <a:lnTo>
                  <a:pt x="17162" y="178601"/>
                </a:lnTo>
                <a:lnTo>
                  <a:pt x="4419" y="225010"/>
                </a:lnTo>
                <a:lnTo>
                  <a:pt x="0" y="274319"/>
                </a:lnTo>
                <a:lnTo>
                  <a:pt x="4419" y="323629"/>
                </a:lnTo>
                <a:lnTo>
                  <a:pt x="17162" y="370039"/>
                </a:lnTo>
                <a:lnTo>
                  <a:pt x="37452" y="412774"/>
                </a:lnTo>
                <a:lnTo>
                  <a:pt x="64516" y="451061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19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1"/>
                </a:lnTo>
                <a:lnTo>
                  <a:pt x="511187" y="412774"/>
                </a:lnTo>
                <a:lnTo>
                  <a:pt x="531477" y="370039"/>
                </a:lnTo>
                <a:lnTo>
                  <a:pt x="544220" y="323629"/>
                </a:lnTo>
                <a:lnTo>
                  <a:pt x="548640" y="274319"/>
                </a:lnTo>
                <a:lnTo>
                  <a:pt x="544220" y="225010"/>
                </a:lnTo>
                <a:lnTo>
                  <a:pt x="531477" y="178601"/>
                </a:lnTo>
                <a:lnTo>
                  <a:pt x="511187" y="135865"/>
                </a:lnTo>
                <a:lnTo>
                  <a:pt x="484123" y="97579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19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3494" y="3893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1" y="17162"/>
                </a:lnTo>
                <a:lnTo>
                  <a:pt x="135865" y="37452"/>
                </a:lnTo>
                <a:lnTo>
                  <a:pt x="97579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9" y="484123"/>
                </a:lnTo>
                <a:lnTo>
                  <a:pt x="135865" y="511187"/>
                </a:lnTo>
                <a:lnTo>
                  <a:pt x="178601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9" y="531477"/>
                </a:lnTo>
                <a:lnTo>
                  <a:pt x="412774" y="511187"/>
                </a:lnTo>
                <a:lnTo>
                  <a:pt x="451061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1" y="64516"/>
                </a:lnTo>
                <a:lnTo>
                  <a:pt x="412774" y="37452"/>
                </a:lnTo>
                <a:lnTo>
                  <a:pt x="370039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850106" y="165714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	9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3206945" y="2041295"/>
            <a:ext cx="548640" cy="674370"/>
          </a:xfrm>
          <a:custGeom>
            <a:avLst/>
            <a:gdLst/>
            <a:ahLst/>
            <a:cxnLst/>
            <a:rect l="l" t="t" r="r" b="b"/>
            <a:pathLst>
              <a:path w="548639" h="674369">
                <a:moveTo>
                  <a:pt x="18555" y="590843"/>
                </a:moveTo>
                <a:lnTo>
                  <a:pt x="0" y="673991"/>
                </a:lnTo>
                <a:lnTo>
                  <a:pt x="77652" y="638948"/>
                </a:lnTo>
                <a:lnTo>
                  <a:pt x="53028" y="618904"/>
                </a:lnTo>
                <a:lnTo>
                  <a:pt x="59554" y="610887"/>
                </a:lnTo>
                <a:lnTo>
                  <a:pt x="43180" y="610887"/>
                </a:lnTo>
                <a:lnTo>
                  <a:pt x="18555" y="590843"/>
                </a:lnTo>
                <a:close/>
              </a:path>
              <a:path w="548639" h="674369">
                <a:moveTo>
                  <a:pt x="548639" y="0"/>
                </a:moveTo>
                <a:lnTo>
                  <a:pt x="470985" y="35043"/>
                </a:lnTo>
                <a:lnTo>
                  <a:pt x="495609" y="55087"/>
                </a:lnTo>
                <a:lnTo>
                  <a:pt x="43180" y="610887"/>
                </a:lnTo>
                <a:lnTo>
                  <a:pt x="59554" y="610887"/>
                </a:lnTo>
                <a:lnTo>
                  <a:pt x="505458" y="63105"/>
                </a:lnTo>
                <a:lnTo>
                  <a:pt x="534556" y="63105"/>
                </a:lnTo>
                <a:lnTo>
                  <a:pt x="548639" y="0"/>
                </a:lnTo>
                <a:close/>
              </a:path>
              <a:path w="548639" h="674369">
                <a:moveTo>
                  <a:pt x="534556" y="63105"/>
                </a:moveTo>
                <a:lnTo>
                  <a:pt x="505458" y="63105"/>
                </a:lnTo>
                <a:lnTo>
                  <a:pt x="530082" y="83148"/>
                </a:lnTo>
                <a:lnTo>
                  <a:pt x="534556" y="63105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14461" y="5705380"/>
            <a:ext cx="485838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485"/>
              </a:lnSpc>
            </a:pP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Remove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max,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5" dirty="0">
                <a:solidFill>
                  <a:srgbClr val="C89F5D"/>
                </a:solidFill>
                <a:latin typeface="Arial"/>
                <a:cs typeface="Arial"/>
              </a:rPr>
              <a:t>put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229" dirty="0">
                <a:solidFill>
                  <a:srgbClr val="C89F5D"/>
                </a:solidFill>
                <a:latin typeface="Arial"/>
                <a:cs typeface="Arial"/>
              </a:rPr>
              <a:t>it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C89F5D"/>
                </a:solidFill>
                <a:latin typeface="Arial"/>
                <a:cs typeface="Arial"/>
              </a:rPr>
              <a:t>end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55"/>
              </a:lnSpc>
            </a:pPr>
            <a:r>
              <a:rPr sz="2250" b="1" i="1" spc="-125" dirty="0">
                <a:solidFill>
                  <a:srgbClr val="C89F5D"/>
                </a:solidFill>
                <a:latin typeface="Trebuchet MS"/>
                <a:cs typeface="Trebuchet MS"/>
              </a:rPr>
              <a:t>Don’tt </a:t>
            </a:r>
            <a:r>
              <a:rPr sz="2250" b="1" i="1" spc="-155" dirty="0">
                <a:solidFill>
                  <a:srgbClr val="C89F5D"/>
                </a:solidFill>
                <a:latin typeface="Trebuchet MS"/>
                <a:cs typeface="Trebuchet MS"/>
              </a:rPr>
              <a:t>forgett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tto </a:t>
            </a:r>
            <a:r>
              <a:rPr sz="2250" b="1" i="1" spc="-180" dirty="0">
                <a:solidFill>
                  <a:srgbClr val="C89F5D"/>
                </a:solidFill>
                <a:latin typeface="Trebuchet MS"/>
                <a:cs typeface="Trebuchet MS"/>
              </a:rPr>
              <a:t>siftt </a:t>
            </a:r>
            <a:r>
              <a:rPr sz="2250" b="1" i="1" spc="110" dirty="0">
                <a:solidFill>
                  <a:srgbClr val="C89F5D"/>
                </a:solidFill>
                <a:latin typeface="Trebuchet MS"/>
                <a:cs typeface="Trebuchet MS"/>
              </a:rPr>
              <a:t>down </a:t>
            </a:r>
            <a:r>
              <a:rPr sz="2250" b="1" i="1" spc="10" dirty="0">
                <a:solidFill>
                  <a:srgbClr val="C89F5D"/>
                </a:solidFill>
                <a:latin typeface="Trebuchet MS"/>
                <a:cs typeface="Trebuchet MS"/>
              </a:rPr>
              <a:t>if </a:t>
            </a:r>
            <a:r>
              <a:rPr sz="2250" b="1" i="1" spc="45" dirty="0">
                <a:solidFill>
                  <a:srgbClr val="C89F5D"/>
                </a:solidFill>
                <a:latin typeface="Trebuchet MS"/>
                <a:cs typeface="Trebuchet MS"/>
              </a:rPr>
              <a:t>need</a:t>
            </a:r>
            <a:r>
              <a:rPr sz="2250" b="1" i="1" spc="-204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0" dirty="0">
                <a:solidFill>
                  <a:srgbClr val="C89F5D"/>
                </a:solidFill>
                <a:latin typeface="Trebuchet MS"/>
                <a:cs typeface="Trebuchet MS"/>
              </a:rPr>
              <a:t>be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0106" y="16444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19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39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19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0106" y="16444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207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9"/>
                </a:lnTo>
                <a:lnTo>
                  <a:pt x="37452" y="135865"/>
                </a:lnTo>
                <a:lnTo>
                  <a:pt x="17162" y="178601"/>
                </a:lnTo>
                <a:lnTo>
                  <a:pt x="4419" y="225010"/>
                </a:lnTo>
                <a:lnTo>
                  <a:pt x="0" y="274319"/>
                </a:lnTo>
                <a:lnTo>
                  <a:pt x="4419" y="323629"/>
                </a:lnTo>
                <a:lnTo>
                  <a:pt x="17162" y="370039"/>
                </a:lnTo>
                <a:lnTo>
                  <a:pt x="37452" y="412774"/>
                </a:lnTo>
                <a:lnTo>
                  <a:pt x="64516" y="451061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1"/>
                </a:lnTo>
                <a:lnTo>
                  <a:pt x="511187" y="412774"/>
                </a:lnTo>
                <a:lnTo>
                  <a:pt x="531477" y="370039"/>
                </a:lnTo>
                <a:lnTo>
                  <a:pt x="544220" y="323629"/>
                </a:lnTo>
                <a:lnTo>
                  <a:pt x="548639" y="274319"/>
                </a:lnTo>
                <a:lnTo>
                  <a:pt x="544220" y="225010"/>
                </a:lnTo>
                <a:lnTo>
                  <a:pt x="531477" y="178601"/>
                </a:lnTo>
                <a:lnTo>
                  <a:pt x="511187" y="135865"/>
                </a:lnTo>
                <a:lnTo>
                  <a:pt x="484123" y="97579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2073" y="28121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8272" y="279943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39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8272" y="279943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3494" y="3893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9"/>
                </a:lnTo>
                <a:lnTo>
                  <a:pt x="37452" y="135865"/>
                </a:lnTo>
                <a:lnTo>
                  <a:pt x="17162" y="178601"/>
                </a:lnTo>
                <a:lnTo>
                  <a:pt x="4419" y="225010"/>
                </a:lnTo>
                <a:lnTo>
                  <a:pt x="0" y="274319"/>
                </a:lnTo>
                <a:lnTo>
                  <a:pt x="4419" y="323629"/>
                </a:lnTo>
                <a:lnTo>
                  <a:pt x="17162" y="370039"/>
                </a:lnTo>
                <a:lnTo>
                  <a:pt x="37452" y="412774"/>
                </a:lnTo>
                <a:lnTo>
                  <a:pt x="64516" y="451061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19" y="548639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1"/>
                </a:lnTo>
                <a:lnTo>
                  <a:pt x="511187" y="412774"/>
                </a:lnTo>
                <a:lnTo>
                  <a:pt x="531477" y="370039"/>
                </a:lnTo>
                <a:lnTo>
                  <a:pt x="544220" y="323629"/>
                </a:lnTo>
                <a:lnTo>
                  <a:pt x="548640" y="274319"/>
                </a:lnTo>
                <a:lnTo>
                  <a:pt x="544220" y="225010"/>
                </a:lnTo>
                <a:lnTo>
                  <a:pt x="531477" y="178601"/>
                </a:lnTo>
                <a:lnTo>
                  <a:pt x="511187" y="135865"/>
                </a:lnTo>
                <a:lnTo>
                  <a:pt x="484123" y="97579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19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3494" y="38933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1" y="17162"/>
                </a:lnTo>
                <a:lnTo>
                  <a:pt x="135865" y="37452"/>
                </a:lnTo>
                <a:lnTo>
                  <a:pt x="97579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9" y="484123"/>
                </a:lnTo>
                <a:lnTo>
                  <a:pt x="135865" y="511187"/>
                </a:lnTo>
                <a:lnTo>
                  <a:pt x="178601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9" y="531477"/>
                </a:lnTo>
                <a:lnTo>
                  <a:pt x="412774" y="511187"/>
                </a:lnTo>
                <a:lnTo>
                  <a:pt x="451061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1" y="64516"/>
                </a:lnTo>
                <a:lnTo>
                  <a:pt x="412774" y="37452"/>
                </a:lnTo>
                <a:lnTo>
                  <a:pt x="370039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5278" y="39030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465963"/>
            <a:ext cx="4307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In-place </a:t>
            </a:r>
            <a:r>
              <a:rPr spc="-75" dirty="0"/>
              <a:t>heap</a:t>
            </a:r>
            <a:r>
              <a:rPr spc="-345" dirty="0"/>
              <a:t> </a:t>
            </a:r>
            <a:r>
              <a:rPr spc="-80" dirty="0"/>
              <a:t>sort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398113" y="2125441"/>
            <a:ext cx="532765" cy="687070"/>
          </a:xfrm>
          <a:custGeom>
            <a:avLst/>
            <a:gdLst/>
            <a:ahLst/>
            <a:cxnLst/>
            <a:rect l="l" t="t" r="r" b="b"/>
            <a:pathLst>
              <a:path w="532764" h="687069">
                <a:moveTo>
                  <a:pt x="532338" y="0"/>
                </a:moveTo>
                <a:lnTo>
                  <a:pt x="0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8399" y="2125441"/>
            <a:ext cx="525145" cy="687070"/>
          </a:xfrm>
          <a:custGeom>
            <a:avLst/>
            <a:gdLst/>
            <a:ahLst/>
            <a:cxnLst/>
            <a:rect l="l" t="t" r="r" b="b"/>
            <a:pathLst>
              <a:path w="525145" h="687069">
                <a:moveTo>
                  <a:pt x="0" y="0"/>
                </a:moveTo>
                <a:lnTo>
                  <a:pt x="525108" y="686737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7563" y="3360817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47831" y="16756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3813" y="284741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7869" y="39584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27122" y="3309340"/>
            <a:ext cx="291465" cy="591820"/>
          </a:xfrm>
          <a:custGeom>
            <a:avLst/>
            <a:gdLst/>
            <a:ahLst/>
            <a:cxnLst/>
            <a:rect l="l" t="t" r="r" b="b"/>
            <a:pathLst>
              <a:path w="291464" h="591820">
                <a:moveTo>
                  <a:pt x="0" y="0"/>
                </a:moveTo>
                <a:lnTo>
                  <a:pt x="291438" y="591665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41301" y="28536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76552" y="3320572"/>
            <a:ext cx="238760" cy="542290"/>
          </a:xfrm>
          <a:custGeom>
            <a:avLst/>
            <a:gdLst/>
            <a:ahLst/>
            <a:cxnLst/>
            <a:rect l="l" t="t" r="r" b="b"/>
            <a:pathLst>
              <a:path w="238760" h="542289">
                <a:moveTo>
                  <a:pt x="238762" y="0"/>
                </a:moveTo>
                <a:lnTo>
                  <a:pt x="0" y="542224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5010" y="4419"/>
                </a:lnTo>
                <a:lnTo>
                  <a:pt x="178600" y="17162"/>
                </a:lnTo>
                <a:lnTo>
                  <a:pt x="135865" y="37452"/>
                </a:lnTo>
                <a:lnTo>
                  <a:pt x="97578" y="64516"/>
                </a:lnTo>
                <a:lnTo>
                  <a:pt x="64516" y="97578"/>
                </a:lnTo>
                <a:lnTo>
                  <a:pt x="37452" y="135865"/>
                </a:lnTo>
                <a:lnTo>
                  <a:pt x="17162" y="178600"/>
                </a:lnTo>
                <a:lnTo>
                  <a:pt x="4419" y="225010"/>
                </a:lnTo>
                <a:lnTo>
                  <a:pt x="0" y="274320"/>
                </a:lnTo>
                <a:lnTo>
                  <a:pt x="4419" y="323629"/>
                </a:lnTo>
                <a:lnTo>
                  <a:pt x="17162" y="370038"/>
                </a:lnTo>
                <a:lnTo>
                  <a:pt x="37452" y="412774"/>
                </a:lnTo>
                <a:lnTo>
                  <a:pt x="64516" y="451060"/>
                </a:lnTo>
                <a:lnTo>
                  <a:pt x="97578" y="484123"/>
                </a:lnTo>
                <a:lnTo>
                  <a:pt x="135865" y="511187"/>
                </a:lnTo>
                <a:lnTo>
                  <a:pt x="178600" y="531477"/>
                </a:lnTo>
                <a:lnTo>
                  <a:pt x="225010" y="544220"/>
                </a:lnTo>
                <a:lnTo>
                  <a:pt x="274320" y="548640"/>
                </a:lnTo>
                <a:lnTo>
                  <a:pt x="323629" y="544220"/>
                </a:lnTo>
                <a:lnTo>
                  <a:pt x="370038" y="531477"/>
                </a:lnTo>
                <a:lnTo>
                  <a:pt x="412774" y="511187"/>
                </a:lnTo>
                <a:lnTo>
                  <a:pt x="451060" y="484123"/>
                </a:lnTo>
                <a:lnTo>
                  <a:pt x="484123" y="451060"/>
                </a:lnTo>
                <a:lnTo>
                  <a:pt x="511187" y="412774"/>
                </a:lnTo>
                <a:lnTo>
                  <a:pt x="531477" y="370038"/>
                </a:lnTo>
                <a:lnTo>
                  <a:pt x="544220" y="323629"/>
                </a:lnTo>
                <a:lnTo>
                  <a:pt x="548640" y="274320"/>
                </a:lnTo>
                <a:lnTo>
                  <a:pt x="544220" y="225010"/>
                </a:lnTo>
                <a:lnTo>
                  <a:pt x="531477" y="178600"/>
                </a:lnTo>
                <a:lnTo>
                  <a:pt x="511187" y="135865"/>
                </a:lnTo>
                <a:lnTo>
                  <a:pt x="484123" y="97578"/>
                </a:lnTo>
                <a:lnTo>
                  <a:pt x="451060" y="64516"/>
                </a:lnTo>
                <a:lnTo>
                  <a:pt x="412774" y="37452"/>
                </a:lnTo>
                <a:lnTo>
                  <a:pt x="370038" y="17162"/>
                </a:lnTo>
                <a:lnTo>
                  <a:pt x="323629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EF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86989" y="388067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45170" y="3936036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400" dirty="0">
                <a:solidFill>
                  <a:srgbClr val="525252"/>
                </a:solidFill>
                <a:latin typeface="Calibri"/>
                <a:cs typeface="Calibri"/>
              </a:rPr>
              <a:t>8	9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321426" y="4767846"/>
          <a:ext cx="3455035" cy="51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20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9CBEBD"/>
                      </a:solidFill>
                      <a:prstDash val="solid"/>
                    </a:lnL>
                    <a:lnR w="38100">
                      <a:solidFill>
                        <a:srgbClr val="9CBEBD"/>
                      </a:solidFill>
                      <a:prstDash val="solid"/>
                    </a:lnR>
                    <a:lnT w="28575">
                      <a:solidFill>
                        <a:srgbClr val="9CBEBD"/>
                      </a:solidFill>
                      <a:prstDash val="solid"/>
                    </a:lnT>
                    <a:lnB w="28575">
                      <a:solidFill>
                        <a:srgbClr val="9CBE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14461" y="5705380"/>
            <a:ext cx="485838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485"/>
              </a:lnSpc>
            </a:pPr>
            <a:r>
              <a:rPr sz="2200" spc="45" dirty="0">
                <a:solidFill>
                  <a:srgbClr val="C89F5D"/>
                </a:solidFill>
                <a:latin typeface="Arial"/>
                <a:cs typeface="Arial"/>
              </a:rPr>
              <a:t>Remove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C89F5D"/>
                </a:solidFill>
                <a:latin typeface="Arial"/>
                <a:cs typeface="Arial"/>
              </a:rPr>
              <a:t>max,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65" dirty="0">
                <a:solidFill>
                  <a:srgbClr val="C89F5D"/>
                </a:solidFill>
                <a:latin typeface="Arial"/>
                <a:cs typeface="Arial"/>
              </a:rPr>
              <a:t>put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229" dirty="0">
                <a:solidFill>
                  <a:srgbClr val="C89F5D"/>
                </a:solidFill>
                <a:latin typeface="Arial"/>
                <a:cs typeface="Arial"/>
              </a:rPr>
              <a:t>it</a:t>
            </a:r>
            <a:r>
              <a:rPr sz="22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40" dirty="0">
                <a:solidFill>
                  <a:srgbClr val="C89F5D"/>
                </a:solidFill>
                <a:latin typeface="Arial"/>
                <a:cs typeface="Arial"/>
              </a:rPr>
              <a:t>at</a:t>
            </a:r>
            <a:r>
              <a:rPr sz="22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C89F5D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C89F5D"/>
                </a:solidFill>
                <a:latin typeface="Arial"/>
                <a:cs typeface="Arial"/>
              </a:rPr>
              <a:t>end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55"/>
              </a:lnSpc>
            </a:pPr>
            <a:r>
              <a:rPr sz="2250" b="1" i="1" spc="-125" dirty="0">
                <a:solidFill>
                  <a:srgbClr val="C89F5D"/>
                </a:solidFill>
                <a:latin typeface="Trebuchet MS"/>
                <a:cs typeface="Trebuchet MS"/>
              </a:rPr>
              <a:t>Don’t </a:t>
            </a:r>
            <a:r>
              <a:rPr sz="2250" b="1" i="1" spc="-155" dirty="0">
                <a:solidFill>
                  <a:srgbClr val="C89F5D"/>
                </a:solidFill>
                <a:latin typeface="Trebuchet MS"/>
                <a:cs typeface="Trebuchet MS"/>
              </a:rPr>
              <a:t>forget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to</a:t>
            </a:r>
            <a:r>
              <a:rPr lang="en-US"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55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180" dirty="0">
                <a:solidFill>
                  <a:srgbClr val="C89F5D"/>
                </a:solidFill>
                <a:latin typeface="Trebuchet MS"/>
                <a:cs typeface="Trebuchet MS"/>
              </a:rPr>
              <a:t>sift </a:t>
            </a:r>
            <a:r>
              <a:rPr sz="2250" b="1" i="1" spc="110" dirty="0">
                <a:solidFill>
                  <a:srgbClr val="C89F5D"/>
                </a:solidFill>
                <a:latin typeface="Trebuchet MS"/>
                <a:cs typeface="Trebuchet MS"/>
              </a:rPr>
              <a:t>down </a:t>
            </a:r>
            <a:r>
              <a:rPr sz="2250" b="1" i="1" spc="10" dirty="0">
                <a:solidFill>
                  <a:srgbClr val="C89F5D"/>
                </a:solidFill>
                <a:latin typeface="Trebuchet MS"/>
                <a:cs typeface="Trebuchet MS"/>
              </a:rPr>
              <a:t>if </a:t>
            </a:r>
            <a:r>
              <a:rPr sz="2250" b="1" i="1" spc="45" dirty="0">
                <a:solidFill>
                  <a:srgbClr val="C89F5D"/>
                </a:solidFill>
                <a:latin typeface="Trebuchet MS"/>
                <a:cs typeface="Trebuchet MS"/>
              </a:rPr>
              <a:t>need</a:t>
            </a:r>
            <a:r>
              <a:rPr sz="2250" b="1" i="1" spc="-204" dirty="0">
                <a:solidFill>
                  <a:srgbClr val="C89F5D"/>
                </a:solidFill>
                <a:latin typeface="Trebuchet MS"/>
                <a:cs typeface="Trebuchet MS"/>
              </a:rPr>
              <a:t> </a:t>
            </a:r>
            <a:r>
              <a:rPr sz="2250" b="1" i="1" spc="-30" dirty="0">
                <a:solidFill>
                  <a:srgbClr val="C89F5D"/>
                </a:solidFill>
                <a:latin typeface="Trebuchet MS"/>
                <a:cs typeface="Trebuchet MS"/>
              </a:rPr>
              <a:t>be</a:t>
            </a:r>
            <a:endParaRPr sz="2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5334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5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3157" y="202346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5341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698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12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7425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56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380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1450" y="2491760"/>
            <a:ext cx="1054735" cy="510540"/>
          </a:xfrm>
          <a:custGeom>
            <a:avLst/>
            <a:gdLst/>
            <a:ahLst/>
            <a:cxnLst/>
            <a:rect l="l" t="t" r="r" b="b"/>
            <a:pathLst>
              <a:path w="1054734" h="510539">
                <a:moveTo>
                  <a:pt x="0" y="0"/>
                </a:moveTo>
                <a:lnTo>
                  <a:pt x="1054237" y="51041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1992" y="2468731"/>
            <a:ext cx="1059815" cy="534035"/>
          </a:xfrm>
          <a:custGeom>
            <a:avLst/>
            <a:gdLst/>
            <a:ahLst/>
            <a:cxnLst/>
            <a:rect l="l" t="t" r="r" b="b"/>
            <a:pathLst>
              <a:path w="1059814" h="534035">
                <a:moveTo>
                  <a:pt x="1059582" y="0"/>
                </a:moveTo>
                <a:lnTo>
                  <a:pt x="0" y="533438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3636" y="3390117"/>
            <a:ext cx="521970" cy="478790"/>
          </a:xfrm>
          <a:custGeom>
            <a:avLst/>
            <a:gdLst/>
            <a:ahLst/>
            <a:cxnLst/>
            <a:rect l="l" t="t" r="r" b="b"/>
            <a:pathLst>
              <a:path w="521970" h="478789">
                <a:moveTo>
                  <a:pt x="0" y="0"/>
                </a:moveTo>
                <a:lnTo>
                  <a:pt x="521899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1744" y="3390117"/>
            <a:ext cx="534035" cy="478790"/>
          </a:xfrm>
          <a:custGeom>
            <a:avLst/>
            <a:gdLst/>
            <a:ahLst/>
            <a:cxnLst/>
            <a:rect l="l" t="t" r="r" b="b"/>
            <a:pathLst>
              <a:path w="534034" h="478789">
                <a:moveTo>
                  <a:pt x="533943" y="0"/>
                </a:moveTo>
                <a:lnTo>
                  <a:pt x="0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1303" y="3399924"/>
            <a:ext cx="568960" cy="468630"/>
          </a:xfrm>
          <a:custGeom>
            <a:avLst/>
            <a:gdLst/>
            <a:ahLst/>
            <a:cxnLst/>
            <a:rect l="l" t="t" r="r" b="b"/>
            <a:pathLst>
              <a:path w="568960" h="468629">
                <a:moveTo>
                  <a:pt x="0" y="0"/>
                </a:moveTo>
                <a:lnTo>
                  <a:pt x="568631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8124" y="3399924"/>
            <a:ext cx="530225" cy="468630"/>
          </a:xfrm>
          <a:custGeom>
            <a:avLst/>
            <a:gdLst/>
            <a:ahLst/>
            <a:cxnLst/>
            <a:rect l="l" t="t" r="r" b="b"/>
            <a:pathLst>
              <a:path w="530225" h="468629">
                <a:moveTo>
                  <a:pt x="529919" y="0"/>
                </a:moveTo>
                <a:lnTo>
                  <a:pt x="0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85488" y="2055778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6319" y="2979957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7758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9942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92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3763" y="3924796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31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9755" y="3924796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43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2007" y="500883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9484" y="502183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2001" y="4358864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23803" y="4387905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4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11826" y="5077550"/>
            <a:ext cx="449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2340" y="5065325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56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75614" y="4402683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5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8727" y="50145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81137" y="423798"/>
            <a:ext cx="1734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C89F5D"/>
                </a:solidFill>
                <a:latin typeface="Arial"/>
                <a:cs typeface="Arial"/>
              </a:rPr>
              <a:t>Adding</a:t>
            </a:r>
            <a:r>
              <a:rPr sz="2800" spc="-15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C89F5D"/>
                </a:solidFill>
                <a:latin typeface="Arial"/>
                <a:cs typeface="Arial"/>
              </a:rPr>
              <a:t>14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681137" y="1278869"/>
            <a:ext cx="4585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51565E"/>
                </a:solidFill>
                <a:latin typeface="Arial"/>
                <a:cs typeface="Arial"/>
              </a:rPr>
              <a:t>Put</a:t>
            </a:r>
            <a:r>
              <a:rPr sz="2800" spc="-8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85" dirty="0">
                <a:solidFill>
                  <a:srgbClr val="51565E"/>
                </a:solidFill>
                <a:latin typeface="Arial"/>
                <a:cs typeface="Arial"/>
              </a:rPr>
              <a:t>it</a:t>
            </a:r>
            <a:r>
              <a:rPr sz="2800" spc="-7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51565E"/>
                </a:solidFill>
                <a:latin typeface="Arial"/>
                <a:cs typeface="Arial"/>
              </a:rPr>
              <a:t>at</a:t>
            </a:r>
            <a:r>
              <a:rPr sz="2800" spc="-8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8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51565E"/>
                </a:solidFill>
                <a:latin typeface="Arial"/>
                <a:cs typeface="Arial"/>
              </a:rPr>
              <a:t>end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51565E"/>
                </a:solidFill>
                <a:latin typeface="Arial"/>
                <a:cs typeface="Arial"/>
              </a:rPr>
              <a:t>of</a:t>
            </a:r>
            <a:r>
              <a:rPr sz="2800" spc="-7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8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51565E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1137" y="2129769"/>
            <a:ext cx="3573145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solidFill>
                  <a:srgbClr val="C89F5D"/>
                </a:solidFill>
                <a:latin typeface="Arial"/>
                <a:cs typeface="Arial"/>
              </a:rPr>
              <a:t>Percolate </a:t>
            </a:r>
            <a:r>
              <a:rPr sz="2800" spc="145" dirty="0">
                <a:solidFill>
                  <a:srgbClr val="51565E"/>
                </a:solidFill>
                <a:latin typeface="Arial"/>
                <a:cs typeface="Arial"/>
              </a:rPr>
              <a:t>up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53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51565E"/>
                </a:solidFill>
                <a:latin typeface="Arial"/>
                <a:cs typeface="Arial"/>
              </a:rPr>
              <a:t>tree  to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95" dirty="0">
                <a:solidFill>
                  <a:srgbClr val="51565E"/>
                </a:solidFill>
                <a:latin typeface="Arial"/>
                <a:cs typeface="Arial"/>
              </a:rPr>
              <a:t>fix</a:t>
            </a:r>
            <a:r>
              <a:rPr sz="2800" spc="-8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51565E"/>
                </a:solidFill>
                <a:latin typeface="Arial"/>
                <a:cs typeface="Arial"/>
              </a:rPr>
              <a:t>order</a:t>
            </a:r>
            <a:endParaRPr sz="2800">
              <a:latin typeface="Arial"/>
              <a:cs typeface="Arial"/>
            </a:endParaRPr>
          </a:p>
          <a:p>
            <a:pPr marR="272415" algn="r">
              <a:lnSpc>
                <a:spcPts val="2470"/>
              </a:lnSpc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22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97557" y="4380040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1250" y="49718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34263" y="5052857"/>
            <a:ext cx="9753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4</a:t>
            </a: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5	</a:t>
            </a:r>
            <a:r>
              <a:rPr sz="3300" spc="-7" baseline="1262" dirty="0">
                <a:solidFill>
                  <a:srgbClr val="7030A0"/>
                </a:solidFill>
                <a:latin typeface="Calibri"/>
                <a:cs typeface="Calibri"/>
              </a:rPr>
              <a:t>14</a:t>
            </a:r>
            <a:endParaRPr sz="3300" baseline="1262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74910" y="4416948"/>
            <a:ext cx="144780" cy="365760"/>
          </a:xfrm>
          <a:custGeom>
            <a:avLst/>
            <a:gdLst/>
            <a:ahLst/>
            <a:cxnLst/>
            <a:rect l="l" t="t" r="r" b="b"/>
            <a:pathLst>
              <a:path w="144779" h="365760">
                <a:moveTo>
                  <a:pt x="43419" y="74007"/>
                </a:moveTo>
                <a:lnTo>
                  <a:pt x="29960" y="74007"/>
                </a:lnTo>
                <a:lnTo>
                  <a:pt x="132253" y="365700"/>
                </a:lnTo>
                <a:lnTo>
                  <a:pt x="144238" y="361497"/>
                </a:lnTo>
                <a:lnTo>
                  <a:pt x="43419" y="74007"/>
                </a:lnTo>
                <a:close/>
              </a:path>
              <a:path w="144779" h="365760">
                <a:moveTo>
                  <a:pt x="10735" y="0"/>
                </a:moveTo>
                <a:lnTo>
                  <a:pt x="0" y="84514"/>
                </a:lnTo>
                <a:lnTo>
                  <a:pt x="29960" y="74007"/>
                </a:lnTo>
                <a:lnTo>
                  <a:pt x="43419" y="74007"/>
                </a:lnTo>
                <a:lnTo>
                  <a:pt x="41945" y="69804"/>
                </a:lnTo>
                <a:lnTo>
                  <a:pt x="71906" y="59297"/>
                </a:lnTo>
                <a:lnTo>
                  <a:pt x="10735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6609" y="3399924"/>
            <a:ext cx="406400" cy="302895"/>
          </a:xfrm>
          <a:custGeom>
            <a:avLst/>
            <a:gdLst/>
            <a:ahLst/>
            <a:cxnLst/>
            <a:rect l="l" t="t" r="r" b="b"/>
            <a:pathLst>
              <a:path w="406400" h="302895">
                <a:moveTo>
                  <a:pt x="78848" y="50415"/>
                </a:moveTo>
                <a:lnTo>
                  <a:pt x="57490" y="50415"/>
                </a:lnTo>
                <a:lnTo>
                  <a:pt x="398593" y="302675"/>
                </a:lnTo>
                <a:lnTo>
                  <a:pt x="406144" y="292464"/>
                </a:lnTo>
                <a:lnTo>
                  <a:pt x="78848" y="50415"/>
                </a:lnTo>
                <a:close/>
              </a:path>
              <a:path w="406400" h="302895">
                <a:moveTo>
                  <a:pt x="0" y="0"/>
                </a:moveTo>
                <a:lnTo>
                  <a:pt x="38610" y="75942"/>
                </a:lnTo>
                <a:lnTo>
                  <a:pt x="57490" y="50415"/>
                </a:lnTo>
                <a:lnTo>
                  <a:pt x="78848" y="50415"/>
                </a:lnTo>
                <a:lnTo>
                  <a:pt x="65041" y="40204"/>
                </a:lnTo>
                <a:lnTo>
                  <a:pt x="83920" y="14676"/>
                </a:lnTo>
                <a:lnTo>
                  <a:pt x="0" y="0"/>
                </a:lnTo>
                <a:close/>
              </a:path>
            </a:pathLst>
          </a:custGeom>
          <a:solidFill>
            <a:srgbClr val="A6A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4847528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34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781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956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40" y="3124200"/>
            <a:ext cx="7693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90" dirty="0"/>
              <a:t>https://</a:t>
            </a:r>
            <a:r>
              <a:rPr lang="en-US" sz="2000" spc="-90" dirty="0" err="1"/>
              <a:t>www.youtube.com</a:t>
            </a:r>
            <a:r>
              <a:rPr lang="en-US" sz="2000" spc="-90" dirty="0"/>
              <a:t>/</a:t>
            </a:r>
            <a:r>
              <a:rPr lang="en-US" sz="2000" spc="-90" dirty="0" err="1"/>
              <a:t>watch?v</a:t>
            </a:r>
            <a:r>
              <a:rPr lang="en-US" sz="2000" spc="-90" dirty="0"/>
              <a:t>=2DmK_H7IdTo</a:t>
            </a:r>
            <a:endParaRPr sz="2000" spc="-8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738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5963"/>
            <a:ext cx="38696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05" dirty="0">
                <a:solidFill>
                  <a:srgbClr val="00441B"/>
                </a:solidFill>
                <a:latin typeface="Cambria"/>
                <a:cs typeface="Cambria"/>
              </a:rPr>
              <a:t>Implementation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890" y="3268421"/>
            <a:ext cx="6844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C89F5D"/>
                </a:solidFill>
                <a:latin typeface="Arial"/>
                <a:cs typeface="Arial"/>
              </a:rPr>
              <a:t>You’ll</a:t>
            </a:r>
            <a:r>
              <a:rPr sz="2800" spc="-8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C89F5D"/>
                </a:solidFill>
                <a:latin typeface="Arial"/>
                <a:cs typeface="Arial"/>
              </a:rPr>
              <a:t>do</a:t>
            </a:r>
            <a:r>
              <a:rPr sz="2800" spc="-8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C89F5D"/>
                </a:solidFill>
                <a:latin typeface="Arial"/>
                <a:cs typeface="Arial"/>
              </a:rPr>
              <a:t>for</a:t>
            </a:r>
            <a:r>
              <a:rPr sz="28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800" spc="215" dirty="0">
                <a:solidFill>
                  <a:srgbClr val="C89F5D"/>
                </a:solidFill>
                <a:latin typeface="Arial"/>
                <a:cs typeface="Arial"/>
              </a:rPr>
              <a:t>your</a:t>
            </a:r>
            <a:r>
              <a:rPr sz="2800" spc="-75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C89F5D"/>
                </a:solidFill>
                <a:latin typeface="Arial"/>
                <a:cs typeface="Arial"/>
              </a:rPr>
              <a:t>assignment</a:t>
            </a:r>
            <a:r>
              <a:rPr sz="2800" spc="-7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C89F5D"/>
                </a:solidFill>
                <a:latin typeface="Arial"/>
                <a:cs typeface="Arial"/>
              </a:rPr>
              <a:t>this</a:t>
            </a:r>
            <a:r>
              <a:rPr sz="2800" spc="-8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C89F5D"/>
                </a:solidFill>
                <a:latin typeface="Arial"/>
                <a:cs typeface="Arial"/>
              </a:rPr>
              <a:t>week!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418"/>
            <a:ext cx="27686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Next</a:t>
            </a:r>
            <a:r>
              <a:rPr spc="-265" dirty="0"/>
              <a:t> </a:t>
            </a:r>
            <a:r>
              <a:rPr spc="-85" dirty="0"/>
              <a:t>time…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1445"/>
            <a:ext cx="27686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90" dirty="0"/>
              <a:t>Hashing</a:t>
            </a:r>
            <a:endParaRPr spc="-8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27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1303" y="3399924"/>
            <a:ext cx="568960" cy="468630"/>
          </a:xfrm>
          <a:custGeom>
            <a:avLst/>
            <a:gdLst/>
            <a:ahLst/>
            <a:cxnLst/>
            <a:rect l="l" t="t" r="r" b="b"/>
            <a:pathLst>
              <a:path w="568960" h="468629">
                <a:moveTo>
                  <a:pt x="0" y="0"/>
                </a:moveTo>
                <a:lnTo>
                  <a:pt x="568631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3157" y="202346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5341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3698" y="292182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12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7425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561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3804" y="38683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1450" y="2491760"/>
            <a:ext cx="1054735" cy="510540"/>
          </a:xfrm>
          <a:custGeom>
            <a:avLst/>
            <a:gdLst/>
            <a:ahLst/>
            <a:cxnLst/>
            <a:rect l="l" t="t" r="r" b="b"/>
            <a:pathLst>
              <a:path w="1054734" h="510539">
                <a:moveTo>
                  <a:pt x="0" y="0"/>
                </a:moveTo>
                <a:lnTo>
                  <a:pt x="1054237" y="51041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1992" y="2468731"/>
            <a:ext cx="1059815" cy="534035"/>
          </a:xfrm>
          <a:custGeom>
            <a:avLst/>
            <a:gdLst/>
            <a:ahLst/>
            <a:cxnLst/>
            <a:rect l="l" t="t" r="r" b="b"/>
            <a:pathLst>
              <a:path w="1059814" h="534035">
                <a:moveTo>
                  <a:pt x="1059582" y="0"/>
                </a:moveTo>
                <a:lnTo>
                  <a:pt x="0" y="533438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23636" y="3390117"/>
            <a:ext cx="521970" cy="478790"/>
          </a:xfrm>
          <a:custGeom>
            <a:avLst/>
            <a:gdLst/>
            <a:ahLst/>
            <a:cxnLst/>
            <a:rect l="l" t="t" r="r" b="b"/>
            <a:pathLst>
              <a:path w="521970" h="478789">
                <a:moveTo>
                  <a:pt x="0" y="0"/>
                </a:moveTo>
                <a:lnTo>
                  <a:pt x="521899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1744" y="3390117"/>
            <a:ext cx="534035" cy="478790"/>
          </a:xfrm>
          <a:custGeom>
            <a:avLst/>
            <a:gdLst/>
            <a:ahLst/>
            <a:cxnLst/>
            <a:rect l="l" t="t" r="r" b="b"/>
            <a:pathLst>
              <a:path w="534034" h="478789">
                <a:moveTo>
                  <a:pt x="533943" y="0"/>
                </a:moveTo>
                <a:lnTo>
                  <a:pt x="0" y="478190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8124" y="3399924"/>
            <a:ext cx="530225" cy="468630"/>
          </a:xfrm>
          <a:custGeom>
            <a:avLst/>
            <a:gdLst/>
            <a:ahLst/>
            <a:cxnLst/>
            <a:rect l="l" t="t" r="r" b="b"/>
            <a:pathLst>
              <a:path w="530225" h="468629">
                <a:moveTo>
                  <a:pt x="529919" y="0"/>
                </a:moveTo>
                <a:lnTo>
                  <a:pt x="0" y="468383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85488" y="2055778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6319" y="2979957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7758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9942" y="3908378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92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3763" y="3924796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31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42007" y="500883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9484" y="502183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2001" y="4358864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23803" y="4387905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4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11826" y="5077550"/>
            <a:ext cx="449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62340" y="5065325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56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75614" y="4402683"/>
            <a:ext cx="144145" cy="631190"/>
          </a:xfrm>
          <a:custGeom>
            <a:avLst/>
            <a:gdLst/>
            <a:ahLst/>
            <a:cxnLst/>
            <a:rect l="l" t="t" r="r" b="b"/>
            <a:pathLst>
              <a:path w="144145" h="631189">
                <a:moveTo>
                  <a:pt x="143885" y="0"/>
                </a:moveTo>
                <a:lnTo>
                  <a:pt x="0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8727" y="501457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97557" y="4380040"/>
            <a:ext cx="188595" cy="631190"/>
          </a:xfrm>
          <a:custGeom>
            <a:avLst/>
            <a:gdLst/>
            <a:ahLst/>
            <a:cxnLst/>
            <a:rect l="l" t="t" r="r" b="b"/>
            <a:pathLst>
              <a:path w="188595" h="631189">
                <a:moveTo>
                  <a:pt x="0" y="0"/>
                </a:moveTo>
                <a:lnTo>
                  <a:pt x="188089" y="630726"/>
                </a:lnTo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1250" y="49879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20"/>
                </a:moveTo>
                <a:lnTo>
                  <a:pt x="4419" y="225010"/>
                </a:lnTo>
                <a:lnTo>
                  <a:pt x="17162" y="178600"/>
                </a:lnTo>
                <a:lnTo>
                  <a:pt x="37452" y="135865"/>
                </a:lnTo>
                <a:lnTo>
                  <a:pt x="64516" y="97579"/>
                </a:lnTo>
                <a:lnTo>
                  <a:pt x="97579" y="64516"/>
                </a:lnTo>
                <a:lnTo>
                  <a:pt x="135865" y="37452"/>
                </a:lnTo>
                <a:lnTo>
                  <a:pt x="178600" y="17162"/>
                </a:lnTo>
                <a:lnTo>
                  <a:pt x="225010" y="4419"/>
                </a:lnTo>
                <a:lnTo>
                  <a:pt x="274320" y="0"/>
                </a:lnTo>
                <a:lnTo>
                  <a:pt x="323629" y="4419"/>
                </a:lnTo>
                <a:lnTo>
                  <a:pt x="370039" y="17162"/>
                </a:lnTo>
                <a:lnTo>
                  <a:pt x="412774" y="37452"/>
                </a:lnTo>
                <a:lnTo>
                  <a:pt x="451060" y="64516"/>
                </a:lnTo>
                <a:lnTo>
                  <a:pt x="484123" y="97579"/>
                </a:lnTo>
                <a:lnTo>
                  <a:pt x="511187" y="135865"/>
                </a:lnTo>
                <a:lnTo>
                  <a:pt x="531477" y="178600"/>
                </a:lnTo>
                <a:lnTo>
                  <a:pt x="544220" y="225010"/>
                </a:lnTo>
                <a:lnTo>
                  <a:pt x="548640" y="274320"/>
                </a:lnTo>
                <a:lnTo>
                  <a:pt x="544220" y="323629"/>
                </a:lnTo>
                <a:lnTo>
                  <a:pt x="531477" y="370039"/>
                </a:lnTo>
                <a:lnTo>
                  <a:pt x="511187" y="412774"/>
                </a:lnTo>
                <a:lnTo>
                  <a:pt x="484123" y="451060"/>
                </a:lnTo>
                <a:lnTo>
                  <a:pt x="451060" y="484123"/>
                </a:lnTo>
                <a:lnTo>
                  <a:pt x="412774" y="511187"/>
                </a:lnTo>
                <a:lnTo>
                  <a:pt x="370039" y="531477"/>
                </a:lnTo>
                <a:lnTo>
                  <a:pt x="323629" y="544220"/>
                </a:lnTo>
                <a:lnTo>
                  <a:pt x="274320" y="548640"/>
                </a:lnTo>
                <a:lnTo>
                  <a:pt x="225010" y="544220"/>
                </a:lnTo>
                <a:lnTo>
                  <a:pt x="178600" y="531477"/>
                </a:lnTo>
                <a:lnTo>
                  <a:pt x="135865" y="511187"/>
                </a:lnTo>
                <a:lnTo>
                  <a:pt x="97579" y="484123"/>
                </a:lnTo>
                <a:lnTo>
                  <a:pt x="64516" y="451060"/>
                </a:lnTo>
                <a:lnTo>
                  <a:pt x="37452" y="412774"/>
                </a:lnTo>
                <a:lnTo>
                  <a:pt x="17162" y="370039"/>
                </a:lnTo>
                <a:lnTo>
                  <a:pt x="4419" y="323629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9C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34263" y="5052857"/>
            <a:ext cx="9753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4</a:t>
            </a: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5	</a:t>
            </a:r>
            <a:r>
              <a:rPr sz="3300" spc="-7" baseline="1262" dirty="0">
                <a:solidFill>
                  <a:srgbClr val="2F2B20"/>
                </a:solidFill>
                <a:latin typeface="Calibri"/>
                <a:cs typeface="Calibri"/>
              </a:rPr>
              <a:t>43</a:t>
            </a:r>
            <a:endParaRPr sz="3300" baseline="1262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38280" y="3949061"/>
            <a:ext cx="30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22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81137" y="423798"/>
            <a:ext cx="1734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C89F5D"/>
                </a:solidFill>
                <a:latin typeface="Arial"/>
                <a:cs typeface="Arial"/>
              </a:rPr>
              <a:t>Adding</a:t>
            </a:r>
            <a:r>
              <a:rPr sz="2800" spc="-150" dirty="0">
                <a:solidFill>
                  <a:srgbClr val="C89F5D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C89F5D"/>
                </a:solidFill>
                <a:latin typeface="Arial"/>
                <a:cs typeface="Arial"/>
              </a:rPr>
              <a:t>14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681137" y="1278869"/>
            <a:ext cx="4585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51565E"/>
                </a:solidFill>
                <a:latin typeface="Arial"/>
                <a:cs typeface="Arial"/>
              </a:rPr>
              <a:t>Put</a:t>
            </a:r>
            <a:r>
              <a:rPr sz="2800" spc="-8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85" dirty="0">
                <a:solidFill>
                  <a:srgbClr val="51565E"/>
                </a:solidFill>
                <a:latin typeface="Arial"/>
                <a:cs typeface="Arial"/>
              </a:rPr>
              <a:t>it</a:t>
            </a:r>
            <a:r>
              <a:rPr sz="2800" spc="-7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51565E"/>
                </a:solidFill>
                <a:latin typeface="Arial"/>
                <a:cs typeface="Arial"/>
              </a:rPr>
              <a:t>at</a:t>
            </a:r>
            <a:r>
              <a:rPr sz="2800" spc="-8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8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51565E"/>
                </a:solidFill>
                <a:latin typeface="Arial"/>
                <a:cs typeface="Arial"/>
              </a:rPr>
              <a:t>end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51565E"/>
                </a:solidFill>
                <a:latin typeface="Arial"/>
                <a:cs typeface="Arial"/>
              </a:rPr>
              <a:t>of</a:t>
            </a:r>
            <a:r>
              <a:rPr sz="2800" spc="-7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8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51565E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137" y="2129769"/>
            <a:ext cx="3573145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solidFill>
                  <a:srgbClr val="C89F5D"/>
                </a:solidFill>
                <a:latin typeface="Arial"/>
                <a:cs typeface="Arial"/>
              </a:rPr>
              <a:t>Percolate </a:t>
            </a:r>
            <a:r>
              <a:rPr sz="2800" spc="145" dirty="0">
                <a:solidFill>
                  <a:srgbClr val="51565E"/>
                </a:solidFill>
                <a:latin typeface="Arial"/>
                <a:cs typeface="Arial"/>
              </a:rPr>
              <a:t>up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535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51565E"/>
                </a:solidFill>
                <a:latin typeface="Arial"/>
                <a:cs typeface="Arial"/>
              </a:rPr>
              <a:t>tree  to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295" dirty="0">
                <a:solidFill>
                  <a:srgbClr val="51565E"/>
                </a:solidFill>
                <a:latin typeface="Arial"/>
                <a:cs typeface="Arial"/>
              </a:rPr>
              <a:t>fix</a:t>
            </a:r>
            <a:r>
              <a:rPr sz="2800" spc="-8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51565E"/>
                </a:solidFill>
                <a:latin typeface="Arial"/>
                <a:cs typeface="Arial"/>
              </a:rPr>
              <a:t>the</a:t>
            </a:r>
            <a:r>
              <a:rPr sz="2800" spc="-90" dirty="0">
                <a:solidFill>
                  <a:srgbClr val="51565E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51565E"/>
                </a:solidFill>
                <a:latin typeface="Arial"/>
                <a:cs typeface="Arial"/>
              </a:rPr>
              <a:t>order</a:t>
            </a:r>
            <a:endParaRPr sz="2800">
              <a:latin typeface="Arial"/>
              <a:cs typeface="Arial"/>
            </a:endParaRPr>
          </a:p>
          <a:p>
            <a:pPr marR="272415" algn="r">
              <a:lnSpc>
                <a:spcPts val="2470"/>
              </a:lnSpc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14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418"/>
            <a:ext cx="195516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</a:t>
            </a:r>
            <a:r>
              <a:rPr spc="-95" dirty="0"/>
              <a:t>e</a:t>
            </a:r>
            <a:r>
              <a:rPr spc="-105" dirty="0"/>
              <a:t>m</a:t>
            </a:r>
            <a:r>
              <a:rPr spc="-170" dirty="0"/>
              <a:t>o</a:t>
            </a:r>
            <a:r>
              <a:rPr spc="-200" dirty="0"/>
              <a:t>v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87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1" y="396240"/>
                </a:moveTo>
                <a:lnTo>
                  <a:pt x="43437" y="390650"/>
                </a:lnTo>
                <a:lnTo>
                  <a:pt x="20830" y="375409"/>
                </a:lnTo>
                <a:lnTo>
                  <a:pt x="5589" y="352802"/>
                </a:lnTo>
                <a:lnTo>
                  <a:pt x="0" y="325119"/>
                </a:lnTo>
                <a:lnTo>
                  <a:pt x="0" y="71121"/>
                </a:lnTo>
                <a:lnTo>
                  <a:pt x="5589" y="43437"/>
                </a:lnTo>
                <a:lnTo>
                  <a:pt x="20830" y="20830"/>
                </a:lnTo>
                <a:lnTo>
                  <a:pt x="43437" y="5589"/>
                </a:lnTo>
                <a:lnTo>
                  <a:pt x="7112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06" y="5648960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3" y="5589"/>
                </a:lnTo>
                <a:lnTo>
                  <a:pt x="50290" y="20830"/>
                </a:lnTo>
                <a:lnTo>
                  <a:pt x="65531" y="43437"/>
                </a:lnTo>
                <a:lnTo>
                  <a:pt x="71121" y="71121"/>
                </a:lnTo>
                <a:lnTo>
                  <a:pt x="71121" y="325119"/>
                </a:lnTo>
                <a:lnTo>
                  <a:pt x="65531" y="352802"/>
                </a:lnTo>
                <a:lnTo>
                  <a:pt x="50290" y="375409"/>
                </a:lnTo>
                <a:lnTo>
                  <a:pt x="27683" y="390650"/>
                </a:lnTo>
                <a:lnTo>
                  <a:pt x="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1995</Words>
  <Application>Microsoft Office PowerPoint</Application>
  <PresentationFormat>On-screen Show (4:3)</PresentationFormat>
  <Paragraphs>842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Calibri</vt:lpstr>
      <vt:lpstr>Calibri Light</vt:lpstr>
      <vt:lpstr>Cambria</vt:lpstr>
      <vt:lpstr>Courier New</vt:lpstr>
      <vt:lpstr>Times New Roman</vt:lpstr>
      <vt:lpstr>Trebuchet MS</vt:lpstr>
      <vt:lpstr>Wingdings</vt:lpstr>
      <vt:lpstr>Office Theme</vt:lpstr>
      <vt:lpstr>Heaps CSC220|Computer Programming 2</vt:lpstr>
      <vt:lpstr>Last Time…</vt:lpstr>
      <vt:lpstr>Recap</vt:lpstr>
      <vt:lpstr>PowerPoint Presentation</vt:lpstr>
      <vt:lpstr>PowerPoint Presentation</vt:lpstr>
      <vt:lpstr>Adding 14</vt:lpstr>
      <vt:lpstr>Adding 14</vt:lpstr>
      <vt:lpstr>Adding 14</vt:lpstr>
      <vt:lpstr>Remove</vt:lpstr>
      <vt:lpstr>Let’s remove the smallest item</vt:lpstr>
      <vt:lpstr>Let’s remove the smallest item</vt:lpstr>
      <vt:lpstr>Let’s remove the smallest item</vt:lpstr>
      <vt:lpstr>PowerPoint Presentation</vt:lpstr>
      <vt:lpstr>Heap implementation</vt:lpstr>
      <vt:lpstr>Array heap implementation</vt:lpstr>
      <vt:lpstr>Array heap implementation</vt:lpstr>
      <vt:lpstr>Array heap implementation</vt:lpstr>
      <vt:lpstr>Array heap implementation</vt:lpstr>
      <vt:lpstr>PowerPoint Presentation</vt:lpstr>
      <vt:lpstr>PowerPoint Presentation</vt:lpstr>
      <vt:lpstr>Complete trees as an array</vt:lpstr>
      <vt:lpstr>traversal helper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</vt:lpstr>
      <vt:lpstr>EXAMPLE</vt:lpstr>
      <vt:lpstr>Today…</vt:lpstr>
      <vt:lpstr>Generic heaps</vt:lpstr>
      <vt:lpstr>Generic heaps</vt:lpstr>
      <vt:lpstr>Generic heaps</vt:lpstr>
      <vt:lpstr>Heap sort</vt:lpstr>
      <vt:lpstr>Heap sort</vt:lpstr>
      <vt:lpstr>Heap sort</vt:lpstr>
      <vt:lpstr>Heap sort</vt:lpstr>
      <vt:lpstr>Heap sort</vt:lpstr>
      <vt:lpstr>Pseudo code…</vt:lpstr>
      <vt:lpstr>Heap sort complexity</vt:lpstr>
      <vt:lpstr>Heap sort complexity</vt:lpstr>
      <vt:lpstr>Heap sort complexity</vt:lpstr>
      <vt:lpstr>Heap sort complexity</vt:lpstr>
      <vt:lpstr>Heap sort complexity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In-place heap sort</vt:lpstr>
      <vt:lpstr>PowerPoint Presentation</vt:lpstr>
      <vt:lpstr>PowerPoint Presentation</vt:lpstr>
      <vt:lpstr>PowerPoint Presentation</vt:lpstr>
      <vt:lpstr>https://www.youtube.com/watch?v=2DmK_H7IdTo</vt:lpstr>
      <vt:lpstr>PowerPoint Presentation</vt:lpstr>
      <vt:lpstr>Next time…</vt:lpstr>
      <vt:lpstr>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 CSC220|Computer Programming 2 | Fall 2018</dc:title>
  <dc:creator>Zheng Wang</dc:creator>
  <cp:lastModifiedBy>Wang, Zheng</cp:lastModifiedBy>
  <cp:revision>10</cp:revision>
  <dcterms:created xsi:type="dcterms:W3CDTF">2018-11-05T22:10:43Z</dcterms:created>
  <dcterms:modified xsi:type="dcterms:W3CDTF">2020-10-29T14:56:14Z</dcterms:modified>
</cp:coreProperties>
</file>