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0" r:id="rId4"/>
    <p:sldId id="263" r:id="rId5"/>
    <p:sldId id="271" r:id="rId6"/>
    <p:sldId id="261" r:id="rId7"/>
    <p:sldId id="262" r:id="rId8"/>
    <p:sldId id="266" r:id="rId9"/>
    <p:sldId id="267" r:id="rId10"/>
    <p:sldId id="270" r:id="rId11"/>
    <p:sldId id="264" r:id="rId12"/>
    <p:sldId id="265" r:id="rId13"/>
    <p:sldId id="269" r:id="rId14"/>
    <p:sldId id="272" r:id="rId15"/>
    <p:sldId id="275" r:id="rId16"/>
    <p:sldId id="273" r:id="rId17"/>
    <p:sldId id="276" r:id="rId18"/>
    <p:sldId id="274" r:id="rId19"/>
    <p:sldId id="278" r:id="rId20"/>
    <p:sldId id="279" r:id="rId21"/>
    <p:sldId id="280" r:id="rId22"/>
    <p:sldId id="281" r:id="rId23"/>
    <p:sldId id="288" r:id="rId24"/>
    <p:sldId id="289" r:id="rId25"/>
    <p:sldId id="283" r:id="rId26"/>
    <p:sldId id="282" r:id="rId27"/>
    <p:sldId id="292" r:id="rId28"/>
    <p:sldId id="291" r:id="rId29"/>
    <p:sldId id="284" r:id="rId30"/>
    <p:sldId id="293" r:id="rId31"/>
    <p:sldId id="294" r:id="rId32"/>
    <p:sldId id="295" r:id="rId33"/>
    <p:sldId id="277" r:id="rId34"/>
    <p:sldId id="285" r:id="rId35"/>
    <p:sldId id="286" r:id="rId36"/>
    <p:sldId id="296" r:id="rId37"/>
    <p:sldId id="298"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76868" autoAdjust="0"/>
  </p:normalViewPr>
  <p:slideViewPr>
    <p:cSldViewPr snapToGrid="0" snapToObjects="1">
      <p:cViewPr>
        <p:scale>
          <a:sx n="100" d="100"/>
          <a:sy n="100" d="100"/>
        </p:scale>
        <p:origin x="3221" y="547"/>
      </p:cViewPr>
      <p:guideLst>
        <p:guide orient="horz" pos="2160"/>
        <p:guide pos="2880"/>
      </p:guideLst>
    </p:cSldViewPr>
  </p:slideViewPr>
  <p:outlineViewPr>
    <p:cViewPr>
      <p:scale>
        <a:sx n="33" d="100"/>
        <a:sy n="33" d="100"/>
      </p:scale>
      <p:origin x="0" y="74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31315-9A8C-4D84-8C5C-5A8C86A34C4A}" type="datetimeFigureOut">
              <a:rPr lang="en-US" smtClean="0"/>
              <a:t>12/30/2013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0FEAF-87FC-453D-91B4-2BA2FDD49128}" type="slidenum">
              <a:rPr lang="en-US" smtClean="0"/>
              <a:t>‹#›</a:t>
            </a:fld>
            <a:endParaRPr lang="en-US"/>
          </a:p>
        </p:txBody>
      </p:sp>
    </p:spTree>
    <p:extLst>
      <p:ext uri="{BB962C8B-B14F-4D97-AF65-F5344CB8AC3E}">
        <p14:creationId xmlns:p14="http://schemas.microsoft.com/office/powerpoint/2010/main" val="427113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everyone! So as</a:t>
            </a:r>
            <a:r>
              <a:rPr lang="en-US" baseline="0" dirty="0" smtClean="0"/>
              <a:t> you already heard (from the introduction) my name is Daniel Charytonowicz, I graduated WHS in 2012 so I’m not THAT much older than some of you guys. I studying engineering and computer science in college and basically today I want to show you guys a thing or two about computer programming and “coding”. So let’s get right too it as we only have so little time.</a:t>
            </a:r>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1</a:t>
            </a:fld>
            <a:endParaRPr lang="en-US"/>
          </a:p>
        </p:txBody>
      </p:sp>
    </p:spTree>
    <p:extLst>
      <p:ext uri="{BB962C8B-B14F-4D97-AF65-F5344CB8AC3E}">
        <p14:creationId xmlns:p14="http://schemas.microsoft.com/office/powerpoint/2010/main" val="4122941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32</a:t>
            </a:fld>
            <a:endParaRPr lang="en-US"/>
          </a:p>
        </p:txBody>
      </p:sp>
    </p:spTree>
    <p:extLst>
      <p:ext uri="{BB962C8B-B14F-4D97-AF65-F5344CB8AC3E}">
        <p14:creationId xmlns:p14="http://schemas.microsoft.com/office/powerpoint/2010/main" val="382319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33</a:t>
            </a:fld>
            <a:endParaRPr lang="en-US"/>
          </a:p>
        </p:txBody>
      </p:sp>
    </p:spTree>
    <p:extLst>
      <p:ext uri="{BB962C8B-B14F-4D97-AF65-F5344CB8AC3E}">
        <p14:creationId xmlns:p14="http://schemas.microsoft.com/office/powerpoint/2010/main" val="412294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34</a:t>
            </a:fld>
            <a:endParaRPr lang="en-US"/>
          </a:p>
        </p:txBody>
      </p:sp>
    </p:spTree>
    <p:extLst>
      <p:ext uri="{BB962C8B-B14F-4D97-AF65-F5344CB8AC3E}">
        <p14:creationId xmlns:p14="http://schemas.microsoft.com/office/powerpoint/2010/main" val="136325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Found</a:t>
            </a:r>
            <a:r>
              <a:rPr lang="en-US" baseline="0" dirty="0" smtClean="0"/>
              <a:t> in their student share folder.</a:t>
            </a:r>
          </a:p>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36</a:t>
            </a:fld>
            <a:endParaRPr lang="en-US"/>
          </a:p>
        </p:txBody>
      </p:sp>
    </p:spTree>
    <p:extLst>
      <p:ext uri="{BB962C8B-B14F-4D97-AF65-F5344CB8AC3E}">
        <p14:creationId xmlns:p14="http://schemas.microsoft.com/office/powerpoint/2010/main" val="79042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Found</a:t>
            </a:r>
            <a:r>
              <a:rPr lang="en-US" baseline="0" dirty="0" smtClean="0"/>
              <a:t> in their student share folder.</a:t>
            </a:r>
          </a:p>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37</a:t>
            </a:fld>
            <a:endParaRPr lang="en-US"/>
          </a:p>
        </p:txBody>
      </p:sp>
    </p:spTree>
    <p:extLst>
      <p:ext uri="{BB962C8B-B14F-4D97-AF65-F5344CB8AC3E}">
        <p14:creationId xmlns:p14="http://schemas.microsoft.com/office/powerpoint/2010/main" val="79042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guessing most of you have</a:t>
            </a:r>
            <a:r>
              <a:rPr lang="en-US" baseline="0" dirty="0" smtClean="0"/>
              <a:t> heard the words, “programming”, “code” but don’t understand what it means. I first saw this stuff in movies, with crazy bad guys typing really fast on a keyboard and writing sentences that look like </a:t>
            </a:r>
            <a:r>
              <a:rPr lang="en-US" baseline="0" dirty="0" err="1" smtClean="0"/>
              <a:t>abosulte</a:t>
            </a:r>
            <a:r>
              <a:rPr lang="en-US" baseline="0" dirty="0" smtClean="0"/>
              <a:t> </a:t>
            </a:r>
            <a:r>
              <a:rPr lang="en-US" baseline="0" dirty="0" err="1" smtClean="0"/>
              <a:t>gobbly</a:t>
            </a:r>
            <a:r>
              <a:rPr lang="en-US" baseline="0" dirty="0" smtClean="0"/>
              <a:t>-gook to me. The reality can’t be further from this; programming/coding, which are really the same thing is very easy to do. The hard part comes when you have to come up with WHAT to program.</a:t>
            </a:r>
          </a:p>
          <a:p>
            <a:endParaRPr lang="en-US" baseline="0" dirty="0" smtClean="0"/>
          </a:p>
          <a:p>
            <a:r>
              <a:rPr lang="en-US" baseline="0" dirty="0" smtClean="0"/>
              <a:t>What I’m going to show you today is a basic introduction in HOW to program with the hopes that some of </a:t>
            </a:r>
            <a:r>
              <a:rPr lang="en-US" baseline="0" dirty="0" err="1" smtClean="0"/>
              <a:t>youj</a:t>
            </a:r>
            <a:r>
              <a:rPr lang="en-US" baseline="0" dirty="0" smtClean="0"/>
              <a:t> will continue to  learn on your own. By learning how to code you will have a tool to create anything that you want.</a:t>
            </a:r>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2</a:t>
            </a:fld>
            <a:endParaRPr lang="en-US"/>
          </a:p>
        </p:txBody>
      </p:sp>
    </p:spTree>
    <p:extLst>
      <p:ext uri="{BB962C8B-B14F-4D97-AF65-F5344CB8AC3E}">
        <p14:creationId xmlns:p14="http://schemas.microsoft.com/office/powerpoint/2010/main" val="73917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a:t>
            </a:r>
            <a:r>
              <a:rPr lang="en-US" baseline="0" dirty="0" smtClean="0"/>
              <a:t> is a simple and easy way to tell our computer what we want it to do. </a:t>
            </a:r>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a:t>
            </a:fld>
            <a:endParaRPr lang="en-US"/>
          </a:p>
        </p:txBody>
      </p:sp>
    </p:spTree>
    <p:extLst>
      <p:ext uri="{BB962C8B-B14F-4D97-AF65-F5344CB8AC3E}">
        <p14:creationId xmlns:p14="http://schemas.microsoft.com/office/powerpoint/2010/main" val="412294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5</a:t>
            </a:fld>
            <a:endParaRPr lang="en-US"/>
          </a:p>
        </p:txBody>
      </p:sp>
    </p:spTree>
    <p:extLst>
      <p:ext uri="{BB962C8B-B14F-4D97-AF65-F5344CB8AC3E}">
        <p14:creationId xmlns:p14="http://schemas.microsoft.com/office/powerpoint/2010/main" val="412294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15</a:t>
            </a:fld>
            <a:endParaRPr lang="en-US"/>
          </a:p>
        </p:txBody>
      </p:sp>
    </p:spTree>
    <p:extLst>
      <p:ext uri="{BB962C8B-B14F-4D97-AF65-F5344CB8AC3E}">
        <p14:creationId xmlns:p14="http://schemas.microsoft.com/office/powerpoint/2010/main" val="382319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everyone! So as</a:t>
            </a:r>
            <a:r>
              <a:rPr lang="en-US" baseline="0" dirty="0" smtClean="0"/>
              <a:t> you already heard (from the introduction) my name is Daniel Charytonowicz, I graduated WHS in 2012 so I’m not THAT much older than some of you guys. I studying engineering and computer science in college and basically today I want to show you guys a thing or two about computer programming and “coding”. So let’s get right too it as we only have so little time.</a:t>
            </a:r>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18</a:t>
            </a:fld>
            <a:endParaRPr lang="en-US"/>
          </a:p>
        </p:txBody>
      </p:sp>
    </p:spTree>
    <p:extLst>
      <p:ext uri="{BB962C8B-B14F-4D97-AF65-F5344CB8AC3E}">
        <p14:creationId xmlns:p14="http://schemas.microsoft.com/office/powerpoint/2010/main" val="412294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26</a:t>
            </a:fld>
            <a:endParaRPr lang="en-US"/>
          </a:p>
        </p:txBody>
      </p:sp>
    </p:spTree>
    <p:extLst>
      <p:ext uri="{BB962C8B-B14F-4D97-AF65-F5344CB8AC3E}">
        <p14:creationId xmlns:p14="http://schemas.microsoft.com/office/powerpoint/2010/main" val="10275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30</a:t>
            </a:fld>
            <a:endParaRPr lang="en-US"/>
          </a:p>
        </p:txBody>
      </p:sp>
    </p:spTree>
    <p:extLst>
      <p:ext uri="{BB962C8B-B14F-4D97-AF65-F5344CB8AC3E}">
        <p14:creationId xmlns:p14="http://schemas.microsoft.com/office/powerpoint/2010/main" val="382319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0FEAF-87FC-453D-91B4-2BA2FDD49128}" type="slidenum">
              <a:rPr lang="en-US" smtClean="0"/>
              <a:t>31</a:t>
            </a:fld>
            <a:endParaRPr lang="en-US"/>
          </a:p>
        </p:txBody>
      </p:sp>
    </p:spTree>
    <p:extLst>
      <p:ext uri="{BB962C8B-B14F-4D97-AF65-F5344CB8AC3E}">
        <p14:creationId xmlns:p14="http://schemas.microsoft.com/office/powerpoint/2010/main" val="382319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12/30/2013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12/30/2013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12/30/2013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12/30/2013</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HurryUp-Regular"/>
                <a:cs typeface="HurryUp-Regular"/>
              </a:rPr>
              <a:t>CS.002 </a:t>
            </a:r>
            <a:endParaRPr lang="en-US" dirty="0">
              <a:latin typeface="HurryUp-Regular"/>
              <a:cs typeface="HurryUp-Regular"/>
            </a:endParaRPr>
          </a:p>
        </p:txBody>
      </p:sp>
      <p:sp>
        <p:nvSpPr>
          <p:cNvPr id="4" name="Title 3"/>
          <p:cNvSpPr>
            <a:spLocks noGrp="1"/>
          </p:cNvSpPr>
          <p:nvPr>
            <p:ph type="ctrTitle"/>
          </p:nvPr>
        </p:nvSpPr>
        <p:spPr/>
        <p:txBody>
          <a:bodyPr/>
          <a:lstStyle/>
          <a:p>
            <a:r>
              <a:rPr lang="en-US" dirty="0" smtClean="0">
                <a:latin typeface="HurryUp-Regular"/>
                <a:cs typeface="HurryUp-Regular"/>
              </a:rPr>
              <a:t>Introduction to Programming using Python</a:t>
            </a:r>
            <a:endParaRPr lang="en-US" dirty="0">
              <a:latin typeface="HurryUp-Regular"/>
              <a:cs typeface="HurryUp-Regular"/>
            </a:endParaRPr>
          </a:p>
        </p:txBody>
      </p:sp>
      <p:pic>
        <p:nvPicPr>
          <p:cNvPr id="6" name="Picture 5" descr="TechDayLogo_v2_edit.png"/>
          <p:cNvPicPr>
            <a:picLocks noChangeAspect="1"/>
          </p:cNvPicPr>
          <p:nvPr/>
        </p:nvPicPr>
        <p:blipFill rotWithShape="1">
          <a:blip r:embed="rId3" cstate="email">
            <a:extLst>
              <a:ext uri="{28A0092B-C50C-407E-A947-70E740481C1C}">
                <a14:useLocalDpi xmlns:a14="http://schemas.microsoft.com/office/drawing/2010/main" val="0"/>
              </a:ext>
            </a:extLst>
          </a:blip>
          <a:srcRect l="22645" t="19434" r="21712" b="26533"/>
          <a:stretch/>
        </p:blipFill>
        <p:spPr>
          <a:xfrm>
            <a:off x="6447440" y="0"/>
            <a:ext cx="2696560" cy="3705552"/>
          </a:xfrm>
          <a:prstGeom prst="rect">
            <a:avLst/>
          </a:prstGeom>
        </p:spPr>
      </p:pic>
    </p:spTree>
    <p:extLst>
      <p:ext uri="{BB962C8B-B14F-4D97-AF65-F5344CB8AC3E}">
        <p14:creationId xmlns:p14="http://schemas.microsoft.com/office/powerpoint/2010/main" val="1590035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038"/>
            <a:ext cx="7313613" cy="868362"/>
          </a:xfrm>
        </p:spPr>
        <p:txBody>
          <a:bodyPr/>
          <a:lstStyle/>
          <a:p>
            <a:r>
              <a:rPr lang="en-US" sz="5400" dirty="0" smtClean="0">
                <a:latin typeface="HurryUp-Regular"/>
              </a:rPr>
              <a:t>Now Try This Yourself</a:t>
            </a:r>
            <a:endParaRPr lang="en-US" sz="5400" dirty="0">
              <a:latin typeface="HurryUp-Regular"/>
            </a:endParaRPr>
          </a:p>
        </p:txBody>
      </p:sp>
      <p:sp>
        <p:nvSpPr>
          <p:cNvPr id="21" name="TextBox 20"/>
          <p:cNvSpPr txBox="1"/>
          <p:nvPr/>
        </p:nvSpPr>
        <p:spPr>
          <a:xfrm>
            <a:off x="304800" y="3063137"/>
            <a:ext cx="8597900" cy="2862322"/>
          </a:xfrm>
          <a:prstGeom prst="rect">
            <a:avLst/>
          </a:prstGeom>
          <a:noFill/>
        </p:spPr>
        <p:txBody>
          <a:bodyPr wrap="square" rtlCol="0">
            <a:spAutoFit/>
          </a:bodyPr>
          <a:lstStyle/>
          <a:p>
            <a:r>
              <a:rPr lang="en-US" sz="3600" dirty="0" smtClean="0"/>
              <a:t>Remember to include a </a:t>
            </a:r>
            <a:r>
              <a:rPr lang="en-US" sz="3600" b="1" i="1" dirty="0" smtClean="0"/>
              <a:t>print </a:t>
            </a:r>
            <a:r>
              <a:rPr lang="en-US" sz="3600" dirty="0" smtClean="0"/>
              <a:t>statement:</a:t>
            </a:r>
          </a:p>
          <a:p>
            <a:r>
              <a:rPr lang="en-US" sz="3600" dirty="0"/>
              <a:t>	</a:t>
            </a:r>
            <a:r>
              <a:rPr lang="en-US" sz="3600" dirty="0" smtClean="0"/>
              <a:t>If you want python to output the variable </a:t>
            </a:r>
            <a:r>
              <a:rPr lang="en-US" sz="3600" b="1" i="1" dirty="0" smtClean="0"/>
              <a:t>“</a:t>
            </a:r>
            <a:r>
              <a:rPr lang="en-US" sz="3600" b="1" i="1" dirty="0" err="1" smtClean="0"/>
              <a:t>aValue</a:t>
            </a:r>
            <a:r>
              <a:rPr lang="en-US" sz="3600" b="1" i="1" dirty="0" smtClean="0"/>
              <a:t>” </a:t>
            </a:r>
            <a:r>
              <a:rPr lang="en-US" sz="2000" dirty="0" smtClean="0"/>
              <a:t>(can be called anything…)</a:t>
            </a:r>
          </a:p>
          <a:p>
            <a:r>
              <a:rPr lang="en-US" sz="3600" dirty="0"/>
              <a:t>	</a:t>
            </a:r>
            <a:r>
              <a:rPr lang="en-US" sz="3600" dirty="0" smtClean="0"/>
              <a:t>Type:</a:t>
            </a:r>
          </a:p>
          <a:p>
            <a:r>
              <a:rPr lang="en-US" sz="3600" dirty="0"/>
              <a:t>	</a:t>
            </a:r>
            <a:r>
              <a:rPr lang="en-US" sz="3600" dirty="0" smtClean="0"/>
              <a:t>	print </a:t>
            </a:r>
            <a:r>
              <a:rPr lang="en-US" sz="3600" dirty="0" err="1" smtClean="0"/>
              <a:t>aValue</a:t>
            </a:r>
            <a:endParaRPr lang="en-US" sz="3600" dirty="0"/>
          </a:p>
        </p:txBody>
      </p:sp>
    </p:spTree>
    <p:extLst>
      <p:ext uri="{BB962C8B-B14F-4D97-AF65-F5344CB8AC3E}">
        <p14:creationId xmlns:p14="http://schemas.microsoft.com/office/powerpoint/2010/main" val="2682769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868362"/>
          </a:xfrm>
        </p:spPr>
        <p:txBody>
          <a:bodyPr/>
          <a:lstStyle/>
          <a:p>
            <a:r>
              <a:rPr lang="en-US" dirty="0" smtClean="0">
                <a:latin typeface="HurryUp-Regular"/>
              </a:rPr>
              <a:t>Controlling Assignment</a:t>
            </a:r>
            <a:br>
              <a:rPr lang="en-US" dirty="0" smtClean="0">
                <a:latin typeface="HurryUp-Regular"/>
              </a:rPr>
            </a:br>
            <a:r>
              <a:rPr lang="en-US" sz="3200" dirty="0" smtClean="0">
                <a:latin typeface="HurryUp-Regular"/>
              </a:rPr>
              <a:t>Conditionals</a:t>
            </a:r>
            <a:endParaRPr lang="en-US" sz="3200" dirty="0">
              <a:latin typeface="HurryUp-Regular"/>
            </a:endParaRPr>
          </a:p>
        </p:txBody>
      </p:sp>
      <p:sp>
        <p:nvSpPr>
          <p:cNvPr id="21" name="Rounded Rectangle 20"/>
          <p:cNvSpPr/>
          <p:nvPr/>
        </p:nvSpPr>
        <p:spPr>
          <a:xfrm>
            <a:off x="762001" y="1788218"/>
            <a:ext cx="1333018"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TextBox 22"/>
          <p:cNvSpPr txBox="1"/>
          <p:nvPr/>
        </p:nvSpPr>
        <p:spPr>
          <a:xfrm>
            <a:off x="802918" y="1915555"/>
            <a:ext cx="1251184" cy="646331"/>
          </a:xfrm>
          <a:prstGeom prst="rect">
            <a:avLst/>
          </a:prstGeom>
          <a:noFill/>
        </p:spPr>
        <p:txBody>
          <a:bodyPr wrap="square" rtlCol="0">
            <a:spAutoFit/>
          </a:bodyPr>
          <a:lstStyle/>
          <a:p>
            <a:pPr algn="ctr"/>
            <a:r>
              <a:rPr lang="en-US" sz="3600" dirty="0">
                <a:latin typeface="HurryUp-Regular"/>
              </a:rPr>
              <a:t>i</a:t>
            </a:r>
            <a:r>
              <a:rPr lang="en-US" sz="3600" dirty="0" smtClean="0">
                <a:latin typeface="HurryUp-Regular"/>
              </a:rPr>
              <a:t>f</a:t>
            </a:r>
            <a:endParaRPr lang="en-US" sz="3600" dirty="0">
              <a:latin typeface="HurryUp-Regular"/>
            </a:endParaRPr>
          </a:p>
        </p:txBody>
      </p:sp>
      <p:sp>
        <p:nvSpPr>
          <p:cNvPr id="25" name="Rounded Rectangle 24"/>
          <p:cNvSpPr/>
          <p:nvPr/>
        </p:nvSpPr>
        <p:spPr>
          <a:xfrm>
            <a:off x="2206500" y="1788218"/>
            <a:ext cx="4321622" cy="84068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7" name="TextBox 26"/>
          <p:cNvSpPr txBox="1"/>
          <p:nvPr/>
        </p:nvSpPr>
        <p:spPr>
          <a:xfrm>
            <a:off x="2324157" y="1915555"/>
            <a:ext cx="4056318" cy="646331"/>
          </a:xfrm>
          <a:prstGeom prst="rect">
            <a:avLst/>
          </a:prstGeom>
          <a:noFill/>
        </p:spPr>
        <p:txBody>
          <a:bodyPr wrap="square" rtlCol="0">
            <a:spAutoFit/>
          </a:bodyPr>
          <a:lstStyle/>
          <a:p>
            <a:pPr algn="ctr"/>
            <a:r>
              <a:rPr lang="en-US" sz="3600" dirty="0" smtClean="0">
                <a:latin typeface="HurryUp-Regular"/>
              </a:rPr>
              <a:t>Conditional Is True</a:t>
            </a:r>
            <a:endParaRPr lang="en-US" sz="3600" dirty="0">
              <a:latin typeface="HurryUp-Regular"/>
            </a:endParaRPr>
          </a:p>
        </p:txBody>
      </p:sp>
      <p:sp>
        <p:nvSpPr>
          <p:cNvPr id="28" name="TextBox 27"/>
          <p:cNvSpPr txBox="1"/>
          <p:nvPr/>
        </p:nvSpPr>
        <p:spPr>
          <a:xfrm>
            <a:off x="6528122" y="1885393"/>
            <a:ext cx="544010" cy="646331"/>
          </a:xfrm>
          <a:prstGeom prst="rect">
            <a:avLst/>
          </a:prstGeom>
          <a:noFill/>
        </p:spPr>
        <p:txBody>
          <a:bodyPr wrap="square" rtlCol="0">
            <a:spAutoFit/>
          </a:bodyPr>
          <a:lstStyle/>
          <a:p>
            <a:pPr algn="ctr"/>
            <a:r>
              <a:rPr lang="en-US" sz="3600" dirty="0" smtClean="0">
                <a:latin typeface="HurryUp-Regular"/>
              </a:rPr>
              <a:t>:</a:t>
            </a:r>
            <a:endParaRPr lang="en-US" sz="3600" dirty="0">
              <a:latin typeface="HurryUp-Regular"/>
            </a:endParaRPr>
          </a:p>
        </p:txBody>
      </p:sp>
      <p:sp>
        <p:nvSpPr>
          <p:cNvPr id="29" name="Rounded Rectangle 28"/>
          <p:cNvSpPr/>
          <p:nvPr/>
        </p:nvSpPr>
        <p:spPr>
          <a:xfrm>
            <a:off x="2191505" y="2782747"/>
            <a:ext cx="4321622" cy="1372564"/>
          </a:xfrm>
          <a:prstGeom prst="roundRect">
            <a:avLst/>
          </a:prstGeom>
          <a:solidFill>
            <a:srgbClr val="00B0F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TextBox 29"/>
          <p:cNvSpPr txBox="1"/>
          <p:nvPr/>
        </p:nvSpPr>
        <p:spPr>
          <a:xfrm>
            <a:off x="2339152" y="3067886"/>
            <a:ext cx="4056318" cy="646331"/>
          </a:xfrm>
          <a:prstGeom prst="rect">
            <a:avLst/>
          </a:prstGeom>
          <a:noFill/>
        </p:spPr>
        <p:txBody>
          <a:bodyPr wrap="square" rtlCol="0">
            <a:spAutoFit/>
          </a:bodyPr>
          <a:lstStyle/>
          <a:p>
            <a:pPr algn="ctr"/>
            <a:r>
              <a:rPr lang="en-US" sz="3600" dirty="0" smtClean="0">
                <a:latin typeface="HurryUp-Regular"/>
              </a:rPr>
              <a:t>Run Code Block</a:t>
            </a:r>
            <a:endParaRPr lang="en-US" sz="3600" dirty="0">
              <a:latin typeface="HurryUp-Regular"/>
            </a:endParaRPr>
          </a:p>
        </p:txBody>
      </p:sp>
      <p:cxnSp>
        <p:nvCxnSpPr>
          <p:cNvPr id="4" name="Straight Arrow Connector 3"/>
          <p:cNvCxnSpPr/>
          <p:nvPr/>
        </p:nvCxnSpPr>
        <p:spPr>
          <a:xfrm>
            <a:off x="802918" y="3171463"/>
            <a:ext cx="12921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802918" y="3314107"/>
            <a:ext cx="1292101" cy="400110"/>
          </a:xfrm>
          <a:prstGeom prst="rect">
            <a:avLst/>
          </a:prstGeom>
          <a:noFill/>
        </p:spPr>
        <p:txBody>
          <a:bodyPr wrap="square" rtlCol="0">
            <a:spAutoFit/>
          </a:bodyPr>
          <a:lstStyle/>
          <a:p>
            <a:pPr algn="ctr"/>
            <a:r>
              <a:rPr lang="en-US" sz="2000" b="1" dirty="0" smtClean="0">
                <a:latin typeface="HurryUp-Regular"/>
              </a:rPr>
              <a:t>Tab</a:t>
            </a:r>
            <a:endParaRPr lang="en-US" sz="2000" b="1" dirty="0">
              <a:latin typeface="HurryUp-Regular"/>
            </a:endParaRPr>
          </a:p>
        </p:txBody>
      </p:sp>
      <p:sp>
        <p:nvSpPr>
          <p:cNvPr id="34" name="Rounded Rectangle 33"/>
          <p:cNvSpPr/>
          <p:nvPr/>
        </p:nvSpPr>
        <p:spPr>
          <a:xfrm>
            <a:off x="2191504" y="4467828"/>
            <a:ext cx="4336617" cy="2245488"/>
          </a:xfrm>
          <a:prstGeom prst="roundRect">
            <a:avLst/>
          </a:prstGeom>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7" name="TextBox 36"/>
          <p:cNvSpPr txBox="1"/>
          <p:nvPr/>
        </p:nvSpPr>
        <p:spPr>
          <a:xfrm>
            <a:off x="2324157" y="4718558"/>
            <a:ext cx="4056318" cy="1754326"/>
          </a:xfrm>
          <a:prstGeom prst="rect">
            <a:avLst/>
          </a:prstGeom>
          <a:noFill/>
        </p:spPr>
        <p:txBody>
          <a:bodyPr wrap="square" rtlCol="0">
            <a:spAutoFit/>
          </a:bodyPr>
          <a:lstStyle/>
          <a:p>
            <a:r>
              <a:rPr lang="en-US" dirty="0" smtClean="0">
                <a:latin typeface="HurryUp-Regular"/>
              </a:rPr>
              <a:t>number = 0</a:t>
            </a:r>
          </a:p>
          <a:p>
            <a:r>
              <a:rPr lang="en-US" dirty="0" smtClean="0">
                <a:latin typeface="HurryUp-Regular"/>
              </a:rPr>
              <a:t>if (number == 0):</a:t>
            </a:r>
          </a:p>
          <a:p>
            <a:r>
              <a:rPr lang="en-US" dirty="0">
                <a:latin typeface="HurryUp-Regular"/>
              </a:rPr>
              <a:t>	</a:t>
            </a:r>
            <a:r>
              <a:rPr lang="en-US" dirty="0" err="1" smtClean="0">
                <a:latin typeface="HurryUp-Regular"/>
              </a:rPr>
              <a:t>aCopy</a:t>
            </a:r>
            <a:r>
              <a:rPr lang="en-US" dirty="0" smtClean="0">
                <a:latin typeface="HurryUp-Regular"/>
              </a:rPr>
              <a:t> = 10</a:t>
            </a:r>
          </a:p>
          <a:p>
            <a:r>
              <a:rPr lang="en-US" dirty="0">
                <a:latin typeface="HurryUp-Regular"/>
              </a:rPr>
              <a:t>	</a:t>
            </a:r>
            <a:r>
              <a:rPr lang="en-US" dirty="0" smtClean="0">
                <a:latin typeface="HurryUp-Regular"/>
              </a:rPr>
              <a:t>number = </a:t>
            </a:r>
            <a:r>
              <a:rPr lang="en-US" dirty="0" err="1" smtClean="0">
                <a:latin typeface="HurryUp-Regular"/>
              </a:rPr>
              <a:t>aCopy</a:t>
            </a:r>
            <a:r>
              <a:rPr lang="en-US" dirty="0" smtClean="0">
                <a:latin typeface="HurryUp-Regular"/>
              </a:rPr>
              <a:t> * 2</a:t>
            </a:r>
          </a:p>
          <a:p>
            <a:endParaRPr lang="en-US" dirty="0">
              <a:latin typeface="HurryUp-Regular"/>
            </a:endParaRPr>
          </a:p>
          <a:p>
            <a:r>
              <a:rPr lang="en-US" dirty="0" smtClean="0">
                <a:latin typeface="HurryUp-Regular"/>
              </a:rPr>
              <a:t>print number</a:t>
            </a:r>
            <a:endParaRPr lang="en-US" dirty="0">
              <a:latin typeface="HurryUp-Regular"/>
            </a:endParaRPr>
          </a:p>
        </p:txBody>
      </p:sp>
      <p:sp>
        <p:nvSpPr>
          <p:cNvPr id="49" name="Rounded Rectangle 48"/>
          <p:cNvSpPr/>
          <p:nvPr/>
        </p:nvSpPr>
        <p:spPr>
          <a:xfrm>
            <a:off x="3177310" y="5347504"/>
            <a:ext cx="2314937" cy="590309"/>
          </a:xfrm>
          <a:prstGeom prst="roundRect">
            <a:avLst/>
          </a:prstGeom>
          <a:solidFill>
            <a:srgbClr val="00B0F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8" name="Curved Connector 7"/>
          <p:cNvCxnSpPr/>
          <p:nvPr/>
        </p:nvCxnSpPr>
        <p:spPr>
          <a:xfrm>
            <a:off x="1620456" y="5833641"/>
            <a:ext cx="718696" cy="462987"/>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44" name="Curved Connector 43"/>
          <p:cNvCxnSpPr/>
          <p:nvPr/>
        </p:nvCxnSpPr>
        <p:spPr>
          <a:xfrm>
            <a:off x="1620456" y="4467828"/>
            <a:ext cx="739154" cy="462987"/>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48" name="Curved Connector 47"/>
          <p:cNvCxnSpPr/>
          <p:nvPr/>
        </p:nvCxnSpPr>
        <p:spPr>
          <a:xfrm rot="10800000" flipV="1">
            <a:off x="4190037" y="4290856"/>
            <a:ext cx="2681818" cy="917750"/>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54" name="Rounded Rectangle 53"/>
          <p:cNvSpPr/>
          <p:nvPr/>
        </p:nvSpPr>
        <p:spPr>
          <a:xfrm>
            <a:off x="2414587" y="5052350"/>
            <a:ext cx="138113" cy="295154"/>
          </a:xfrm>
          <a:prstGeom prst="roundRect">
            <a:avLst/>
          </a:prstGeom>
          <a:solidFill>
            <a:srgbClr val="FFFF0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5" name="Rounded Rectangle 54"/>
          <p:cNvSpPr/>
          <p:nvPr/>
        </p:nvSpPr>
        <p:spPr>
          <a:xfrm>
            <a:off x="2581275" y="5052350"/>
            <a:ext cx="1462088" cy="295154"/>
          </a:xfrm>
          <a:prstGeom prst="roundRect">
            <a:avLst/>
          </a:prstGeom>
          <a:solidFill>
            <a:srgbClr val="00B05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7" name="TextBox 56"/>
          <p:cNvSpPr txBox="1"/>
          <p:nvPr/>
        </p:nvSpPr>
        <p:spPr>
          <a:xfrm>
            <a:off x="0" y="4290856"/>
            <a:ext cx="2272145" cy="353943"/>
          </a:xfrm>
          <a:prstGeom prst="rect">
            <a:avLst/>
          </a:prstGeom>
          <a:noFill/>
        </p:spPr>
        <p:txBody>
          <a:bodyPr wrap="square" rtlCol="0">
            <a:spAutoFit/>
          </a:bodyPr>
          <a:lstStyle/>
          <a:p>
            <a:r>
              <a:rPr lang="en-US" sz="1700" dirty="0"/>
              <a:t> </a:t>
            </a:r>
            <a:r>
              <a:rPr lang="en-US" sz="1700" dirty="0" smtClean="0"/>
              <a:t>The </a:t>
            </a:r>
            <a:r>
              <a:rPr lang="en-US" sz="1700" b="1" i="1" dirty="0" smtClean="0"/>
              <a:t>Assignment</a:t>
            </a:r>
            <a:endParaRPr lang="en-US" sz="1700" b="1" i="1" dirty="0"/>
          </a:p>
        </p:txBody>
      </p:sp>
      <p:sp>
        <p:nvSpPr>
          <p:cNvPr id="58" name="TextBox 57"/>
          <p:cNvSpPr txBox="1"/>
          <p:nvPr/>
        </p:nvSpPr>
        <p:spPr>
          <a:xfrm>
            <a:off x="6871855" y="4155311"/>
            <a:ext cx="2272145" cy="2708434"/>
          </a:xfrm>
          <a:prstGeom prst="rect">
            <a:avLst/>
          </a:prstGeom>
          <a:noFill/>
        </p:spPr>
        <p:txBody>
          <a:bodyPr wrap="square" rtlCol="0">
            <a:spAutoFit/>
          </a:bodyPr>
          <a:lstStyle/>
          <a:p>
            <a:r>
              <a:rPr lang="en-US" sz="1700" dirty="0" smtClean="0"/>
              <a:t>The </a:t>
            </a:r>
            <a:r>
              <a:rPr lang="en-US" sz="1700" b="1" i="1" dirty="0" smtClean="0"/>
              <a:t>Conditional</a:t>
            </a:r>
          </a:p>
          <a:p>
            <a:endParaRPr lang="en-US" sz="1700" b="1" i="1" dirty="0"/>
          </a:p>
          <a:p>
            <a:r>
              <a:rPr lang="en-US" sz="1700" b="1" i="1" dirty="0" smtClean="0"/>
              <a:t> </a:t>
            </a:r>
            <a:r>
              <a:rPr lang="en-US" sz="1700" dirty="0" smtClean="0"/>
              <a:t>The equation in here is known as a</a:t>
            </a:r>
            <a:r>
              <a:rPr lang="en-US" sz="1700" b="1" dirty="0" smtClean="0"/>
              <a:t> </a:t>
            </a:r>
            <a:r>
              <a:rPr lang="en-US" sz="1700" b="1" i="1" dirty="0" smtClean="0"/>
              <a:t>logic operation</a:t>
            </a:r>
            <a:r>
              <a:rPr lang="en-US" sz="1700" dirty="0" smtClean="0"/>
              <a:t>. All conditionals will either be </a:t>
            </a:r>
            <a:r>
              <a:rPr lang="en-US" sz="1700" b="1" i="1" dirty="0" smtClean="0"/>
              <a:t>True </a:t>
            </a:r>
            <a:r>
              <a:rPr lang="en-US" sz="1700" dirty="0" smtClean="0"/>
              <a:t> or </a:t>
            </a:r>
            <a:r>
              <a:rPr lang="en-US" sz="1700" b="1" i="1" dirty="0" smtClean="0"/>
              <a:t>False.</a:t>
            </a:r>
            <a:endParaRPr lang="en-US" sz="1700" dirty="0" smtClean="0"/>
          </a:p>
          <a:p>
            <a:r>
              <a:rPr lang="en-US" sz="1700" dirty="0" smtClean="0"/>
              <a:t>If true, the program runs the code block, otherwise it skips it.</a:t>
            </a:r>
          </a:p>
        </p:txBody>
      </p:sp>
      <p:sp>
        <p:nvSpPr>
          <p:cNvPr id="59" name="TextBox 58"/>
          <p:cNvSpPr txBox="1"/>
          <p:nvPr/>
        </p:nvSpPr>
        <p:spPr>
          <a:xfrm>
            <a:off x="53340" y="5637667"/>
            <a:ext cx="1567116" cy="1138773"/>
          </a:xfrm>
          <a:prstGeom prst="rect">
            <a:avLst/>
          </a:prstGeom>
          <a:noFill/>
        </p:spPr>
        <p:txBody>
          <a:bodyPr wrap="square" rtlCol="0">
            <a:spAutoFit/>
          </a:bodyPr>
          <a:lstStyle/>
          <a:p>
            <a:r>
              <a:rPr lang="en-US" sz="1700" dirty="0"/>
              <a:t> </a:t>
            </a:r>
            <a:r>
              <a:rPr lang="en-US" sz="1700" dirty="0" smtClean="0"/>
              <a:t>The </a:t>
            </a:r>
            <a:r>
              <a:rPr lang="en-US" sz="1700" b="1" i="1" dirty="0" smtClean="0"/>
              <a:t>print</a:t>
            </a:r>
            <a:r>
              <a:rPr lang="en-US" sz="1700" dirty="0" smtClean="0"/>
              <a:t> </a:t>
            </a:r>
            <a:r>
              <a:rPr lang="en-US" sz="1700" b="1" i="1" dirty="0" smtClean="0"/>
              <a:t>statement</a:t>
            </a:r>
            <a:r>
              <a:rPr lang="en-US" sz="1700" dirty="0" smtClean="0"/>
              <a:t>.</a:t>
            </a:r>
          </a:p>
          <a:p>
            <a:r>
              <a:rPr lang="en-US" sz="1700" i="1" dirty="0" smtClean="0"/>
              <a:t>Ex:</a:t>
            </a:r>
          </a:p>
          <a:p>
            <a:r>
              <a:rPr lang="en-US" sz="1700" dirty="0" smtClean="0"/>
              <a:t>print variable</a:t>
            </a:r>
            <a:endParaRPr lang="en-US" sz="1700" dirty="0"/>
          </a:p>
        </p:txBody>
      </p:sp>
      <p:cxnSp>
        <p:nvCxnSpPr>
          <p:cNvPr id="61" name="Straight Arrow Connector 60"/>
          <p:cNvCxnSpPr/>
          <p:nvPr/>
        </p:nvCxnSpPr>
        <p:spPr>
          <a:xfrm>
            <a:off x="2514657" y="5491019"/>
            <a:ext cx="49524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2291223" y="5506862"/>
            <a:ext cx="866898" cy="261610"/>
          </a:xfrm>
          <a:prstGeom prst="rect">
            <a:avLst/>
          </a:prstGeom>
          <a:noFill/>
        </p:spPr>
        <p:txBody>
          <a:bodyPr wrap="square" rtlCol="0">
            <a:spAutoFit/>
          </a:bodyPr>
          <a:lstStyle/>
          <a:p>
            <a:pPr algn="ctr"/>
            <a:r>
              <a:rPr lang="en-US" sz="1100" b="1" dirty="0" smtClean="0">
                <a:latin typeface="HurryUp-Regular"/>
              </a:rPr>
              <a:t>Tab</a:t>
            </a:r>
            <a:endParaRPr lang="en-US" sz="1100" b="1" dirty="0">
              <a:latin typeface="HurryUp-Regular"/>
            </a:endParaRPr>
          </a:p>
        </p:txBody>
      </p:sp>
    </p:spTree>
    <p:extLst>
      <p:ext uri="{BB962C8B-B14F-4D97-AF65-F5344CB8AC3E}">
        <p14:creationId xmlns:p14="http://schemas.microsoft.com/office/powerpoint/2010/main" val="3853011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448601" y="3171754"/>
            <a:ext cx="3562574" cy="858636"/>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6" name="Rounded Rectangle 45"/>
          <p:cNvSpPr/>
          <p:nvPr/>
        </p:nvSpPr>
        <p:spPr>
          <a:xfrm>
            <a:off x="3748015" y="3249015"/>
            <a:ext cx="332862" cy="687691"/>
          </a:xfrm>
          <a:prstGeom prst="roundRect">
            <a:avLst/>
          </a:prstGeom>
          <a:solidFill>
            <a:srgbClr val="92D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baseline="-25000" dirty="0"/>
          </a:p>
        </p:txBody>
      </p:sp>
      <p:sp>
        <p:nvSpPr>
          <p:cNvPr id="45" name="Rounded Rectangle 44"/>
          <p:cNvSpPr/>
          <p:nvPr/>
        </p:nvSpPr>
        <p:spPr>
          <a:xfrm>
            <a:off x="4131529" y="3257226"/>
            <a:ext cx="1529861" cy="687691"/>
          </a:xfrm>
          <a:prstGeom prst="roundRect">
            <a:avLst/>
          </a:prstGeom>
          <a:solidFill>
            <a:srgbClr val="00B0F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baseline="-25000" dirty="0"/>
          </a:p>
        </p:txBody>
      </p:sp>
      <p:sp>
        <p:nvSpPr>
          <p:cNvPr id="43" name="Rounded Rectangle 42"/>
          <p:cNvSpPr/>
          <p:nvPr/>
        </p:nvSpPr>
        <p:spPr>
          <a:xfrm>
            <a:off x="2684585" y="3257226"/>
            <a:ext cx="996460" cy="687691"/>
          </a:xfrm>
          <a:prstGeom prst="roundRect">
            <a:avLst/>
          </a:prstGeom>
          <a:solidFill>
            <a:srgbClr val="00B0F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baseline="-25000" dirty="0"/>
          </a:p>
        </p:txBody>
      </p:sp>
      <p:sp>
        <p:nvSpPr>
          <p:cNvPr id="2" name="Title 1"/>
          <p:cNvSpPr>
            <a:spLocks noGrp="1"/>
          </p:cNvSpPr>
          <p:nvPr>
            <p:ph type="title"/>
          </p:nvPr>
        </p:nvSpPr>
        <p:spPr>
          <a:xfrm>
            <a:off x="914400" y="198438"/>
            <a:ext cx="7313613" cy="868362"/>
          </a:xfrm>
        </p:spPr>
        <p:txBody>
          <a:bodyPr/>
          <a:lstStyle/>
          <a:p>
            <a:r>
              <a:rPr lang="en-US" dirty="0" smtClean="0">
                <a:latin typeface="HurryUp-Regular"/>
              </a:rPr>
              <a:t>Controlling Assignment</a:t>
            </a:r>
            <a:br>
              <a:rPr lang="en-US" dirty="0" smtClean="0">
                <a:latin typeface="HurryUp-Regular"/>
              </a:rPr>
            </a:br>
            <a:r>
              <a:rPr lang="en-US" sz="3200" dirty="0" smtClean="0">
                <a:latin typeface="HurryUp-Regular"/>
              </a:rPr>
              <a:t>Conditionals</a:t>
            </a:r>
            <a:endParaRPr lang="en-US" sz="3200" dirty="0">
              <a:latin typeface="HurryUp-Regular"/>
            </a:endParaRPr>
          </a:p>
        </p:txBody>
      </p:sp>
      <p:sp>
        <p:nvSpPr>
          <p:cNvPr id="24" name="Rectangle 23"/>
          <p:cNvSpPr/>
          <p:nvPr/>
        </p:nvSpPr>
        <p:spPr>
          <a:xfrm>
            <a:off x="1453495" y="1247800"/>
            <a:ext cx="5857823" cy="15226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p:cNvSpPr txBox="1"/>
          <p:nvPr/>
        </p:nvSpPr>
        <p:spPr>
          <a:xfrm>
            <a:off x="1664040" y="1370050"/>
            <a:ext cx="5433785" cy="1400383"/>
          </a:xfrm>
          <a:prstGeom prst="rect">
            <a:avLst/>
          </a:prstGeom>
          <a:noFill/>
        </p:spPr>
        <p:txBody>
          <a:bodyPr wrap="square" rtlCol="0">
            <a:spAutoFit/>
          </a:bodyPr>
          <a:lstStyle/>
          <a:p>
            <a:pPr algn="ctr"/>
            <a:r>
              <a:rPr lang="en-US" sz="1700" u="sng" dirty="0" smtClean="0">
                <a:latin typeface="HurryUp-Regular"/>
              </a:rPr>
              <a:t>Types of Conditions</a:t>
            </a:r>
            <a:endParaRPr lang="en-US" sz="1700" u="sng" dirty="0">
              <a:latin typeface="HurryUp-Regular"/>
            </a:endParaRPr>
          </a:p>
          <a:p>
            <a:r>
              <a:rPr lang="en-US" sz="1700" dirty="0" smtClean="0">
                <a:latin typeface="HurryUp-Regular"/>
              </a:rPr>
              <a:t>		==	Equals</a:t>
            </a:r>
          </a:p>
          <a:p>
            <a:r>
              <a:rPr lang="en-US" sz="1700" dirty="0" smtClean="0">
                <a:latin typeface="HurryUp-Regular"/>
              </a:rPr>
              <a:t>		!=	Not Equals</a:t>
            </a:r>
          </a:p>
          <a:p>
            <a:r>
              <a:rPr lang="en-US" sz="1700" dirty="0" smtClean="0">
                <a:latin typeface="HurryUp-Regular"/>
              </a:rPr>
              <a:t>		&gt;	Greater Than</a:t>
            </a:r>
          </a:p>
          <a:p>
            <a:r>
              <a:rPr lang="en-US" sz="1700" dirty="0" smtClean="0">
                <a:latin typeface="HurryUp-Regular"/>
              </a:rPr>
              <a:t>		&lt;	Less Than</a:t>
            </a:r>
          </a:p>
        </p:txBody>
      </p:sp>
      <p:sp>
        <p:nvSpPr>
          <p:cNvPr id="33" name="Rounded Rectangle 32"/>
          <p:cNvSpPr/>
          <p:nvPr/>
        </p:nvSpPr>
        <p:spPr>
          <a:xfrm>
            <a:off x="445365" y="5012985"/>
            <a:ext cx="1333018"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5" name="TextBox 34"/>
          <p:cNvSpPr txBox="1"/>
          <p:nvPr/>
        </p:nvSpPr>
        <p:spPr>
          <a:xfrm>
            <a:off x="486282" y="5140322"/>
            <a:ext cx="1251184" cy="646331"/>
          </a:xfrm>
          <a:prstGeom prst="rect">
            <a:avLst/>
          </a:prstGeom>
          <a:noFill/>
        </p:spPr>
        <p:txBody>
          <a:bodyPr wrap="square" rtlCol="0">
            <a:spAutoFit/>
          </a:bodyPr>
          <a:lstStyle/>
          <a:p>
            <a:pPr algn="ctr"/>
            <a:r>
              <a:rPr lang="en-US" sz="3600" dirty="0">
                <a:latin typeface="HurryUp-Regular"/>
              </a:rPr>
              <a:t>i</a:t>
            </a:r>
            <a:r>
              <a:rPr lang="en-US" sz="3600" dirty="0" smtClean="0">
                <a:latin typeface="HurryUp-Regular"/>
              </a:rPr>
              <a:t>f</a:t>
            </a:r>
            <a:endParaRPr lang="en-US" sz="3600" dirty="0">
              <a:latin typeface="HurryUp-Regular"/>
            </a:endParaRPr>
          </a:p>
        </p:txBody>
      </p:sp>
      <p:sp>
        <p:nvSpPr>
          <p:cNvPr id="36" name="Rounded Rectangle 35"/>
          <p:cNvSpPr/>
          <p:nvPr/>
        </p:nvSpPr>
        <p:spPr>
          <a:xfrm>
            <a:off x="1970718" y="4711699"/>
            <a:ext cx="4321622" cy="1887943"/>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8" name="Rectangle 37"/>
          <p:cNvSpPr/>
          <p:nvPr/>
        </p:nvSpPr>
        <p:spPr>
          <a:xfrm>
            <a:off x="2210327" y="4903879"/>
            <a:ext cx="3842405" cy="1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2472808" y="4903880"/>
            <a:ext cx="3579924" cy="1400383"/>
          </a:xfrm>
          <a:prstGeom prst="rect">
            <a:avLst/>
          </a:prstGeom>
          <a:noFill/>
        </p:spPr>
        <p:txBody>
          <a:bodyPr wrap="square" rtlCol="0">
            <a:spAutoFit/>
          </a:bodyPr>
          <a:lstStyle/>
          <a:p>
            <a:r>
              <a:rPr lang="en-US" sz="1700" dirty="0" smtClean="0">
                <a:latin typeface="HurryUp-Regular"/>
              </a:rPr>
              <a:t>15 == 15		True</a:t>
            </a:r>
          </a:p>
          <a:p>
            <a:r>
              <a:rPr lang="en-US" sz="1700" dirty="0" smtClean="0">
                <a:latin typeface="HurryUp-Regular"/>
              </a:rPr>
              <a:t>15 == 16		False</a:t>
            </a:r>
          </a:p>
          <a:p>
            <a:r>
              <a:rPr lang="en-US" sz="1700" dirty="0" smtClean="0">
                <a:latin typeface="HurryUp-Regular"/>
              </a:rPr>
              <a:t>3 + 4 == 7	True</a:t>
            </a:r>
          </a:p>
          <a:p>
            <a:r>
              <a:rPr lang="en-US" sz="1700" dirty="0" smtClean="0">
                <a:latin typeface="HurryUp-Regular"/>
              </a:rPr>
              <a:t>8 != 7		True</a:t>
            </a:r>
          </a:p>
          <a:p>
            <a:r>
              <a:rPr lang="en-US" sz="1700" dirty="0" smtClean="0">
                <a:latin typeface="HurryUp-Regular"/>
              </a:rPr>
              <a:t>98 &gt; (3*15)	True</a:t>
            </a:r>
            <a:endParaRPr lang="en-US" sz="1700" dirty="0">
              <a:latin typeface="HurryUp-Regular"/>
            </a:endParaRPr>
          </a:p>
        </p:txBody>
      </p:sp>
      <p:sp>
        <p:nvSpPr>
          <p:cNvPr id="40" name="TextBox 39"/>
          <p:cNvSpPr txBox="1"/>
          <p:nvPr/>
        </p:nvSpPr>
        <p:spPr>
          <a:xfrm>
            <a:off x="6365992" y="4065263"/>
            <a:ext cx="2629490" cy="2708434"/>
          </a:xfrm>
          <a:prstGeom prst="rect">
            <a:avLst/>
          </a:prstGeom>
          <a:noFill/>
        </p:spPr>
        <p:txBody>
          <a:bodyPr wrap="square" rtlCol="0">
            <a:spAutoFit/>
          </a:bodyPr>
          <a:lstStyle/>
          <a:p>
            <a:r>
              <a:rPr lang="en-US" sz="1700" dirty="0" smtClean="0"/>
              <a:t>Each side of the </a:t>
            </a:r>
            <a:r>
              <a:rPr lang="en-US" sz="1700" b="1" i="1" dirty="0" smtClean="0"/>
              <a:t>conditional</a:t>
            </a:r>
            <a:r>
              <a:rPr lang="en-US" sz="1700" dirty="0" smtClean="0"/>
              <a:t> </a:t>
            </a:r>
            <a:r>
              <a:rPr lang="en-US" sz="1700" b="1" i="1" dirty="0" smtClean="0"/>
              <a:t>statement</a:t>
            </a:r>
            <a:r>
              <a:rPr lang="en-US" sz="1700" dirty="0" smtClean="0"/>
              <a:t> is calculated exactly like the right side of an </a:t>
            </a:r>
            <a:r>
              <a:rPr lang="en-US" sz="1700" b="1" i="1" dirty="0" smtClean="0"/>
              <a:t>assignment</a:t>
            </a:r>
            <a:r>
              <a:rPr lang="en-US" sz="1700" dirty="0" smtClean="0"/>
              <a:t> of operation. The resulting values on each side are compared to one another according to the type of </a:t>
            </a:r>
            <a:r>
              <a:rPr lang="en-US" sz="1700" b="1" i="1" dirty="0" smtClean="0"/>
              <a:t>condition</a:t>
            </a:r>
            <a:r>
              <a:rPr lang="en-US" sz="1700" dirty="0" smtClean="0"/>
              <a:t> imposed (==, != , &gt; , &lt; ) and returns either </a:t>
            </a:r>
            <a:r>
              <a:rPr lang="en-US" sz="1700" b="1" i="1" dirty="0" smtClean="0"/>
              <a:t>True</a:t>
            </a:r>
            <a:r>
              <a:rPr lang="en-US" sz="1700" dirty="0" smtClean="0"/>
              <a:t> or </a:t>
            </a:r>
            <a:r>
              <a:rPr lang="en-US" sz="1700" b="1" i="1" dirty="0" smtClean="0"/>
              <a:t>False</a:t>
            </a:r>
            <a:r>
              <a:rPr lang="en-US" sz="1700" dirty="0" smtClean="0"/>
              <a:t>.</a:t>
            </a:r>
          </a:p>
        </p:txBody>
      </p:sp>
      <p:sp>
        <p:nvSpPr>
          <p:cNvPr id="41" name="Rounded Rectangle 40"/>
          <p:cNvSpPr/>
          <p:nvPr/>
        </p:nvSpPr>
        <p:spPr>
          <a:xfrm>
            <a:off x="1922464" y="3267887"/>
            <a:ext cx="416816" cy="687691"/>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baseline="-25000" dirty="0"/>
          </a:p>
        </p:txBody>
      </p:sp>
      <p:sp>
        <p:nvSpPr>
          <p:cNvPr id="42" name="TextBox 41"/>
          <p:cNvSpPr txBox="1"/>
          <p:nvPr/>
        </p:nvSpPr>
        <p:spPr>
          <a:xfrm>
            <a:off x="1869416" y="3288568"/>
            <a:ext cx="4422923" cy="646331"/>
          </a:xfrm>
          <a:prstGeom prst="rect">
            <a:avLst/>
          </a:prstGeom>
          <a:noFill/>
        </p:spPr>
        <p:txBody>
          <a:bodyPr wrap="square" rtlCol="0">
            <a:spAutoFit/>
          </a:bodyPr>
          <a:lstStyle/>
          <a:p>
            <a:r>
              <a:rPr lang="en-US" sz="3600" dirty="0" smtClean="0">
                <a:latin typeface="HurryUp-Regular"/>
              </a:rPr>
              <a:t>If  ( 5 * 3 &gt; </a:t>
            </a:r>
            <a:r>
              <a:rPr lang="en-US" sz="3600" dirty="0" err="1" smtClean="0">
                <a:latin typeface="HurryUp-Regular"/>
              </a:rPr>
              <a:t>aValue</a:t>
            </a:r>
            <a:r>
              <a:rPr lang="en-US" sz="3600" dirty="0" smtClean="0">
                <a:latin typeface="HurryUp-Regular"/>
              </a:rPr>
              <a:t> ) :</a:t>
            </a:r>
            <a:endParaRPr lang="en-US" sz="3600" dirty="0">
              <a:latin typeface="HurryUp-Regular"/>
            </a:endParaRPr>
          </a:p>
        </p:txBody>
      </p:sp>
      <p:cxnSp>
        <p:nvCxnSpPr>
          <p:cNvPr id="7" name="Curved Connector 6"/>
          <p:cNvCxnSpPr>
            <a:endCxn id="45" idx="0"/>
          </p:cNvCxnSpPr>
          <p:nvPr/>
        </p:nvCxnSpPr>
        <p:spPr>
          <a:xfrm rot="10800000" flipV="1">
            <a:off x="4896460" y="2959100"/>
            <a:ext cx="2609240" cy="298126"/>
          </a:xfrm>
          <a:prstGeom prst="curvedConnector2">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endCxn id="43" idx="0"/>
          </p:cNvCxnSpPr>
          <p:nvPr/>
        </p:nvCxnSpPr>
        <p:spPr>
          <a:xfrm>
            <a:off x="1111874" y="2959099"/>
            <a:ext cx="2070941" cy="298127"/>
          </a:xfrm>
          <a:prstGeom prst="curvedConnector2">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1"/>
          <p:cNvCxnSpPr>
            <a:endCxn id="46" idx="2"/>
          </p:cNvCxnSpPr>
          <p:nvPr/>
        </p:nvCxnSpPr>
        <p:spPr>
          <a:xfrm flipV="1">
            <a:off x="2130872" y="3936706"/>
            <a:ext cx="1783574" cy="482894"/>
          </a:xfrm>
          <a:prstGeom prst="curvedConnector2">
            <a:avLst/>
          </a:prstGeom>
          <a:ln>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57206" y="2605156"/>
            <a:ext cx="2272145" cy="353943"/>
          </a:xfrm>
          <a:prstGeom prst="rect">
            <a:avLst/>
          </a:prstGeom>
          <a:noFill/>
        </p:spPr>
        <p:txBody>
          <a:bodyPr wrap="square" rtlCol="0">
            <a:spAutoFit/>
          </a:bodyPr>
          <a:lstStyle/>
          <a:p>
            <a:r>
              <a:rPr lang="en-US" sz="1700" dirty="0"/>
              <a:t> </a:t>
            </a:r>
            <a:r>
              <a:rPr lang="en-US" sz="1700" dirty="0" smtClean="0"/>
              <a:t>The </a:t>
            </a:r>
            <a:r>
              <a:rPr lang="en-US" sz="1700" b="1" i="1" dirty="0" smtClean="0"/>
              <a:t>Left Value</a:t>
            </a:r>
            <a:endParaRPr lang="en-US" sz="1700" b="1" i="1" dirty="0"/>
          </a:p>
        </p:txBody>
      </p:sp>
      <p:sp>
        <p:nvSpPr>
          <p:cNvPr id="51" name="TextBox 50"/>
          <p:cNvSpPr txBox="1"/>
          <p:nvPr/>
        </p:nvSpPr>
        <p:spPr>
          <a:xfrm>
            <a:off x="7466013" y="2770433"/>
            <a:ext cx="2272145" cy="353943"/>
          </a:xfrm>
          <a:prstGeom prst="rect">
            <a:avLst/>
          </a:prstGeom>
          <a:noFill/>
        </p:spPr>
        <p:txBody>
          <a:bodyPr wrap="square" rtlCol="0">
            <a:spAutoFit/>
          </a:bodyPr>
          <a:lstStyle/>
          <a:p>
            <a:r>
              <a:rPr lang="en-US" sz="1700" dirty="0" smtClean="0"/>
              <a:t> The </a:t>
            </a:r>
            <a:r>
              <a:rPr lang="en-US" sz="1700" b="1" i="1" dirty="0" smtClean="0"/>
              <a:t>Right Value</a:t>
            </a:r>
            <a:endParaRPr lang="en-US" sz="1700" b="1" i="1" dirty="0"/>
          </a:p>
        </p:txBody>
      </p:sp>
      <p:sp>
        <p:nvSpPr>
          <p:cNvPr id="52" name="TextBox 51"/>
          <p:cNvSpPr txBox="1"/>
          <p:nvPr/>
        </p:nvSpPr>
        <p:spPr>
          <a:xfrm>
            <a:off x="412440" y="4256156"/>
            <a:ext cx="2272145" cy="353943"/>
          </a:xfrm>
          <a:prstGeom prst="rect">
            <a:avLst/>
          </a:prstGeom>
          <a:noFill/>
        </p:spPr>
        <p:txBody>
          <a:bodyPr wrap="square" rtlCol="0">
            <a:spAutoFit/>
          </a:bodyPr>
          <a:lstStyle/>
          <a:p>
            <a:r>
              <a:rPr lang="en-US" sz="1700" dirty="0" smtClean="0"/>
              <a:t> The </a:t>
            </a:r>
            <a:r>
              <a:rPr lang="en-US" sz="1700" b="1" i="1" dirty="0" smtClean="0"/>
              <a:t>Condition</a:t>
            </a:r>
            <a:endParaRPr lang="en-US" sz="1700" b="1" i="1" dirty="0"/>
          </a:p>
        </p:txBody>
      </p:sp>
    </p:spTree>
    <p:extLst>
      <p:ext uri="{BB962C8B-B14F-4D97-AF65-F5344CB8AC3E}">
        <p14:creationId xmlns:p14="http://schemas.microsoft.com/office/powerpoint/2010/main" val="2371360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038"/>
            <a:ext cx="7313613" cy="868362"/>
          </a:xfrm>
        </p:spPr>
        <p:txBody>
          <a:bodyPr/>
          <a:lstStyle/>
          <a:p>
            <a:r>
              <a:rPr lang="en-US" sz="5400" dirty="0" smtClean="0">
                <a:latin typeface="HurryUp-Regular"/>
              </a:rPr>
              <a:t>Now Try This Yourself</a:t>
            </a:r>
            <a:endParaRPr lang="en-US" sz="5400" dirty="0">
              <a:latin typeface="HurryUp-Regular"/>
            </a:endParaRPr>
          </a:p>
        </p:txBody>
      </p:sp>
    </p:spTree>
    <p:extLst>
      <p:ext uri="{BB962C8B-B14F-4D97-AF65-F5344CB8AC3E}">
        <p14:creationId xmlns:p14="http://schemas.microsoft.com/office/powerpoint/2010/main" val="2370122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2583" y="1984397"/>
            <a:ext cx="5351635" cy="33877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914400" y="198438"/>
            <a:ext cx="7313613" cy="8683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endParaRPr lang="en-US" sz="3200" dirty="0">
              <a:latin typeface="HurryUp-Regular"/>
            </a:endParaRPr>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24473" y="2146297"/>
            <a:ext cx="5047856" cy="302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idx="1"/>
          </p:nvPr>
        </p:nvSpPr>
        <p:spPr>
          <a:xfrm>
            <a:off x="406400" y="1735138"/>
            <a:ext cx="3166183" cy="4792662"/>
          </a:xfrm>
        </p:spPr>
        <p:txBody>
          <a:bodyPr>
            <a:normAutofit/>
          </a:bodyPr>
          <a:lstStyle/>
          <a:p>
            <a:r>
              <a:rPr lang="en-US" sz="1800" dirty="0" smtClean="0"/>
              <a:t>Blackjack is a simple card game. See the provided rule sheet.</a:t>
            </a:r>
          </a:p>
          <a:p>
            <a:r>
              <a:rPr lang="en-US" sz="1800" dirty="0" smtClean="0"/>
              <a:t>Each of you has your own copy of the games python code in your personal folder.</a:t>
            </a:r>
          </a:p>
          <a:p>
            <a:r>
              <a:rPr lang="en-US" sz="1800" dirty="0" smtClean="0"/>
              <a:t>There are two </a:t>
            </a:r>
            <a:r>
              <a:rPr lang="en-US" sz="1800" b="1" i="1" dirty="0" smtClean="0"/>
              <a:t>“bugs”</a:t>
            </a:r>
            <a:r>
              <a:rPr lang="en-US" sz="1800" dirty="0" smtClean="0"/>
              <a:t> in the games code. Let’s use what we’ve learned thus far to fix the first one.</a:t>
            </a:r>
          </a:p>
          <a:p>
            <a:r>
              <a:rPr lang="en-US" sz="1800" dirty="0" smtClean="0"/>
              <a:t>Scroll to line 534</a:t>
            </a:r>
          </a:p>
          <a:p>
            <a:pPr marL="0" indent="0">
              <a:buNone/>
            </a:pPr>
            <a:endParaRPr lang="en-US" sz="1800" dirty="0" smtClean="0"/>
          </a:p>
        </p:txBody>
      </p:sp>
    </p:spTree>
    <p:extLst>
      <p:ext uri="{BB962C8B-B14F-4D97-AF65-F5344CB8AC3E}">
        <p14:creationId xmlns:p14="http://schemas.microsoft.com/office/powerpoint/2010/main" val="3689746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 Broken “Bet Button”</a:t>
            </a:r>
            <a:endParaRPr lang="en-US" sz="2800" i="1" dirty="0">
              <a:latin typeface="+mn-lt"/>
            </a:endParaRPr>
          </a:p>
        </p:txBody>
      </p:sp>
      <p:sp>
        <p:nvSpPr>
          <p:cNvPr id="12" name="Content Placeholder 2"/>
          <p:cNvSpPr>
            <a:spLocks noGrp="1"/>
          </p:cNvSpPr>
          <p:nvPr>
            <p:ph idx="1"/>
          </p:nvPr>
        </p:nvSpPr>
        <p:spPr>
          <a:xfrm>
            <a:off x="406400" y="2065338"/>
            <a:ext cx="8267700" cy="4564062"/>
          </a:xfrm>
        </p:spPr>
        <p:txBody>
          <a:bodyPr>
            <a:normAutofit lnSpcReduction="10000"/>
          </a:bodyPr>
          <a:lstStyle/>
          <a:p>
            <a:r>
              <a:rPr lang="en-US" dirty="0" smtClean="0"/>
              <a:t>Run the game (CTRL+B)</a:t>
            </a:r>
          </a:p>
          <a:p>
            <a:r>
              <a:rPr lang="en-US" dirty="0" smtClean="0"/>
              <a:t>Note that the bet buttons don’t work (when you click them the amount of money being bet doesn’t go up or down)</a:t>
            </a:r>
          </a:p>
          <a:p>
            <a:r>
              <a:rPr lang="en-US" dirty="0" smtClean="0"/>
              <a:t>Think about the steps needed to raise a bet:</a:t>
            </a:r>
          </a:p>
          <a:p>
            <a:pPr lvl="1"/>
            <a:r>
              <a:rPr lang="en-US" dirty="0" smtClean="0"/>
              <a:t>1. Check to see if your bet is less than the total money available</a:t>
            </a:r>
          </a:p>
          <a:p>
            <a:pPr lvl="1"/>
            <a:r>
              <a:rPr lang="en-US" dirty="0" smtClean="0"/>
              <a:t>2. If (1) is true, increase the bet by a certain amount.</a:t>
            </a:r>
          </a:p>
          <a:p>
            <a:r>
              <a:rPr lang="en-US" dirty="0" smtClean="0"/>
              <a:t>Think about the steps needed to lower a bet:</a:t>
            </a:r>
          </a:p>
          <a:p>
            <a:pPr lvl="1"/>
            <a:r>
              <a:rPr lang="en-US" dirty="0" smtClean="0"/>
              <a:t>1. A bet cannot be negative, how would you check this using conditionals?</a:t>
            </a:r>
          </a:p>
          <a:p>
            <a:pPr lvl="1"/>
            <a:r>
              <a:rPr lang="en-US" dirty="0" smtClean="0"/>
              <a:t>Assuming (1) is true, decrease the bet by a certain amount.</a:t>
            </a:r>
          </a:p>
        </p:txBody>
      </p:sp>
    </p:spTree>
    <p:extLst>
      <p:ext uri="{BB962C8B-B14F-4D97-AF65-F5344CB8AC3E}">
        <p14:creationId xmlns:p14="http://schemas.microsoft.com/office/powerpoint/2010/main" val="4138318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 Broken “Bet Button”</a:t>
            </a:r>
            <a:endParaRPr lang="en-US" sz="2800" i="1" dirty="0">
              <a:latin typeface="+mn-lt"/>
            </a:endParaRPr>
          </a:p>
        </p:txBody>
      </p:sp>
      <p:sp>
        <p:nvSpPr>
          <p:cNvPr id="3" name="Content Placeholder 2"/>
          <p:cNvSpPr>
            <a:spLocks noGrp="1"/>
          </p:cNvSpPr>
          <p:nvPr>
            <p:ph idx="1"/>
          </p:nvPr>
        </p:nvSpPr>
        <p:spPr/>
        <p:txBody>
          <a:bodyPr/>
          <a:lstStyle/>
          <a:p>
            <a:r>
              <a:rPr lang="en-US" dirty="0" smtClean="0"/>
              <a:t>Raising the bet.</a:t>
            </a:r>
            <a:endParaRPr lang="en-US" dirty="0"/>
          </a:p>
        </p:txBody>
      </p:sp>
      <p:pic>
        <p:nvPicPr>
          <p:cNvPr id="614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6100" y="2447925"/>
            <a:ext cx="812800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87500" y="3340100"/>
            <a:ext cx="1574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8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 Broken “Bet Button”</a:t>
            </a:r>
            <a:endParaRPr lang="en-US" sz="2800" i="1" dirty="0">
              <a:latin typeface="+mn-lt"/>
            </a:endParaRPr>
          </a:p>
        </p:txBody>
      </p:sp>
      <p:sp>
        <p:nvSpPr>
          <p:cNvPr id="3" name="Content Placeholder 2"/>
          <p:cNvSpPr>
            <a:spLocks noGrp="1"/>
          </p:cNvSpPr>
          <p:nvPr>
            <p:ph idx="1"/>
          </p:nvPr>
        </p:nvSpPr>
        <p:spPr/>
        <p:txBody>
          <a:bodyPr/>
          <a:lstStyle/>
          <a:p>
            <a:r>
              <a:rPr lang="en-US" dirty="0" smtClean="0"/>
              <a:t>Lowering the bet.</a:t>
            </a:r>
            <a:endParaRPr lang="en-US" dirty="0"/>
          </a:p>
        </p:txBody>
      </p:sp>
      <p:sp>
        <p:nvSpPr>
          <p:cNvPr id="4" name="Rectangle 3"/>
          <p:cNvSpPr/>
          <p:nvPr/>
        </p:nvSpPr>
        <p:spPr>
          <a:xfrm>
            <a:off x="1587500" y="3340100"/>
            <a:ext cx="1574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6098" y="2536825"/>
            <a:ext cx="8128001" cy="254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374900" y="3340100"/>
            <a:ext cx="1574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548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HurryUp-Regular"/>
                <a:cs typeface="HurryUp-Regular"/>
              </a:rPr>
              <a:t>Strings, Lists, and Loops</a:t>
            </a:r>
            <a:endParaRPr lang="en-US" dirty="0">
              <a:latin typeface="HurryUp-Regular"/>
              <a:cs typeface="HurryUp-Regular"/>
            </a:endParaRPr>
          </a:p>
        </p:txBody>
      </p:sp>
      <p:sp>
        <p:nvSpPr>
          <p:cNvPr id="4" name="Title 3"/>
          <p:cNvSpPr>
            <a:spLocks noGrp="1"/>
          </p:cNvSpPr>
          <p:nvPr>
            <p:ph type="ctrTitle"/>
          </p:nvPr>
        </p:nvSpPr>
        <p:spPr/>
        <p:txBody>
          <a:bodyPr/>
          <a:lstStyle/>
          <a:p>
            <a:r>
              <a:rPr lang="en-US" dirty="0" smtClean="0">
                <a:latin typeface="HurryUp-Regular"/>
                <a:cs typeface="HurryUp-Regular"/>
              </a:rPr>
              <a:t>Part Two</a:t>
            </a:r>
            <a:endParaRPr lang="en-US" dirty="0">
              <a:latin typeface="HurryUp-Regular"/>
              <a:cs typeface="HurryUp-Regular"/>
            </a:endParaRPr>
          </a:p>
        </p:txBody>
      </p:sp>
      <p:pic>
        <p:nvPicPr>
          <p:cNvPr id="6" name="Picture 5" descr="TechDayLogo_v2_edit.png"/>
          <p:cNvPicPr>
            <a:picLocks noChangeAspect="1"/>
          </p:cNvPicPr>
          <p:nvPr/>
        </p:nvPicPr>
        <p:blipFill rotWithShape="1">
          <a:blip r:embed="rId3" cstate="email">
            <a:extLst>
              <a:ext uri="{28A0092B-C50C-407E-A947-70E740481C1C}">
                <a14:useLocalDpi xmlns:a14="http://schemas.microsoft.com/office/drawing/2010/main" val="0"/>
              </a:ext>
            </a:extLst>
          </a:blip>
          <a:srcRect l="22645" t="19434" r="21712" b="26533"/>
          <a:stretch/>
        </p:blipFill>
        <p:spPr>
          <a:xfrm>
            <a:off x="6447440" y="0"/>
            <a:ext cx="2696560" cy="3705552"/>
          </a:xfrm>
          <a:prstGeom prst="rect">
            <a:avLst/>
          </a:prstGeom>
        </p:spPr>
      </p:pic>
    </p:spTree>
    <p:extLst>
      <p:ext uri="{BB962C8B-B14F-4D97-AF65-F5344CB8AC3E}">
        <p14:creationId xmlns:p14="http://schemas.microsoft.com/office/powerpoint/2010/main" val="3190300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868362"/>
          </a:xfrm>
        </p:spPr>
        <p:txBody>
          <a:bodyPr/>
          <a:lstStyle/>
          <a:p>
            <a:r>
              <a:rPr lang="en-US" dirty="0" smtClean="0">
                <a:latin typeface="HurryUp-Regular"/>
              </a:rPr>
              <a:t>Strings </a:t>
            </a:r>
            <a:endParaRPr lang="en-US" dirty="0">
              <a:latin typeface="HurryUp-Regular"/>
            </a:endParaRPr>
          </a:p>
        </p:txBody>
      </p:sp>
      <p:sp>
        <p:nvSpPr>
          <p:cNvPr id="23" name="Content Placeholder 2"/>
          <p:cNvSpPr txBox="1">
            <a:spLocks/>
          </p:cNvSpPr>
          <p:nvPr/>
        </p:nvSpPr>
        <p:spPr>
          <a:xfrm>
            <a:off x="462187" y="1203708"/>
            <a:ext cx="8390998" cy="4352140"/>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A </a:t>
            </a:r>
            <a:r>
              <a:rPr lang="en-US" b="1" i="1" dirty="0" smtClean="0">
                <a:latin typeface="HurryUp-Regular"/>
                <a:cs typeface="HurryUp-Regular"/>
              </a:rPr>
              <a:t>variable </a:t>
            </a:r>
            <a:r>
              <a:rPr lang="en-US" dirty="0" smtClean="0">
                <a:latin typeface="HurryUp-Regular"/>
                <a:cs typeface="HurryUp-Regular"/>
              </a:rPr>
              <a:t>can store things besides numbers as its value.</a:t>
            </a:r>
          </a:p>
          <a:p>
            <a:pPr lvl="1"/>
            <a:r>
              <a:rPr lang="en-US" dirty="0" smtClean="0">
                <a:latin typeface="HurryUp-Regular"/>
                <a:cs typeface="HurryUp-Regular"/>
              </a:rPr>
              <a:t>Text, lists, etc… </a:t>
            </a:r>
            <a:r>
              <a:rPr lang="en-US" sz="1600" i="1" dirty="0" smtClean="0">
                <a:latin typeface="HurryUp-Regular"/>
                <a:cs typeface="HurryUp-Regular"/>
              </a:rPr>
              <a:t>(we will get to this last one in a few minutes)</a:t>
            </a:r>
          </a:p>
          <a:p>
            <a:r>
              <a:rPr lang="en-US" sz="2200" dirty="0" smtClean="0">
                <a:latin typeface="HurryUp-Regular"/>
                <a:cs typeface="HurryUp-Regular"/>
              </a:rPr>
              <a:t>A </a:t>
            </a:r>
            <a:r>
              <a:rPr lang="en-US" sz="2200" b="1" i="1" dirty="0" smtClean="0">
                <a:latin typeface="HurryUp-Regular"/>
                <a:cs typeface="HurryUp-Regular"/>
              </a:rPr>
              <a:t>string</a:t>
            </a:r>
            <a:r>
              <a:rPr lang="en-US" sz="2200" dirty="0" smtClean="0">
                <a:latin typeface="HurryUp-Regular"/>
                <a:cs typeface="HurryUp-Regular"/>
              </a:rPr>
              <a:t> is a value that holds text, which can be a single letter or an entire paragraph.</a:t>
            </a:r>
          </a:p>
          <a:p>
            <a:pPr lvl="1"/>
            <a:r>
              <a:rPr lang="en-US" sz="2000" dirty="0" smtClean="0">
                <a:latin typeface="HurryUp-Regular"/>
                <a:cs typeface="HurryUp-Regular"/>
              </a:rPr>
              <a:t>A string is made simply by putting “ “ around a word or phrase.</a:t>
            </a:r>
          </a:p>
          <a:p>
            <a:pPr lvl="2"/>
            <a:r>
              <a:rPr lang="en-US" sz="1600" dirty="0" smtClean="0">
                <a:latin typeface="HurryUp-Regular"/>
                <a:cs typeface="HurryUp-Regular"/>
              </a:rPr>
              <a:t>Ex: </a:t>
            </a:r>
            <a:r>
              <a:rPr lang="en-US" sz="1600" b="1" i="1" dirty="0" smtClean="0">
                <a:latin typeface="HurryUp-Regular"/>
                <a:cs typeface="HurryUp-Regular"/>
              </a:rPr>
              <a:t>“This is a string” </a:t>
            </a:r>
            <a:r>
              <a:rPr lang="en-US" sz="1600" dirty="0" smtClean="0">
                <a:latin typeface="HurryUp-Regular"/>
                <a:cs typeface="HurryUp-Regular"/>
              </a:rPr>
              <a:t>can be assigned to a variable like a number.</a:t>
            </a: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5" name="Rounded Rectangle 4"/>
          <p:cNvSpPr/>
          <p:nvPr/>
        </p:nvSpPr>
        <p:spPr>
          <a:xfrm>
            <a:off x="430186" y="4576415"/>
            <a:ext cx="2862119"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ounded Rectangle 5"/>
          <p:cNvSpPr/>
          <p:nvPr/>
        </p:nvSpPr>
        <p:spPr>
          <a:xfrm>
            <a:off x="4718400" y="4469135"/>
            <a:ext cx="3865186" cy="94796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TextBox 6"/>
          <p:cNvSpPr txBox="1"/>
          <p:nvPr/>
        </p:nvSpPr>
        <p:spPr>
          <a:xfrm>
            <a:off x="3296693" y="4667354"/>
            <a:ext cx="1880864" cy="646331"/>
          </a:xfrm>
          <a:prstGeom prst="rect">
            <a:avLst/>
          </a:prstGeom>
          <a:noFill/>
        </p:spPr>
        <p:txBody>
          <a:bodyPr wrap="square" rtlCol="0">
            <a:spAutoFit/>
          </a:bodyPr>
          <a:lstStyle/>
          <a:p>
            <a:pPr algn="ctr"/>
            <a:r>
              <a:rPr lang="en-US" sz="3600" dirty="0" smtClean="0">
                <a:latin typeface="HurryUp-Regular"/>
              </a:rPr>
              <a:t>=</a:t>
            </a:r>
            <a:endParaRPr lang="en-US" sz="3600" dirty="0">
              <a:latin typeface="HurryUp-Regular"/>
            </a:endParaRPr>
          </a:p>
        </p:txBody>
      </p:sp>
      <p:sp>
        <p:nvSpPr>
          <p:cNvPr id="8" name="TextBox 7"/>
          <p:cNvSpPr txBox="1"/>
          <p:nvPr/>
        </p:nvSpPr>
        <p:spPr>
          <a:xfrm>
            <a:off x="428800" y="4667356"/>
            <a:ext cx="2863505" cy="646331"/>
          </a:xfrm>
          <a:prstGeom prst="rect">
            <a:avLst/>
          </a:prstGeom>
          <a:noFill/>
        </p:spPr>
        <p:txBody>
          <a:bodyPr wrap="square" rtlCol="0">
            <a:spAutoFit/>
          </a:bodyPr>
          <a:lstStyle/>
          <a:p>
            <a:pPr algn="ctr"/>
            <a:r>
              <a:rPr lang="en-US" sz="3600" dirty="0" err="1" smtClean="0">
                <a:latin typeface="HurryUp-Regular"/>
              </a:rPr>
              <a:t>aString</a:t>
            </a:r>
            <a:endParaRPr lang="en-US" sz="3600" dirty="0">
              <a:latin typeface="HurryUp-Regular"/>
            </a:endParaRPr>
          </a:p>
        </p:txBody>
      </p:sp>
      <p:sp>
        <p:nvSpPr>
          <p:cNvPr id="11" name="TextBox 10"/>
          <p:cNvSpPr txBox="1"/>
          <p:nvPr/>
        </p:nvSpPr>
        <p:spPr>
          <a:xfrm>
            <a:off x="4899200" y="4667356"/>
            <a:ext cx="3565700" cy="646331"/>
          </a:xfrm>
          <a:prstGeom prst="rect">
            <a:avLst/>
          </a:prstGeom>
          <a:noFill/>
        </p:spPr>
        <p:txBody>
          <a:bodyPr wrap="square" rtlCol="0">
            <a:spAutoFit/>
          </a:bodyPr>
          <a:lstStyle/>
          <a:p>
            <a:pPr algn="ctr"/>
            <a:r>
              <a:rPr lang="en-US" sz="3600" dirty="0" smtClean="0">
                <a:latin typeface="HurryUp-Regular"/>
              </a:rPr>
              <a:t>“This is a string.”</a:t>
            </a:r>
            <a:endParaRPr lang="en-US" sz="3600" dirty="0">
              <a:latin typeface="HurryUp-Regular"/>
            </a:endParaRPr>
          </a:p>
        </p:txBody>
      </p:sp>
      <p:cxnSp>
        <p:nvCxnSpPr>
          <p:cNvPr id="12" name="Curved Connector 11"/>
          <p:cNvCxnSpPr/>
          <p:nvPr/>
        </p:nvCxnSpPr>
        <p:spPr>
          <a:xfrm rot="5400000" flipH="1" flipV="1">
            <a:off x="3485633" y="5507857"/>
            <a:ext cx="1087327" cy="361629"/>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875587" y="6317814"/>
            <a:ext cx="2486010" cy="353943"/>
          </a:xfrm>
          <a:prstGeom prst="rect">
            <a:avLst/>
          </a:prstGeom>
          <a:noFill/>
        </p:spPr>
        <p:txBody>
          <a:bodyPr wrap="square" rtlCol="0">
            <a:spAutoFit/>
          </a:bodyPr>
          <a:lstStyle/>
          <a:p>
            <a:r>
              <a:rPr lang="en-US" sz="1700" b="1" dirty="0" smtClean="0"/>
              <a:t>Assignment,</a:t>
            </a:r>
            <a:r>
              <a:rPr lang="en-US" sz="1700" dirty="0" smtClean="0"/>
              <a:t> NOT </a:t>
            </a:r>
            <a:r>
              <a:rPr lang="en-US" sz="1700" b="1" dirty="0" smtClean="0"/>
              <a:t>equals</a:t>
            </a:r>
            <a:r>
              <a:rPr lang="en-US" sz="1700" dirty="0" smtClean="0"/>
              <a:t>!</a:t>
            </a:r>
            <a:endParaRPr lang="en-US" sz="1700" b="1" dirty="0"/>
          </a:p>
        </p:txBody>
      </p:sp>
      <p:cxnSp>
        <p:nvCxnSpPr>
          <p:cNvPr id="14" name="Curved Connector 13"/>
          <p:cNvCxnSpPr/>
          <p:nvPr/>
        </p:nvCxnSpPr>
        <p:spPr>
          <a:xfrm rot="16200000" flipV="1">
            <a:off x="4340723" y="2286429"/>
            <a:ext cx="13999" cy="4624246"/>
          </a:xfrm>
          <a:prstGeom prst="curvedConnector3">
            <a:avLst>
              <a:gd name="adj1" fmla="val 3067848"/>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5"/>
          <p:cNvCxnSpPr/>
          <p:nvPr/>
        </p:nvCxnSpPr>
        <p:spPr>
          <a:xfrm rot="16200000" flipV="1">
            <a:off x="6290384" y="5591097"/>
            <a:ext cx="1087326" cy="366107"/>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18" name="Curved Connector 17"/>
          <p:cNvCxnSpPr/>
          <p:nvPr/>
        </p:nvCxnSpPr>
        <p:spPr>
          <a:xfrm rot="5400000" flipH="1" flipV="1">
            <a:off x="974163" y="5507625"/>
            <a:ext cx="1087326" cy="533053"/>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69686" y="6339370"/>
            <a:ext cx="2486010" cy="353943"/>
          </a:xfrm>
          <a:prstGeom prst="rect">
            <a:avLst/>
          </a:prstGeom>
          <a:noFill/>
        </p:spPr>
        <p:txBody>
          <a:bodyPr wrap="square" rtlCol="0">
            <a:spAutoFit/>
          </a:bodyPr>
          <a:lstStyle/>
          <a:p>
            <a:r>
              <a:rPr lang="en-US" sz="1700" dirty="0" smtClean="0"/>
              <a:t>A </a:t>
            </a:r>
            <a:r>
              <a:rPr lang="en-US" sz="1700" b="1" i="1" dirty="0" smtClean="0"/>
              <a:t>Variable</a:t>
            </a:r>
            <a:endParaRPr lang="en-US" sz="1700" b="1" dirty="0"/>
          </a:p>
        </p:txBody>
      </p:sp>
      <p:sp>
        <p:nvSpPr>
          <p:cNvPr id="22" name="TextBox 21"/>
          <p:cNvSpPr txBox="1"/>
          <p:nvPr/>
        </p:nvSpPr>
        <p:spPr>
          <a:xfrm>
            <a:off x="6488175" y="6339370"/>
            <a:ext cx="2486010" cy="353943"/>
          </a:xfrm>
          <a:prstGeom prst="rect">
            <a:avLst/>
          </a:prstGeom>
          <a:noFill/>
        </p:spPr>
        <p:txBody>
          <a:bodyPr wrap="square" rtlCol="0">
            <a:spAutoFit/>
          </a:bodyPr>
          <a:lstStyle/>
          <a:p>
            <a:r>
              <a:rPr lang="en-US" sz="1700" dirty="0" smtClean="0"/>
              <a:t>A </a:t>
            </a:r>
            <a:r>
              <a:rPr lang="en-US" sz="1700" b="1" i="1" dirty="0" smtClean="0"/>
              <a:t>String</a:t>
            </a:r>
            <a:endParaRPr lang="en-US" sz="1700" b="1" dirty="0"/>
          </a:p>
        </p:txBody>
      </p:sp>
    </p:spTree>
    <p:extLst>
      <p:ext uri="{BB962C8B-B14F-4D97-AF65-F5344CB8AC3E}">
        <p14:creationId xmlns:p14="http://schemas.microsoft.com/office/powerpoint/2010/main" val="141821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urryUp-Regular"/>
                <a:cs typeface="HurryUp-Regular"/>
              </a:rPr>
              <a:t>What is Code?</a:t>
            </a:r>
            <a:endParaRPr lang="en-US" dirty="0">
              <a:latin typeface="HurryUp-Regular"/>
              <a:cs typeface="HurryUp-Regular"/>
            </a:endParaRPr>
          </a:p>
        </p:txBody>
      </p:sp>
      <p:pic>
        <p:nvPicPr>
          <p:cNvPr id="5" name="Picture Placeholder 4" descr="code_shot_1.png"/>
          <p:cNvPicPr>
            <a:picLocks noGrp="1" noChangeAspect="1"/>
          </p:cNvPicPr>
          <p:nvPr>
            <p:ph type="pic" sz="quarter" idx="15"/>
          </p:nvPr>
        </p:nvPicPr>
        <p:blipFill rotWithShape="1">
          <a:blip r:embed="rId3" cstate="email">
            <a:extLst>
              <a:ext uri="{28A0092B-C50C-407E-A947-70E740481C1C}">
                <a14:useLocalDpi xmlns:a14="http://schemas.microsoft.com/office/drawing/2010/main" val="0"/>
              </a:ext>
            </a:extLst>
          </a:blip>
          <a:srcRect l="885" t="24912" r="-885" b="8620"/>
          <a:stretch/>
        </p:blipFill>
        <p:spPr>
          <a:xfrm rot="21240000">
            <a:off x="857250" y="633413"/>
            <a:ext cx="5010150" cy="3254375"/>
          </a:xfrm>
        </p:spPr>
      </p:pic>
      <p:sp>
        <p:nvSpPr>
          <p:cNvPr id="4" name="Text Placeholder 3"/>
          <p:cNvSpPr>
            <a:spLocks noGrp="1"/>
          </p:cNvSpPr>
          <p:nvPr>
            <p:ph type="body" sz="half" idx="2"/>
          </p:nvPr>
        </p:nvSpPr>
        <p:spPr/>
        <p:txBody>
          <a:bodyPr/>
          <a:lstStyle/>
          <a:p>
            <a:r>
              <a:rPr lang="en-US" dirty="0" smtClean="0">
                <a:latin typeface="HurryUp-Regular"/>
                <a:cs typeface="HurryUp-Regular"/>
              </a:rPr>
              <a:t>And how is it prevalent to today’s world?</a:t>
            </a:r>
            <a:endParaRPr lang="en-US" dirty="0">
              <a:latin typeface="HurryUp-Regular"/>
              <a:cs typeface="HurryUp-Regular"/>
            </a:endParaRPr>
          </a:p>
        </p:txBody>
      </p:sp>
      <p:sp>
        <p:nvSpPr>
          <p:cNvPr id="6" name="TextBox 5"/>
          <p:cNvSpPr txBox="1"/>
          <p:nvPr/>
        </p:nvSpPr>
        <p:spPr>
          <a:xfrm>
            <a:off x="-1083733" y="41994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6221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5286" y="4810869"/>
            <a:ext cx="6629400" cy="163347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23" name="Content Placeholder 2"/>
          <p:cNvSpPr txBox="1">
            <a:spLocks/>
          </p:cNvSpPr>
          <p:nvPr/>
        </p:nvSpPr>
        <p:spPr>
          <a:xfrm>
            <a:off x="462187" y="1203708"/>
            <a:ext cx="81357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What can string be used for?</a:t>
            </a:r>
          </a:p>
          <a:p>
            <a:pPr lvl="1"/>
            <a:r>
              <a:rPr lang="en-US" dirty="0" smtClean="0">
                <a:latin typeface="HurryUp-Regular"/>
                <a:cs typeface="HurryUp-Regular"/>
              </a:rPr>
              <a:t>Combine with </a:t>
            </a:r>
            <a:r>
              <a:rPr lang="en-US" b="1" i="1" dirty="0" smtClean="0">
                <a:latin typeface="HurryUp-Regular"/>
                <a:cs typeface="HurryUp-Regular"/>
              </a:rPr>
              <a:t>conditionals</a:t>
            </a:r>
            <a:r>
              <a:rPr lang="en-US" dirty="0" smtClean="0">
                <a:latin typeface="HurryUp-Regular"/>
                <a:cs typeface="HurryUp-Regular"/>
              </a:rPr>
              <a:t> and </a:t>
            </a:r>
            <a:r>
              <a:rPr lang="en-US" b="1" i="1" dirty="0" smtClean="0">
                <a:latin typeface="HurryUp-Regular"/>
                <a:cs typeface="HurryUp-Regular"/>
              </a:rPr>
              <a:t>print</a:t>
            </a:r>
            <a:r>
              <a:rPr lang="en-US" i="1" dirty="0">
                <a:latin typeface="HurryUp-Regular"/>
                <a:cs typeface="HurryUp-Regular"/>
              </a:rPr>
              <a:t> </a:t>
            </a:r>
            <a:r>
              <a:rPr lang="en-US" dirty="0" smtClean="0">
                <a:latin typeface="HurryUp-Regular"/>
                <a:cs typeface="HurryUp-Regular"/>
              </a:rPr>
              <a:t>commands to allow the program to give feedback to the user.</a:t>
            </a:r>
          </a:p>
          <a:p>
            <a:r>
              <a:rPr lang="en-US" dirty="0" smtClean="0">
                <a:latin typeface="HurryUp-Regular"/>
                <a:cs typeface="HurryUp-Regular"/>
              </a:rPr>
              <a:t>How </a:t>
            </a:r>
            <a:r>
              <a:rPr lang="en-US" dirty="0" smtClean="0">
                <a:latin typeface="HurryUp-Regular"/>
                <a:cs typeface="HurryUp-Regular"/>
              </a:rPr>
              <a:t>can we manipulate strings?</a:t>
            </a:r>
          </a:p>
          <a:p>
            <a:pPr lvl="1"/>
            <a:r>
              <a:rPr lang="en-US" dirty="0" smtClean="0">
                <a:latin typeface="HurryUp-Regular"/>
                <a:cs typeface="HurryUp-Regular"/>
              </a:rPr>
              <a:t>Strings </a:t>
            </a:r>
            <a:r>
              <a:rPr lang="en-US" b="1" i="1" dirty="0" smtClean="0">
                <a:latin typeface="HurryUp-Regular"/>
                <a:cs typeface="HurryUp-Regular"/>
              </a:rPr>
              <a:t>can</a:t>
            </a:r>
            <a:r>
              <a:rPr lang="en-US" dirty="0" smtClean="0">
                <a:latin typeface="HurryUp-Regular"/>
                <a:cs typeface="HurryUp-Regular"/>
              </a:rPr>
              <a:t> be added together.</a:t>
            </a:r>
          </a:p>
          <a:p>
            <a:pPr lvl="2"/>
            <a:r>
              <a:rPr lang="en-US" dirty="0" smtClean="0">
                <a:latin typeface="HurryUp-Regular"/>
                <a:cs typeface="HurryUp-Regular"/>
              </a:rPr>
              <a:t>Ex: </a:t>
            </a:r>
            <a:r>
              <a:rPr lang="en-US" dirty="0" err="1" smtClean="0">
                <a:latin typeface="HurryUp-Regular"/>
                <a:cs typeface="HurryUp-Regular"/>
              </a:rPr>
              <a:t>aStr</a:t>
            </a:r>
            <a:r>
              <a:rPr lang="en-US" dirty="0" smtClean="0">
                <a:latin typeface="HurryUp-Regular"/>
                <a:cs typeface="HurryUp-Regular"/>
              </a:rPr>
              <a:t> = “The cat” + “ in the hat.” = “The cat in the hat</a:t>
            </a:r>
            <a:r>
              <a:rPr lang="en-US" dirty="0" smtClean="0">
                <a:latin typeface="HurryUp-Regular"/>
                <a:cs typeface="HurryUp-Regular"/>
              </a:rPr>
              <a:t>.”</a:t>
            </a:r>
            <a:endParaRPr lang="en-US" dirty="0" smtClean="0">
              <a:latin typeface="HurryUp-Regular"/>
              <a:cs typeface="HurryUp-Regular"/>
            </a:endParaRPr>
          </a:p>
          <a:p>
            <a:pPr lvl="1"/>
            <a:r>
              <a:rPr lang="en-US" dirty="0" smtClean="0">
                <a:latin typeface="HurryUp-Regular"/>
                <a:cs typeface="HurryUp-Regular"/>
              </a:rPr>
              <a:t>Strings </a:t>
            </a:r>
            <a:r>
              <a:rPr lang="en-US" b="1" i="1" dirty="0" smtClean="0">
                <a:latin typeface="HurryUp-Regular"/>
                <a:cs typeface="HurryUp-Regular"/>
              </a:rPr>
              <a:t>cannot</a:t>
            </a:r>
            <a:r>
              <a:rPr lang="en-US" dirty="0" smtClean="0">
                <a:latin typeface="HurryUp-Regular"/>
                <a:cs typeface="HurryUp-Regular"/>
              </a:rPr>
              <a:t> be subtracted from one another</a:t>
            </a:r>
            <a:r>
              <a:rPr lang="en-US" dirty="0" smtClean="0">
                <a:latin typeface="HurryUp-Regular"/>
                <a:cs typeface="HurryUp-Regular"/>
              </a:rPr>
              <a:t>.</a:t>
            </a:r>
          </a:p>
          <a:p>
            <a:r>
              <a:rPr lang="en-US" dirty="0" smtClean="0">
                <a:latin typeface="HurryUp-Regular"/>
                <a:cs typeface="HurryUp-Regular"/>
              </a:rPr>
              <a:t>String Examples:</a:t>
            </a:r>
          </a:p>
          <a:p>
            <a:pPr lvl="1"/>
            <a:r>
              <a:rPr lang="en-US" dirty="0" smtClean="0">
                <a:latin typeface="HurryUp-Regular"/>
                <a:cs typeface="HurryUp-Regular"/>
              </a:rPr>
              <a:t>“a” 		 A single character string.</a:t>
            </a:r>
          </a:p>
          <a:p>
            <a:pPr lvl="1"/>
            <a:r>
              <a:rPr lang="en-US" dirty="0" smtClean="0">
                <a:latin typeface="HurryUp-Regular"/>
                <a:cs typeface="HurryUp-Regular"/>
              </a:rPr>
              <a:t>“123213” 	Numbers can be strings too.</a:t>
            </a:r>
          </a:p>
          <a:p>
            <a:pPr lvl="1"/>
            <a:r>
              <a:rPr lang="en-US" dirty="0" smtClean="0">
                <a:latin typeface="HurryUp-Regular"/>
                <a:cs typeface="HurryUp-Regular"/>
              </a:rPr>
              <a:t>“Daniel”	A name.</a:t>
            </a:r>
          </a:p>
          <a:p>
            <a:pPr lvl="1"/>
            <a:r>
              <a:rPr lang="en-US" dirty="0" smtClean="0">
                <a:latin typeface="HurryUp-Regular"/>
                <a:cs typeface="HurryUp-Regular"/>
              </a:rPr>
              <a:t>“Sentence’s can be strings too.”	A sentence.</a:t>
            </a:r>
          </a:p>
          <a:p>
            <a:pPr marL="0" indent="0">
              <a:buNone/>
            </a:pPr>
            <a:endParaRPr lang="en-US" dirty="0" smtClean="0">
              <a:latin typeface="HurryUp-Regular"/>
              <a:cs typeface="HurryUp-Regular"/>
            </a:endParaRPr>
          </a:p>
          <a:p>
            <a:pPr lvl="1"/>
            <a:endParaRPr lang="en-US" dirty="0" smtClean="0">
              <a:latin typeface="HurryUp-Regular"/>
              <a:cs typeface="HurryUp-Regular"/>
            </a:endParaRPr>
          </a:p>
          <a:p>
            <a:pPr marL="1255712" lvl="3" indent="0">
              <a:buNone/>
            </a:pPr>
            <a:endParaRPr lang="en-US" dirty="0" smtClean="0">
              <a:latin typeface="HurryUp-Regular"/>
              <a:cs typeface="HurryUp-Regular"/>
            </a:endParaRPr>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19" name="Rectangle 18"/>
          <p:cNvSpPr/>
          <p:nvPr/>
        </p:nvSpPr>
        <p:spPr>
          <a:xfrm>
            <a:off x="2194107" y="3447778"/>
            <a:ext cx="6013722" cy="43067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Strings </a:t>
            </a:r>
            <a:endParaRPr lang="en-US" dirty="0">
              <a:latin typeface="HurryUp-Regular"/>
            </a:endParaRPr>
          </a:p>
        </p:txBody>
      </p:sp>
    </p:spTree>
    <p:extLst>
      <p:ext uri="{BB962C8B-B14F-4D97-AF65-F5344CB8AC3E}">
        <p14:creationId xmlns:p14="http://schemas.microsoft.com/office/powerpoint/2010/main" val="2932889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038"/>
            <a:ext cx="7313613" cy="868362"/>
          </a:xfrm>
        </p:spPr>
        <p:txBody>
          <a:bodyPr/>
          <a:lstStyle/>
          <a:p>
            <a:r>
              <a:rPr lang="en-US" sz="5400" dirty="0" smtClean="0">
                <a:latin typeface="HurryUp-Regular"/>
              </a:rPr>
              <a:t>Now Try This Yourself</a:t>
            </a:r>
            <a:endParaRPr lang="en-US" sz="5400" dirty="0">
              <a:latin typeface="HurryUp-Regular"/>
            </a:endParaRPr>
          </a:p>
        </p:txBody>
      </p:sp>
      <p:sp>
        <p:nvSpPr>
          <p:cNvPr id="21" name="TextBox 20"/>
          <p:cNvSpPr txBox="1"/>
          <p:nvPr/>
        </p:nvSpPr>
        <p:spPr>
          <a:xfrm>
            <a:off x="304800" y="3063137"/>
            <a:ext cx="8597900" cy="646331"/>
          </a:xfrm>
          <a:prstGeom prst="rect">
            <a:avLst/>
          </a:prstGeom>
          <a:noFill/>
        </p:spPr>
        <p:txBody>
          <a:bodyPr wrap="square" rtlCol="0">
            <a:spAutoFit/>
          </a:bodyPr>
          <a:lstStyle/>
          <a:p>
            <a:endParaRPr lang="en-US" sz="3600" dirty="0"/>
          </a:p>
        </p:txBody>
      </p:sp>
    </p:spTree>
    <p:extLst>
      <p:ext uri="{BB962C8B-B14F-4D97-AF65-F5344CB8AC3E}">
        <p14:creationId xmlns:p14="http://schemas.microsoft.com/office/powerpoint/2010/main" val="1846212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462187" y="1203708"/>
            <a:ext cx="81357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a:latin typeface="HurryUp-Regular"/>
                <a:cs typeface="HurryUp-Regular"/>
              </a:rPr>
              <a:t>A </a:t>
            </a:r>
            <a:r>
              <a:rPr lang="en-US" b="1" i="1" dirty="0">
                <a:latin typeface="HurryUp-Regular"/>
                <a:cs typeface="HurryUp-Regular"/>
              </a:rPr>
              <a:t>variable </a:t>
            </a:r>
            <a:r>
              <a:rPr lang="en-US" dirty="0">
                <a:latin typeface="HurryUp-Regular"/>
                <a:cs typeface="HurryUp-Regular"/>
              </a:rPr>
              <a:t>can store things besides numbers as its value.</a:t>
            </a:r>
          </a:p>
          <a:p>
            <a:pPr lvl="1"/>
            <a:r>
              <a:rPr lang="en-US" dirty="0" smtClean="0">
                <a:latin typeface="HurryUp-Regular"/>
                <a:cs typeface="HurryUp-Regular"/>
              </a:rPr>
              <a:t>Lists, text , </a:t>
            </a:r>
            <a:r>
              <a:rPr lang="en-US" dirty="0">
                <a:latin typeface="HurryUp-Regular"/>
                <a:cs typeface="HurryUp-Regular"/>
              </a:rPr>
              <a:t>etc… </a:t>
            </a:r>
            <a:r>
              <a:rPr lang="en-US" sz="1600" i="1" dirty="0">
                <a:latin typeface="HurryUp-Regular"/>
                <a:cs typeface="HurryUp-Regular"/>
              </a:rPr>
              <a:t>(we </a:t>
            </a:r>
            <a:r>
              <a:rPr lang="en-US" sz="1600" i="1" dirty="0" smtClean="0">
                <a:latin typeface="HurryUp-Regular"/>
                <a:cs typeface="HurryUp-Regular"/>
              </a:rPr>
              <a:t>already covered the second one)</a:t>
            </a:r>
          </a:p>
          <a:p>
            <a:r>
              <a:rPr lang="en-US" dirty="0">
                <a:latin typeface="HurryUp-Regular"/>
                <a:cs typeface="HurryUp-Regular"/>
              </a:rPr>
              <a:t>A </a:t>
            </a:r>
            <a:r>
              <a:rPr lang="en-US" b="1" i="1" dirty="0" smtClean="0">
                <a:latin typeface="HurryUp-Regular"/>
                <a:cs typeface="HurryUp-Regular"/>
              </a:rPr>
              <a:t>list </a:t>
            </a:r>
            <a:r>
              <a:rPr lang="en-US" dirty="0" smtClean="0">
                <a:latin typeface="HurryUp-Regular"/>
                <a:cs typeface="HurryUp-Regular"/>
              </a:rPr>
              <a:t>is a collection of a bunch of similar items (numbers, strings, etc…).</a:t>
            </a:r>
          </a:p>
          <a:p>
            <a:pPr lvl="1"/>
            <a:r>
              <a:rPr lang="en-US" dirty="0" smtClean="0">
                <a:latin typeface="HurryUp-Regular"/>
                <a:cs typeface="HurryUp-Regular"/>
              </a:rPr>
              <a:t>A list is made by putting a series of values (numbers or strings) together inside brackets [ ], separated by commas.</a:t>
            </a:r>
          </a:p>
          <a:p>
            <a:pPr marL="457200" lvl="1" indent="0">
              <a:buNone/>
            </a:pPr>
            <a:endParaRPr lang="en-US" dirty="0" smtClean="0">
              <a:latin typeface="HurryUp-Regular"/>
              <a:cs typeface="HurryUp-Regular"/>
            </a:endParaRPr>
          </a:p>
          <a:p>
            <a:pPr marL="0" indent="0">
              <a:buNone/>
            </a:pPr>
            <a:endParaRPr lang="en-US" dirty="0"/>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Lists</a:t>
            </a:r>
            <a:endParaRPr lang="en-US" dirty="0">
              <a:latin typeface="HurryUp-Regular"/>
            </a:endParaRPr>
          </a:p>
        </p:txBody>
      </p:sp>
      <p:sp>
        <p:nvSpPr>
          <p:cNvPr id="6" name="Rounded Rectangle 5"/>
          <p:cNvSpPr/>
          <p:nvPr/>
        </p:nvSpPr>
        <p:spPr>
          <a:xfrm>
            <a:off x="407982" y="4744686"/>
            <a:ext cx="2862119"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ounded Rectangle 6"/>
          <p:cNvSpPr/>
          <p:nvPr/>
        </p:nvSpPr>
        <p:spPr>
          <a:xfrm>
            <a:off x="4696196" y="4637406"/>
            <a:ext cx="3865186" cy="94796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3274489" y="4835625"/>
            <a:ext cx="1880864" cy="646331"/>
          </a:xfrm>
          <a:prstGeom prst="rect">
            <a:avLst/>
          </a:prstGeom>
          <a:noFill/>
        </p:spPr>
        <p:txBody>
          <a:bodyPr wrap="square" rtlCol="0">
            <a:spAutoFit/>
          </a:bodyPr>
          <a:lstStyle/>
          <a:p>
            <a:pPr algn="ctr"/>
            <a:r>
              <a:rPr lang="en-US" sz="3600" dirty="0" smtClean="0">
                <a:latin typeface="HurryUp-Regular"/>
              </a:rPr>
              <a:t>=</a:t>
            </a:r>
            <a:endParaRPr lang="en-US" sz="3600" dirty="0">
              <a:latin typeface="HurryUp-Regular"/>
            </a:endParaRPr>
          </a:p>
        </p:txBody>
      </p:sp>
      <p:sp>
        <p:nvSpPr>
          <p:cNvPr id="9" name="TextBox 8"/>
          <p:cNvSpPr txBox="1"/>
          <p:nvPr/>
        </p:nvSpPr>
        <p:spPr>
          <a:xfrm>
            <a:off x="406596" y="4835627"/>
            <a:ext cx="2863505" cy="646331"/>
          </a:xfrm>
          <a:prstGeom prst="rect">
            <a:avLst/>
          </a:prstGeom>
          <a:noFill/>
        </p:spPr>
        <p:txBody>
          <a:bodyPr wrap="square" rtlCol="0">
            <a:spAutoFit/>
          </a:bodyPr>
          <a:lstStyle/>
          <a:p>
            <a:pPr algn="ctr"/>
            <a:r>
              <a:rPr lang="en-US" sz="3600" dirty="0" err="1" smtClean="0">
                <a:latin typeface="HurryUp-Regular"/>
              </a:rPr>
              <a:t>aList</a:t>
            </a:r>
            <a:endParaRPr lang="en-US" sz="3600" dirty="0">
              <a:latin typeface="HurryUp-Regular"/>
            </a:endParaRPr>
          </a:p>
        </p:txBody>
      </p:sp>
      <p:sp>
        <p:nvSpPr>
          <p:cNvPr id="10" name="TextBox 9"/>
          <p:cNvSpPr txBox="1"/>
          <p:nvPr/>
        </p:nvSpPr>
        <p:spPr>
          <a:xfrm>
            <a:off x="4876996" y="4835627"/>
            <a:ext cx="3565700" cy="646331"/>
          </a:xfrm>
          <a:prstGeom prst="rect">
            <a:avLst/>
          </a:prstGeom>
          <a:noFill/>
        </p:spPr>
        <p:txBody>
          <a:bodyPr wrap="square" rtlCol="0">
            <a:spAutoFit/>
          </a:bodyPr>
          <a:lstStyle/>
          <a:p>
            <a:pPr algn="ctr"/>
            <a:r>
              <a:rPr lang="en-US" sz="3600" dirty="0" smtClean="0">
                <a:latin typeface="HurryUp-Regular"/>
              </a:rPr>
              <a:t>[10,12,13,14,2]</a:t>
            </a:r>
            <a:endParaRPr lang="en-US" sz="3600" dirty="0">
              <a:latin typeface="HurryUp-Regular"/>
            </a:endParaRPr>
          </a:p>
        </p:txBody>
      </p:sp>
      <p:cxnSp>
        <p:nvCxnSpPr>
          <p:cNvPr id="11" name="Curved Connector 10"/>
          <p:cNvCxnSpPr/>
          <p:nvPr/>
        </p:nvCxnSpPr>
        <p:spPr>
          <a:xfrm rot="5400000" flipH="1" flipV="1">
            <a:off x="3463429" y="5676128"/>
            <a:ext cx="1087327" cy="361629"/>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853383" y="6486085"/>
            <a:ext cx="2486010" cy="353943"/>
          </a:xfrm>
          <a:prstGeom prst="rect">
            <a:avLst/>
          </a:prstGeom>
          <a:noFill/>
        </p:spPr>
        <p:txBody>
          <a:bodyPr wrap="square" rtlCol="0">
            <a:spAutoFit/>
          </a:bodyPr>
          <a:lstStyle/>
          <a:p>
            <a:r>
              <a:rPr lang="en-US" sz="1700" b="1" dirty="0" smtClean="0"/>
              <a:t>Assignment,</a:t>
            </a:r>
            <a:r>
              <a:rPr lang="en-US" sz="1700" dirty="0" smtClean="0"/>
              <a:t> NOT </a:t>
            </a:r>
            <a:r>
              <a:rPr lang="en-US" sz="1700" b="1" dirty="0" smtClean="0"/>
              <a:t>equals</a:t>
            </a:r>
            <a:r>
              <a:rPr lang="en-US" sz="1700" dirty="0" smtClean="0"/>
              <a:t>!</a:t>
            </a:r>
            <a:endParaRPr lang="en-US" sz="1700" b="1" dirty="0"/>
          </a:p>
        </p:txBody>
      </p:sp>
      <p:cxnSp>
        <p:nvCxnSpPr>
          <p:cNvPr id="13" name="Curved Connector 12"/>
          <p:cNvCxnSpPr/>
          <p:nvPr/>
        </p:nvCxnSpPr>
        <p:spPr>
          <a:xfrm rot="16200000" flipV="1">
            <a:off x="4318519" y="2454700"/>
            <a:ext cx="13999" cy="4624246"/>
          </a:xfrm>
          <a:prstGeom prst="curvedConnector3">
            <a:avLst>
              <a:gd name="adj1" fmla="val 3067848"/>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3"/>
          <p:cNvCxnSpPr/>
          <p:nvPr/>
        </p:nvCxnSpPr>
        <p:spPr>
          <a:xfrm rot="16200000" flipV="1">
            <a:off x="6268180" y="5759368"/>
            <a:ext cx="1087326" cy="366107"/>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5400000" flipH="1" flipV="1">
            <a:off x="951959" y="5675896"/>
            <a:ext cx="1087326" cy="533053"/>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347482" y="6507641"/>
            <a:ext cx="2486010" cy="353943"/>
          </a:xfrm>
          <a:prstGeom prst="rect">
            <a:avLst/>
          </a:prstGeom>
          <a:noFill/>
        </p:spPr>
        <p:txBody>
          <a:bodyPr wrap="square" rtlCol="0">
            <a:spAutoFit/>
          </a:bodyPr>
          <a:lstStyle/>
          <a:p>
            <a:r>
              <a:rPr lang="en-US" sz="1700" dirty="0" smtClean="0"/>
              <a:t>A </a:t>
            </a:r>
            <a:r>
              <a:rPr lang="en-US" sz="1700" b="1" i="1" dirty="0" smtClean="0"/>
              <a:t>Variable</a:t>
            </a:r>
            <a:endParaRPr lang="en-US" sz="1700" b="1" dirty="0"/>
          </a:p>
        </p:txBody>
      </p:sp>
      <p:sp>
        <p:nvSpPr>
          <p:cNvPr id="18" name="TextBox 17"/>
          <p:cNvSpPr txBox="1"/>
          <p:nvPr/>
        </p:nvSpPr>
        <p:spPr>
          <a:xfrm>
            <a:off x="6465971" y="6507641"/>
            <a:ext cx="2486010" cy="353943"/>
          </a:xfrm>
          <a:prstGeom prst="rect">
            <a:avLst/>
          </a:prstGeom>
          <a:noFill/>
        </p:spPr>
        <p:txBody>
          <a:bodyPr wrap="square" rtlCol="0">
            <a:spAutoFit/>
          </a:bodyPr>
          <a:lstStyle/>
          <a:p>
            <a:r>
              <a:rPr lang="en-US" sz="1700" dirty="0" smtClean="0"/>
              <a:t>A </a:t>
            </a:r>
            <a:r>
              <a:rPr lang="en-US" sz="1700" b="1" i="1" dirty="0" smtClean="0"/>
              <a:t>List</a:t>
            </a:r>
            <a:endParaRPr lang="en-US" sz="1700" b="1" dirty="0"/>
          </a:p>
        </p:txBody>
      </p:sp>
    </p:spTree>
    <p:extLst>
      <p:ext uri="{BB962C8B-B14F-4D97-AF65-F5344CB8AC3E}">
        <p14:creationId xmlns:p14="http://schemas.microsoft.com/office/powerpoint/2010/main" val="2256988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462187" y="2682240"/>
            <a:ext cx="8135713" cy="3352800"/>
          </a:xfrm>
          <a:prstGeom prst="rect">
            <a:avLst/>
          </a:prstGeom>
        </p:spPr>
        <p:txBody>
          <a:bodyPr>
            <a:normAutofit fontScale="85000" lnSpcReduction="20000"/>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Adding and item to a list:</a:t>
            </a:r>
          </a:p>
          <a:p>
            <a:pPr lvl="1"/>
            <a:r>
              <a:rPr lang="en-US" dirty="0" err="1" smtClean="0">
                <a:latin typeface="HurryUp-Regular"/>
                <a:cs typeface="HurryUp-Regular"/>
              </a:rPr>
              <a:t>myList.append</a:t>
            </a:r>
            <a:r>
              <a:rPr lang="en-US" dirty="0" smtClean="0">
                <a:latin typeface="HurryUp-Regular"/>
                <a:cs typeface="HurryUp-Regular"/>
              </a:rPr>
              <a:t>(item)</a:t>
            </a:r>
          </a:p>
          <a:p>
            <a:r>
              <a:rPr lang="en-US" dirty="0" smtClean="0">
                <a:latin typeface="HurryUp-Regular"/>
                <a:cs typeface="HurryUp-Regular"/>
              </a:rPr>
              <a:t>Removing an item from a list:</a:t>
            </a:r>
          </a:p>
          <a:p>
            <a:pPr lvl="1"/>
            <a:r>
              <a:rPr lang="en-US" dirty="0" err="1" smtClean="0">
                <a:latin typeface="HurryUp-Regular"/>
                <a:cs typeface="HurryUp-Regular"/>
              </a:rPr>
              <a:t>myList.remove</a:t>
            </a:r>
            <a:r>
              <a:rPr lang="en-US" dirty="0" smtClean="0">
                <a:latin typeface="HurryUp-Regular"/>
                <a:cs typeface="HurryUp-Regular"/>
              </a:rPr>
              <a:t>(item</a:t>
            </a:r>
            <a:r>
              <a:rPr lang="en-US" dirty="0" smtClean="0">
                <a:latin typeface="HurryUp-Regular"/>
                <a:cs typeface="HurryUp-Regular"/>
              </a:rPr>
              <a:t>)</a:t>
            </a:r>
          </a:p>
          <a:p>
            <a:r>
              <a:rPr lang="en-US" dirty="0" smtClean="0">
                <a:latin typeface="HurryUp-Regular"/>
                <a:cs typeface="HurryUp-Regular"/>
              </a:rPr>
              <a:t>Combining Lists:</a:t>
            </a:r>
          </a:p>
          <a:p>
            <a:pPr lvl="1"/>
            <a:r>
              <a:rPr lang="en-US" dirty="0" smtClean="0">
                <a:latin typeface="HurryUp-Regular"/>
                <a:cs typeface="HurryUp-Regular"/>
              </a:rPr>
              <a:t>Given </a:t>
            </a:r>
            <a:r>
              <a:rPr lang="en-US" dirty="0" err="1" smtClean="0">
                <a:latin typeface="HurryUp-Regular"/>
                <a:cs typeface="HurryUp-Regular"/>
              </a:rPr>
              <a:t>aList</a:t>
            </a:r>
            <a:r>
              <a:rPr lang="en-US" dirty="0" smtClean="0">
                <a:latin typeface="HurryUp-Regular"/>
                <a:cs typeface="HurryUp-Regular"/>
              </a:rPr>
              <a:t> = [1,2,3] and aList2 = [4,5,6]</a:t>
            </a:r>
          </a:p>
          <a:p>
            <a:pPr lvl="2"/>
            <a:r>
              <a:rPr lang="en-US" dirty="0" err="1" smtClean="0">
                <a:latin typeface="HurryUp-Regular"/>
                <a:cs typeface="HurryUp-Regular"/>
              </a:rPr>
              <a:t>sumList</a:t>
            </a:r>
            <a:r>
              <a:rPr lang="en-US" dirty="0" smtClean="0">
                <a:latin typeface="HurryUp-Regular"/>
                <a:cs typeface="HurryUp-Regular"/>
              </a:rPr>
              <a:t> = </a:t>
            </a:r>
            <a:r>
              <a:rPr lang="en-US" dirty="0" err="1" smtClean="0">
                <a:latin typeface="HurryUp-Regular"/>
                <a:cs typeface="HurryUp-Regular"/>
              </a:rPr>
              <a:t>aList</a:t>
            </a:r>
            <a:r>
              <a:rPr lang="en-US" dirty="0" smtClean="0">
                <a:latin typeface="HurryUp-Regular"/>
                <a:cs typeface="HurryUp-Regular"/>
              </a:rPr>
              <a:t> + aList2 = [1,2,3,4,5,6]</a:t>
            </a:r>
            <a:endParaRPr lang="en-US" dirty="0" smtClean="0">
              <a:latin typeface="HurryUp-Regular"/>
              <a:cs typeface="HurryUp-Regular"/>
            </a:endParaRPr>
          </a:p>
          <a:p>
            <a:pPr lvl="1"/>
            <a:endParaRPr lang="en-US" dirty="0" smtClean="0">
              <a:latin typeface="HurryUp-Regular"/>
              <a:cs typeface="HurryUp-Regular"/>
            </a:endParaRPr>
          </a:p>
          <a:p>
            <a:r>
              <a:rPr lang="en-US" dirty="0" smtClean="0">
                <a:latin typeface="HurryUp-Regular"/>
                <a:cs typeface="HurryUp-Regular"/>
              </a:rPr>
              <a:t>How do we access items that we put in our list?</a:t>
            </a:r>
          </a:p>
          <a:p>
            <a:pPr marL="0" indent="0">
              <a:buNone/>
            </a:pPr>
            <a:endParaRPr lang="en-US" dirty="0" smtClean="0">
              <a:latin typeface="HurryUp-Regular"/>
              <a:cs typeface="HurryUp-Regular"/>
            </a:endParaRPr>
          </a:p>
          <a:p>
            <a:pPr lvl="1"/>
            <a:endParaRPr lang="en-US" dirty="0" smtClean="0">
              <a:latin typeface="HurryUp-Regular"/>
              <a:cs typeface="HurryUp-Regular"/>
            </a:endParaRPr>
          </a:p>
          <a:p>
            <a:pPr marL="457200" lvl="1" indent="0">
              <a:buNone/>
            </a:pPr>
            <a:endParaRPr lang="en-US" sz="1200" i="1" dirty="0" smtClean="0">
              <a:latin typeface="HurryUp-Regular"/>
              <a:cs typeface="HurryUp-Regular"/>
            </a:endParaRPr>
          </a:p>
          <a:p>
            <a:pPr marL="457200" lvl="1" indent="0">
              <a:buNone/>
            </a:pPr>
            <a:endParaRPr lang="en-US" dirty="0" smtClean="0">
              <a:latin typeface="HurryUp-Regular"/>
              <a:cs typeface="HurryUp-Regular"/>
            </a:endParaRPr>
          </a:p>
          <a:p>
            <a:pPr marL="0" indent="0">
              <a:buNone/>
            </a:pPr>
            <a:endParaRPr lang="en-US" dirty="0"/>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Lists</a:t>
            </a:r>
            <a:endParaRPr lang="en-US" dirty="0">
              <a:latin typeface="HurryUp-Regular"/>
            </a:endParaRPr>
          </a:p>
        </p:txBody>
      </p:sp>
      <p:sp>
        <p:nvSpPr>
          <p:cNvPr id="17" name="Rectangle 16"/>
          <p:cNvSpPr/>
          <p:nvPr/>
        </p:nvSpPr>
        <p:spPr>
          <a:xfrm>
            <a:off x="1452020" y="988720"/>
            <a:ext cx="5857823" cy="1522633"/>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1662565" y="1110970"/>
            <a:ext cx="5433785" cy="1400383"/>
          </a:xfrm>
          <a:prstGeom prst="rect">
            <a:avLst/>
          </a:prstGeom>
          <a:noFill/>
        </p:spPr>
        <p:txBody>
          <a:bodyPr wrap="square" rtlCol="0">
            <a:spAutoFit/>
          </a:bodyPr>
          <a:lstStyle/>
          <a:p>
            <a:pPr algn="ctr"/>
            <a:r>
              <a:rPr lang="en-US" sz="1700" u="sng" dirty="0" smtClean="0">
                <a:latin typeface="HurryUp-Regular"/>
              </a:rPr>
              <a:t>Examples of Lists</a:t>
            </a:r>
            <a:endParaRPr lang="en-US" sz="1700" u="sng" dirty="0">
              <a:latin typeface="HurryUp-Regular"/>
            </a:endParaRPr>
          </a:p>
          <a:p>
            <a:r>
              <a:rPr lang="en-US" sz="1700" dirty="0" err="1" smtClean="0">
                <a:latin typeface="HurryUp-Regular"/>
              </a:rPr>
              <a:t>myList</a:t>
            </a:r>
            <a:r>
              <a:rPr lang="en-US" sz="1700" dirty="0" smtClean="0">
                <a:latin typeface="HurryUp-Regular"/>
              </a:rPr>
              <a:t> = [3,4,1,63,12]		List of Numbers</a:t>
            </a:r>
          </a:p>
          <a:p>
            <a:r>
              <a:rPr lang="en-US" sz="1700" dirty="0" err="1" smtClean="0">
                <a:latin typeface="HurryUp-Regular"/>
              </a:rPr>
              <a:t>myList</a:t>
            </a:r>
            <a:r>
              <a:rPr lang="en-US" sz="1700" dirty="0" smtClean="0">
                <a:latin typeface="HurryUp-Regular"/>
              </a:rPr>
              <a:t> = [“</a:t>
            </a:r>
            <a:r>
              <a:rPr lang="en-US" sz="1700" dirty="0" err="1" smtClean="0">
                <a:latin typeface="HurryUp-Regular"/>
              </a:rPr>
              <a:t>aString</a:t>
            </a:r>
            <a:r>
              <a:rPr lang="en-US" sz="1700" dirty="0" smtClean="0">
                <a:latin typeface="HurryUp-Regular"/>
              </a:rPr>
              <a:t>”,”</a:t>
            </a:r>
            <a:r>
              <a:rPr lang="en-US" sz="1700" dirty="0" err="1" smtClean="0">
                <a:latin typeface="HurryUp-Regular"/>
              </a:rPr>
              <a:t>anotherString</a:t>
            </a:r>
            <a:r>
              <a:rPr lang="en-US" sz="1700" dirty="0" smtClean="0">
                <a:latin typeface="HurryUp-Regular"/>
              </a:rPr>
              <a:t>”]	List of Strings</a:t>
            </a:r>
          </a:p>
          <a:p>
            <a:r>
              <a:rPr lang="en-US" sz="1700" dirty="0" err="1" smtClean="0">
                <a:latin typeface="HurryUp-Regular"/>
              </a:rPr>
              <a:t>myList</a:t>
            </a:r>
            <a:r>
              <a:rPr lang="en-US" sz="1700" dirty="0" smtClean="0">
                <a:latin typeface="HurryUp-Regular"/>
              </a:rPr>
              <a:t> = [anotherList,anotherList2]	List of Lists</a:t>
            </a:r>
          </a:p>
          <a:p>
            <a:endParaRPr lang="en-US" sz="1700" dirty="0" smtClean="0">
              <a:latin typeface="HurryUp-Regular"/>
            </a:endParaRPr>
          </a:p>
        </p:txBody>
      </p:sp>
    </p:spTree>
    <p:extLst>
      <p:ext uri="{BB962C8B-B14F-4D97-AF65-F5344CB8AC3E}">
        <p14:creationId xmlns:p14="http://schemas.microsoft.com/office/powerpoint/2010/main" val="2113959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43853" y="5166409"/>
            <a:ext cx="3135947" cy="96292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Content Placeholder 2"/>
          <p:cNvSpPr txBox="1">
            <a:spLocks/>
          </p:cNvSpPr>
          <p:nvPr/>
        </p:nvSpPr>
        <p:spPr>
          <a:xfrm>
            <a:off x="462187" y="1193800"/>
            <a:ext cx="8135713" cy="5359400"/>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Indexing</a:t>
            </a:r>
          </a:p>
          <a:p>
            <a:pPr lvl="1"/>
            <a:r>
              <a:rPr lang="en-US" dirty="0" smtClean="0">
                <a:latin typeface="HurryUp-Regular"/>
                <a:cs typeface="HurryUp-Regular"/>
              </a:rPr>
              <a:t>A list holds a collection of items, each of which is in a specific position within a list.</a:t>
            </a:r>
          </a:p>
          <a:p>
            <a:pPr lvl="1"/>
            <a:r>
              <a:rPr lang="en-US" dirty="0" smtClean="0">
                <a:latin typeface="HurryUp-Regular"/>
                <a:cs typeface="HurryUp-Regular"/>
              </a:rPr>
              <a:t>You can retrieve items from a list through a process called </a:t>
            </a:r>
            <a:r>
              <a:rPr lang="en-US" b="1" i="1" dirty="0" smtClean="0">
                <a:latin typeface="HurryUp-Regular"/>
                <a:cs typeface="HurryUp-Regular"/>
              </a:rPr>
              <a:t>Indexing</a:t>
            </a:r>
            <a:r>
              <a:rPr lang="en-US" dirty="0" smtClean="0">
                <a:latin typeface="HurryUp-Regular"/>
                <a:cs typeface="HurryUp-Regular"/>
              </a:rPr>
              <a:t>.</a:t>
            </a:r>
          </a:p>
          <a:p>
            <a:pPr lvl="2"/>
            <a:r>
              <a:rPr lang="en-US" dirty="0" err="1" smtClean="0">
                <a:latin typeface="HurryUp-Regular"/>
                <a:cs typeface="HurryUp-Regular"/>
              </a:rPr>
              <a:t>aList</a:t>
            </a:r>
            <a:r>
              <a:rPr lang="en-US" dirty="0" smtClean="0">
                <a:latin typeface="HurryUp-Regular"/>
                <a:cs typeface="HurryUp-Regular"/>
              </a:rPr>
              <a:t>[position] will return the value stored at </a:t>
            </a:r>
            <a:r>
              <a:rPr lang="en-US" dirty="0" err="1" smtClean="0">
                <a:latin typeface="HurryUp-Regular"/>
                <a:cs typeface="HurryUp-Regular"/>
              </a:rPr>
              <a:t>aList’s</a:t>
            </a:r>
            <a:r>
              <a:rPr lang="en-US" dirty="0" smtClean="0">
                <a:latin typeface="HurryUp-Regular"/>
                <a:cs typeface="HurryUp-Regular"/>
              </a:rPr>
              <a:t> position</a:t>
            </a:r>
          </a:p>
          <a:p>
            <a:pPr lvl="2"/>
            <a:r>
              <a:rPr lang="en-US" dirty="0" smtClean="0">
                <a:latin typeface="HurryUp-Regular"/>
                <a:cs typeface="HurryUp-Regular"/>
              </a:rPr>
              <a:t>Positions start at 0</a:t>
            </a:r>
          </a:p>
          <a:p>
            <a:pPr lvl="2"/>
            <a:endParaRPr lang="en-US" dirty="0">
              <a:latin typeface="HurryUp-Regular"/>
              <a:cs typeface="HurryUp-Regular"/>
            </a:endParaRPr>
          </a:p>
          <a:p>
            <a:pPr marL="914400" lvl="2" indent="0">
              <a:buNone/>
            </a:pPr>
            <a:endParaRPr lang="en-US" dirty="0" smtClean="0">
              <a:latin typeface="HurryUp-Regular"/>
              <a:cs typeface="HurryUp-Regular"/>
            </a:endParaRPr>
          </a:p>
          <a:p>
            <a:pPr lvl="1"/>
            <a:endParaRPr lang="en-US" dirty="0" smtClean="0">
              <a:latin typeface="HurryUp-Regular"/>
              <a:cs typeface="HurryUp-Regular"/>
            </a:endParaRPr>
          </a:p>
          <a:p>
            <a:pPr marL="457200" lvl="1" indent="0">
              <a:buNone/>
            </a:pPr>
            <a:endParaRPr lang="en-US" sz="1200" i="1" dirty="0" smtClean="0">
              <a:latin typeface="HurryUp-Regular"/>
              <a:cs typeface="HurryUp-Regular"/>
            </a:endParaRPr>
          </a:p>
          <a:p>
            <a:pPr marL="457200" lvl="1" indent="0">
              <a:buNone/>
            </a:pPr>
            <a:endParaRPr lang="en-US" dirty="0" smtClean="0">
              <a:latin typeface="HurryUp-Regular"/>
              <a:cs typeface="HurryUp-Regular"/>
            </a:endParaRPr>
          </a:p>
          <a:p>
            <a:pPr marL="0" indent="0">
              <a:buNone/>
            </a:pPr>
            <a:endParaRPr lang="en-US" dirty="0"/>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Lists</a:t>
            </a:r>
            <a:endParaRPr lang="en-US" dirty="0">
              <a:latin typeface="HurryUp-Regular"/>
            </a:endParaRPr>
          </a:p>
        </p:txBody>
      </p:sp>
      <p:sp>
        <p:nvSpPr>
          <p:cNvPr id="6" name="Rounded Rectangle 5"/>
          <p:cNvSpPr/>
          <p:nvPr/>
        </p:nvSpPr>
        <p:spPr>
          <a:xfrm>
            <a:off x="440425" y="4167295"/>
            <a:ext cx="2862119"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ounded Rectangle 6"/>
          <p:cNvSpPr/>
          <p:nvPr/>
        </p:nvSpPr>
        <p:spPr>
          <a:xfrm>
            <a:off x="4728639" y="4060015"/>
            <a:ext cx="3865186" cy="94796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3306932" y="4258234"/>
            <a:ext cx="1880864" cy="646331"/>
          </a:xfrm>
          <a:prstGeom prst="rect">
            <a:avLst/>
          </a:prstGeom>
          <a:noFill/>
        </p:spPr>
        <p:txBody>
          <a:bodyPr wrap="square" rtlCol="0">
            <a:spAutoFit/>
          </a:bodyPr>
          <a:lstStyle/>
          <a:p>
            <a:pPr algn="ctr"/>
            <a:r>
              <a:rPr lang="en-US" sz="3600" dirty="0" smtClean="0">
                <a:latin typeface="HurryUp-Regular"/>
              </a:rPr>
              <a:t>=</a:t>
            </a:r>
            <a:endParaRPr lang="en-US" sz="3600" dirty="0">
              <a:latin typeface="HurryUp-Regular"/>
            </a:endParaRPr>
          </a:p>
        </p:txBody>
      </p:sp>
      <p:sp>
        <p:nvSpPr>
          <p:cNvPr id="9" name="TextBox 8"/>
          <p:cNvSpPr txBox="1"/>
          <p:nvPr/>
        </p:nvSpPr>
        <p:spPr>
          <a:xfrm>
            <a:off x="439039" y="4258236"/>
            <a:ext cx="2863505" cy="646331"/>
          </a:xfrm>
          <a:prstGeom prst="rect">
            <a:avLst/>
          </a:prstGeom>
          <a:noFill/>
        </p:spPr>
        <p:txBody>
          <a:bodyPr wrap="square" rtlCol="0">
            <a:spAutoFit/>
          </a:bodyPr>
          <a:lstStyle/>
          <a:p>
            <a:pPr algn="ctr"/>
            <a:r>
              <a:rPr lang="en-US" sz="3600" dirty="0" err="1" smtClean="0">
                <a:latin typeface="HurryUp-Regular"/>
              </a:rPr>
              <a:t>aList</a:t>
            </a:r>
            <a:endParaRPr lang="en-US" sz="3600" dirty="0">
              <a:latin typeface="HurryUp-Regular"/>
            </a:endParaRPr>
          </a:p>
        </p:txBody>
      </p:sp>
      <p:sp>
        <p:nvSpPr>
          <p:cNvPr id="10" name="TextBox 9"/>
          <p:cNvSpPr txBox="1"/>
          <p:nvPr/>
        </p:nvSpPr>
        <p:spPr>
          <a:xfrm>
            <a:off x="4909439" y="4258236"/>
            <a:ext cx="3565700" cy="646331"/>
          </a:xfrm>
          <a:prstGeom prst="rect">
            <a:avLst/>
          </a:prstGeom>
          <a:noFill/>
        </p:spPr>
        <p:txBody>
          <a:bodyPr wrap="square" rtlCol="0">
            <a:spAutoFit/>
          </a:bodyPr>
          <a:lstStyle/>
          <a:p>
            <a:pPr algn="ctr"/>
            <a:r>
              <a:rPr lang="en-US" sz="3600" dirty="0" smtClean="0">
                <a:latin typeface="HurryUp-Regular"/>
              </a:rPr>
              <a:t>[10,12,13,14,2]</a:t>
            </a:r>
            <a:endParaRPr lang="en-US" sz="3600" dirty="0">
              <a:latin typeface="HurryUp-Regular"/>
            </a:endParaRPr>
          </a:p>
        </p:txBody>
      </p:sp>
      <p:cxnSp>
        <p:nvCxnSpPr>
          <p:cNvPr id="4" name="Elbow Connector 3"/>
          <p:cNvCxnSpPr/>
          <p:nvPr/>
        </p:nvCxnSpPr>
        <p:spPr>
          <a:xfrm rot="5400000" flipH="1" flipV="1">
            <a:off x="4942782" y="5167996"/>
            <a:ext cx="977900" cy="247650"/>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5573816" y="5152912"/>
            <a:ext cx="977900" cy="277818"/>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8" name="Elbow Connector 17"/>
          <p:cNvCxnSpPr/>
          <p:nvPr/>
        </p:nvCxnSpPr>
        <p:spPr>
          <a:xfrm rot="5400000" flipH="1" flipV="1">
            <a:off x="6176275" y="5109253"/>
            <a:ext cx="990600" cy="377836"/>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rot="5400000" flipH="1" flipV="1">
            <a:off x="6711280" y="5044152"/>
            <a:ext cx="1003300" cy="520741"/>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20"/>
          <p:cNvCxnSpPr/>
          <p:nvPr/>
        </p:nvCxnSpPr>
        <p:spPr>
          <a:xfrm rot="5400000" flipH="1" flipV="1">
            <a:off x="7301830" y="5126744"/>
            <a:ext cx="1003300" cy="355554"/>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535096" y="5810715"/>
            <a:ext cx="4777522" cy="553998"/>
          </a:xfrm>
          <a:prstGeom prst="rect">
            <a:avLst/>
          </a:prstGeom>
          <a:noFill/>
        </p:spPr>
        <p:txBody>
          <a:bodyPr wrap="square" rtlCol="0">
            <a:spAutoFit/>
          </a:bodyPr>
          <a:lstStyle/>
          <a:p>
            <a:r>
              <a:rPr lang="en-US" sz="3000" dirty="0" smtClean="0">
                <a:latin typeface="HurryUp-Regular"/>
              </a:rPr>
              <a:t>Position: 0   1    2  3    4</a:t>
            </a:r>
            <a:endParaRPr lang="en-US" sz="3000" dirty="0">
              <a:latin typeface="HurryUp-Regular"/>
            </a:endParaRPr>
          </a:p>
        </p:txBody>
      </p:sp>
      <p:sp>
        <p:nvSpPr>
          <p:cNvPr id="27" name="TextBox 26"/>
          <p:cNvSpPr txBox="1"/>
          <p:nvPr/>
        </p:nvSpPr>
        <p:spPr>
          <a:xfrm>
            <a:off x="197739" y="5281394"/>
            <a:ext cx="3282061" cy="646331"/>
          </a:xfrm>
          <a:prstGeom prst="rect">
            <a:avLst/>
          </a:prstGeom>
          <a:noFill/>
        </p:spPr>
        <p:txBody>
          <a:bodyPr wrap="square" rtlCol="0">
            <a:spAutoFit/>
          </a:bodyPr>
          <a:lstStyle/>
          <a:p>
            <a:pPr algn="ctr"/>
            <a:r>
              <a:rPr lang="en-US" sz="3600" dirty="0" err="1" smtClean="0">
                <a:latin typeface="HurryUp-Regular"/>
              </a:rPr>
              <a:t>aList</a:t>
            </a:r>
            <a:r>
              <a:rPr lang="en-US" sz="3600" dirty="0" smtClean="0">
                <a:latin typeface="HurryUp-Regular"/>
              </a:rPr>
              <a:t>[2] -&gt; 13 </a:t>
            </a:r>
            <a:endParaRPr lang="en-US" sz="3600" dirty="0">
              <a:latin typeface="HurryUp-Regular"/>
            </a:endParaRPr>
          </a:p>
        </p:txBody>
      </p:sp>
    </p:spTree>
    <p:extLst>
      <p:ext uri="{BB962C8B-B14F-4D97-AF65-F5344CB8AC3E}">
        <p14:creationId xmlns:p14="http://schemas.microsoft.com/office/powerpoint/2010/main" val="267812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038"/>
            <a:ext cx="7313613" cy="868362"/>
          </a:xfrm>
        </p:spPr>
        <p:txBody>
          <a:bodyPr/>
          <a:lstStyle/>
          <a:p>
            <a:r>
              <a:rPr lang="en-US" sz="5400" dirty="0" smtClean="0">
                <a:latin typeface="HurryUp-Regular"/>
              </a:rPr>
              <a:t>Now Try This Yourself</a:t>
            </a:r>
            <a:endParaRPr lang="en-US" sz="5400" dirty="0">
              <a:latin typeface="HurryUp-Regular"/>
            </a:endParaRPr>
          </a:p>
        </p:txBody>
      </p:sp>
      <p:sp>
        <p:nvSpPr>
          <p:cNvPr id="21" name="TextBox 20"/>
          <p:cNvSpPr txBox="1"/>
          <p:nvPr/>
        </p:nvSpPr>
        <p:spPr>
          <a:xfrm>
            <a:off x="304800" y="3063137"/>
            <a:ext cx="8597900" cy="646331"/>
          </a:xfrm>
          <a:prstGeom prst="rect">
            <a:avLst/>
          </a:prstGeom>
          <a:noFill/>
        </p:spPr>
        <p:txBody>
          <a:bodyPr wrap="square" rtlCol="0">
            <a:spAutoFit/>
          </a:bodyPr>
          <a:lstStyle/>
          <a:p>
            <a:endParaRPr lang="en-US" sz="3600" dirty="0"/>
          </a:p>
        </p:txBody>
      </p:sp>
    </p:spTree>
    <p:extLst>
      <p:ext uri="{BB962C8B-B14F-4D97-AF65-F5344CB8AC3E}">
        <p14:creationId xmlns:p14="http://schemas.microsoft.com/office/powerpoint/2010/main" val="2900054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462187" y="1203708"/>
            <a:ext cx="8135713" cy="1979566"/>
          </a:xfrm>
          <a:prstGeom prst="rect">
            <a:avLst/>
          </a:prstGeom>
        </p:spPr>
        <p:txBody>
          <a:bodyPr>
            <a:normAutofit lnSpcReduction="10000"/>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r>
              <a:rPr lang="en-US" dirty="0" smtClean="0">
                <a:latin typeface="HurryUp-Regular"/>
                <a:cs typeface="HurryUp-Regular"/>
              </a:rPr>
              <a:t>A </a:t>
            </a:r>
            <a:r>
              <a:rPr lang="en-US" b="1" i="1" dirty="0" smtClean="0">
                <a:latin typeface="HurryUp-Regular"/>
                <a:cs typeface="HurryUp-Regular"/>
              </a:rPr>
              <a:t>loop </a:t>
            </a:r>
            <a:r>
              <a:rPr lang="en-US" dirty="0" smtClean="0">
                <a:latin typeface="HurryUp-Regular"/>
                <a:cs typeface="HurryUp-Regular"/>
              </a:rPr>
              <a:t> is a powerful way to repeat the same block of code multiple times.</a:t>
            </a:r>
          </a:p>
          <a:p>
            <a:r>
              <a:rPr lang="en-US" dirty="0" smtClean="0">
                <a:latin typeface="HurryUp-Regular"/>
                <a:cs typeface="HurryUp-Regular"/>
              </a:rPr>
              <a:t>Two important types of loop:</a:t>
            </a:r>
          </a:p>
          <a:p>
            <a:pPr marL="0" indent="0">
              <a:buNone/>
            </a:pPr>
            <a:r>
              <a:rPr lang="en-US" dirty="0" smtClean="0">
                <a:latin typeface="HurryUp-Regular"/>
                <a:cs typeface="HurryUp-Regular"/>
              </a:rPr>
              <a:t>	</a:t>
            </a:r>
            <a:r>
              <a:rPr lang="en-US" b="1" i="1" u="sng" dirty="0" smtClean="0">
                <a:latin typeface="HurryUp-Regular"/>
                <a:cs typeface="HurryUp-Regular"/>
              </a:rPr>
              <a:t>While Loop</a:t>
            </a:r>
            <a:r>
              <a:rPr lang="en-US" b="1" i="1" dirty="0" smtClean="0">
                <a:latin typeface="HurryUp-Regular"/>
                <a:cs typeface="HurryUp-Regular"/>
              </a:rPr>
              <a:t>				</a:t>
            </a:r>
            <a:r>
              <a:rPr lang="en-US" b="1" i="1" u="sng" dirty="0" smtClean="0">
                <a:latin typeface="HurryUp-Regular"/>
                <a:cs typeface="HurryUp-Regular"/>
              </a:rPr>
              <a:t>For Loop</a:t>
            </a: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Loops</a:t>
            </a:r>
            <a:endParaRPr lang="en-US" dirty="0">
              <a:latin typeface="HurryUp-Regular"/>
            </a:endParaRPr>
          </a:p>
        </p:txBody>
      </p:sp>
      <p:sp>
        <p:nvSpPr>
          <p:cNvPr id="4" name="Rounded Rectangle 3"/>
          <p:cNvSpPr/>
          <p:nvPr/>
        </p:nvSpPr>
        <p:spPr>
          <a:xfrm>
            <a:off x="81404" y="3183274"/>
            <a:ext cx="1333018" cy="5104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Rounded Rectangle 4"/>
          <p:cNvSpPr/>
          <p:nvPr/>
        </p:nvSpPr>
        <p:spPr>
          <a:xfrm>
            <a:off x="1525903" y="3183274"/>
            <a:ext cx="2670300" cy="51048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ounded Rectangle 5"/>
          <p:cNvSpPr/>
          <p:nvPr/>
        </p:nvSpPr>
        <p:spPr>
          <a:xfrm>
            <a:off x="1525903" y="3847603"/>
            <a:ext cx="2685295" cy="838697"/>
          </a:xfrm>
          <a:prstGeom prst="roundRect">
            <a:avLst/>
          </a:prstGeom>
          <a:solidFill>
            <a:srgbClr val="00B0F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TextBox 6"/>
          <p:cNvSpPr txBox="1"/>
          <p:nvPr/>
        </p:nvSpPr>
        <p:spPr>
          <a:xfrm>
            <a:off x="-676343" y="3220798"/>
            <a:ext cx="2863505" cy="523220"/>
          </a:xfrm>
          <a:prstGeom prst="rect">
            <a:avLst/>
          </a:prstGeom>
          <a:noFill/>
        </p:spPr>
        <p:txBody>
          <a:bodyPr wrap="square" rtlCol="0">
            <a:spAutoFit/>
          </a:bodyPr>
          <a:lstStyle/>
          <a:p>
            <a:pPr algn="ctr"/>
            <a:r>
              <a:rPr lang="en-US" sz="2800" dirty="0" smtClean="0">
                <a:latin typeface="HurryUp-Regular"/>
              </a:rPr>
              <a:t>while</a:t>
            </a:r>
            <a:endParaRPr lang="en-US" sz="2800" dirty="0">
              <a:latin typeface="HurryUp-Regular"/>
            </a:endParaRPr>
          </a:p>
        </p:txBody>
      </p:sp>
      <p:sp>
        <p:nvSpPr>
          <p:cNvPr id="8" name="TextBox 7"/>
          <p:cNvSpPr txBox="1"/>
          <p:nvPr/>
        </p:nvSpPr>
        <p:spPr>
          <a:xfrm>
            <a:off x="832894" y="3220798"/>
            <a:ext cx="4056318" cy="523220"/>
          </a:xfrm>
          <a:prstGeom prst="rect">
            <a:avLst/>
          </a:prstGeom>
          <a:noFill/>
        </p:spPr>
        <p:txBody>
          <a:bodyPr wrap="square" rtlCol="0">
            <a:spAutoFit/>
          </a:bodyPr>
          <a:lstStyle/>
          <a:p>
            <a:pPr algn="ctr"/>
            <a:r>
              <a:rPr lang="en-US" sz="2800" dirty="0" smtClean="0">
                <a:latin typeface="HurryUp-Regular"/>
              </a:rPr>
              <a:t>Conditional True</a:t>
            </a:r>
            <a:endParaRPr lang="en-US" sz="2800" dirty="0">
              <a:latin typeface="HurryUp-Regular"/>
            </a:endParaRPr>
          </a:p>
        </p:txBody>
      </p:sp>
      <p:sp>
        <p:nvSpPr>
          <p:cNvPr id="9" name="TextBox 8"/>
          <p:cNvSpPr txBox="1"/>
          <p:nvPr/>
        </p:nvSpPr>
        <p:spPr>
          <a:xfrm>
            <a:off x="840391" y="4010665"/>
            <a:ext cx="4056318" cy="523220"/>
          </a:xfrm>
          <a:prstGeom prst="rect">
            <a:avLst/>
          </a:prstGeom>
          <a:noFill/>
        </p:spPr>
        <p:txBody>
          <a:bodyPr wrap="square" rtlCol="0">
            <a:spAutoFit/>
          </a:bodyPr>
          <a:lstStyle/>
          <a:p>
            <a:pPr algn="ctr"/>
            <a:r>
              <a:rPr lang="en-US" sz="2800" dirty="0" smtClean="0">
                <a:latin typeface="HurryUp-Regular"/>
              </a:rPr>
              <a:t>Run Code Block</a:t>
            </a:r>
            <a:endParaRPr lang="en-US" sz="2800" dirty="0">
              <a:latin typeface="HurryUp-Regular"/>
            </a:endParaRPr>
          </a:p>
        </p:txBody>
      </p:sp>
      <p:sp>
        <p:nvSpPr>
          <p:cNvPr id="11" name="Rounded Rectangle 10"/>
          <p:cNvSpPr/>
          <p:nvPr/>
        </p:nvSpPr>
        <p:spPr>
          <a:xfrm>
            <a:off x="4896709" y="3183274"/>
            <a:ext cx="3846094" cy="510482"/>
          </a:xfrm>
          <a:prstGeom prst="roundRect">
            <a:avLst/>
          </a:prstGeom>
          <a:solidFill>
            <a:srgbClr val="FFC0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ounded Rectangle 11"/>
          <p:cNvSpPr/>
          <p:nvPr/>
        </p:nvSpPr>
        <p:spPr>
          <a:xfrm>
            <a:off x="6072503" y="3847603"/>
            <a:ext cx="2685295" cy="838697"/>
          </a:xfrm>
          <a:prstGeom prst="roundRect">
            <a:avLst/>
          </a:prstGeom>
          <a:solidFill>
            <a:srgbClr val="00B0F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TextBox 14"/>
          <p:cNvSpPr txBox="1"/>
          <p:nvPr/>
        </p:nvSpPr>
        <p:spPr>
          <a:xfrm>
            <a:off x="5386991" y="3977640"/>
            <a:ext cx="4056318" cy="523220"/>
          </a:xfrm>
          <a:prstGeom prst="rect">
            <a:avLst/>
          </a:prstGeom>
          <a:noFill/>
        </p:spPr>
        <p:txBody>
          <a:bodyPr wrap="square" rtlCol="0">
            <a:spAutoFit/>
          </a:bodyPr>
          <a:lstStyle/>
          <a:p>
            <a:pPr algn="ctr"/>
            <a:r>
              <a:rPr lang="en-US" sz="2800" dirty="0" smtClean="0">
                <a:latin typeface="HurryUp-Regular"/>
              </a:rPr>
              <a:t>Run Code Block</a:t>
            </a:r>
            <a:endParaRPr lang="en-US" sz="2800" dirty="0">
              <a:latin typeface="HurryUp-Regular"/>
            </a:endParaRPr>
          </a:p>
        </p:txBody>
      </p:sp>
      <p:sp>
        <p:nvSpPr>
          <p:cNvPr id="16" name="TextBox 15"/>
          <p:cNvSpPr txBox="1"/>
          <p:nvPr/>
        </p:nvSpPr>
        <p:spPr>
          <a:xfrm>
            <a:off x="4889212" y="3220798"/>
            <a:ext cx="3853591" cy="523220"/>
          </a:xfrm>
          <a:prstGeom prst="rect">
            <a:avLst/>
          </a:prstGeom>
          <a:noFill/>
        </p:spPr>
        <p:txBody>
          <a:bodyPr wrap="square" rtlCol="0">
            <a:spAutoFit/>
          </a:bodyPr>
          <a:lstStyle/>
          <a:p>
            <a:r>
              <a:rPr lang="en-US" sz="2800" dirty="0" smtClean="0">
                <a:latin typeface="HurryUp-Regular"/>
              </a:rPr>
              <a:t>for </a:t>
            </a:r>
            <a:r>
              <a:rPr lang="en-US" sz="2800" b="1" i="1" dirty="0" smtClean="0">
                <a:solidFill>
                  <a:srgbClr val="FF0000"/>
                </a:solidFill>
                <a:latin typeface="HurryUp-Regular"/>
              </a:rPr>
              <a:t>x</a:t>
            </a:r>
            <a:r>
              <a:rPr lang="en-US" sz="2800" dirty="0" smtClean="0">
                <a:latin typeface="HurryUp-Regular"/>
              </a:rPr>
              <a:t> in </a:t>
            </a:r>
            <a:r>
              <a:rPr lang="en-US" sz="2800" dirty="0" smtClean="0">
                <a:latin typeface="HurryUp-Regular"/>
              </a:rPr>
              <a:t>List</a:t>
            </a:r>
            <a:r>
              <a:rPr lang="en-US" sz="2800" dirty="0" smtClean="0">
                <a:latin typeface="HurryUp-Regular"/>
              </a:rPr>
              <a:t>:</a:t>
            </a:r>
            <a:endParaRPr lang="en-US" sz="2800" dirty="0">
              <a:latin typeface="HurryUp-Regular"/>
            </a:endParaRPr>
          </a:p>
        </p:txBody>
      </p:sp>
      <p:sp>
        <p:nvSpPr>
          <p:cNvPr id="18" name="Content Placeholder 2"/>
          <p:cNvSpPr txBox="1">
            <a:spLocks/>
          </p:cNvSpPr>
          <p:nvPr/>
        </p:nvSpPr>
        <p:spPr>
          <a:xfrm>
            <a:off x="462188" y="4880068"/>
            <a:ext cx="4067856" cy="1776366"/>
          </a:xfrm>
          <a:prstGeom prst="rect">
            <a:avLst/>
          </a:prstGeom>
        </p:spPr>
        <p:txBody>
          <a:bodyPr>
            <a:normAutofit lnSpcReduction="10000"/>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r>
              <a:rPr lang="en-US" dirty="0" smtClean="0">
                <a:latin typeface="HurryUp-Regular"/>
                <a:cs typeface="HurryUp-Regular"/>
              </a:rPr>
              <a:t>A </a:t>
            </a:r>
            <a:r>
              <a:rPr lang="en-US" b="1" i="1" dirty="0" smtClean="0">
                <a:latin typeface="HurryUp-Regular"/>
                <a:cs typeface="HurryUp-Regular"/>
              </a:rPr>
              <a:t>while loop</a:t>
            </a:r>
            <a:r>
              <a:rPr lang="en-US" dirty="0" smtClean="0">
                <a:latin typeface="HurryUp-Regular"/>
                <a:cs typeface="HurryUp-Regular"/>
              </a:rPr>
              <a:t> is similar to an </a:t>
            </a:r>
            <a:r>
              <a:rPr lang="en-US" b="1" i="1" dirty="0" smtClean="0">
                <a:latin typeface="HurryUp-Regular"/>
                <a:cs typeface="HurryUp-Regular"/>
              </a:rPr>
              <a:t>if statement</a:t>
            </a:r>
            <a:r>
              <a:rPr lang="en-US" dirty="0" smtClean="0">
                <a:latin typeface="HurryUp-Regular"/>
                <a:cs typeface="HurryUp-Regular"/>
              </a:rPr>
              <a:t> in that the code block will keep repeating while the given conditional is still true.</a:t>
            </a: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19" name="Content Placeholder 2"/>
          <p:cNvSpPr txBox="1">
            <a:spLocks/>
          </p:cNvSpPr>
          <p:nvPr/>
        </p:nvSpPr>
        <p:spPr>
          <a:xfrm>
            <a:off x="4674947" y="4878434"/>
            <a:ext cx="4469054" cy="1979566"/>
          </a:xfrm>
          <a:prstGeom prst="rect">
            <a:avLst/>
          </a:prstGeom>
        </p:spPr>
        <p:txBody>
          <a:bodyPr>
            <a:normAutofit/>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r>
              <a:rPr lang="en-US" dirty="0" smtClean="0">
                <a:latin typeface="HurryUp-Regular"/>
                <a:cs typeface="HurryUp-Regular"/>
              </a:rPr>
              <a:t>A </a:t>
            </a:r>
            <a:r>
              <a:rPr lang="en-US" b="1" i="1" dirty="0" smtClean="0">
                <a:latin typeface="HurryUp-Regular"/>
                <a:cs typeface="HurryUp-Regular"/>
              </a:rPr>
              <a:t>for loop</a:t>
            </a:r>
            <a:r>
              <a:rPr lang="en-US" dirty="0" smtClean="0">
                <a:latin typeface="HurryUp-Regular"/>
                <a:cs typeface="HurryUp-Regular"/>
              </a:rPr>
              <a:t> </a:t>
            </a:r>
            <a:r>
              <a:rPr lang="en-US" dirty="0" smtClean="0">
                <a:latin typeface="HurryUp-Regular"/>
                <a:cs typeface="HurryUp-Regular"/>
              </a:rPr>
              <a:t>will run the code block </a:t>
            </a:r>
            <a:r>
              <a:rPr lang="en-US" b="1" i="1" dirty="0" smtClean="0">
                <a:latin typeface="HurryUp-Regular"/>
                <a:cs typeface="HurryUp-Regular"/>
              </a:rPr>
              <a:t>once for every value in a List</a:t>
            </a:r>
            <a:r>
              <a:rPr lang="en-US" dirty="0" smtClean="0">
                <a:latin typeface="HurryUp-Regular"/>
                <a:cs typeface="HurryUp-Regular"/>
              </a:rPr>
              <a:t>. For any given cycle of the code block, </a:t>
            </a:r>
            <a:r>
              <a:rPr lang="en-US" b="1" i="1" dirty="0" smtClean="0">
                <a:latin typeface="HurryUp-Regular"/>
                <a:cs typeface="HurryUp-Regular"/>
              </a:rPr>
              <a:t>x</a:t>
            </a:r>
            <a:r>
              <a:rPr lang="en-US" dirty="0" smtClean="0">
                <a:latin typeface="HurryUp-Regular"/>
                <a:cs typeface="HurryUp-Regular"/>
              </a:rPr>
              <a:t> holds the current list value.</a:t>
            </a: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cxnSp>
        <p:nvCxnSpPr>
          <p:cNvPr id="20" name="Straight Arrow Connector 19"/>
          <p:cNvCxnSpPr/>
          <p:nvPr/>
        </p:nvCxnSpPr>
        <p:spPr>
          <a:xfrm>
            <a:off x="233802" y="4100326"/>
            <a:ext cx="12921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233802" y="4242970"/>
            <a:ext cx="1292101" cy="400110"/>
          </a:xfrm>
          <a:prstGeom prst="rect">
            <a:avLst/>
          </a:prstGeom>
          <a:noFill/>
        </p:spPr>
        <p:txBody>
          <a:bodyPr wrap="square" rtlCol="0">
            <a:spAutoFit/>
          </a:bodyPr>
          <a:lstStyle/>
          <a:p>
            <a:pPr algn="ctr"/>
            <a:r>
              <a:rPr lang="en-US" sz="2000" b="1" dirty="0" smtClean="0">
                <a:latin typeface="HurryUp-Regular"/>
              </a:rPr>
              <a:t>Tab</a:t>
            </a:r>
            <a:endParaRPr lang="en-US" sz="2000" b="1" dirty="0">
              <a:latin typeface="HurryUp-Regular"/>
            </a:endParaRPr>
          </a:p>
        </p:txBody>
      </p:sp>
      <p:cxnSp>
        <p:nvCxnSpPr>
          <p:cNvPr id="22" name="Straight Arrow Connector 21"/>
          <p:cNvCxnSpPr/>
          <p:nvPr/>
        </p:nvCxnSpPr>
        <p:spPr>
          <a:xfrm>
            <a:off x="4780402" y="4079910"/>
            <a:ext cx="12921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4780402" y="4222554"/>
            <a:ext cx="1292101" cy="400110"/>
          </a:xfrm>
          <a:prstGeom prst="rect">
            <a:avLst/>
          </a:prstGeom>
          <a:noFill/>
        </p:spPr>
        <p:txBody>
          <a:bodyPr wrap="square" rtlCol="0">
            <a:spAutoFit/>
          </a:bodyPr>
          <a:lstStyle/>
          <a:p>
            <a:pPr algn="ctr"/>
            <a:r>
              <a:rPr lang="en-US" sz="2000" b="1" dirty="0" smtClean="0">
                <a:latin typeface="HurryUp-Regular"/>
              </a:rPr>
              <a:t>Tab</a:t>
            </a:r>
            <a:endParaRPr lang="en-US" sz="2000" b="1" dirty="0">
              <a:latin typeface="HurryUp-Regular"/>
            </a:endParaRPr>
          </a:p>
        </p:txBody>
      </p:sp>
      <p:sp>
        <p:nvSpPr>
          <p:cNvPr id="3" name="Rectangle 2"/>
          <p:cNvSpPr/>
          <p:nvPr/>
        </p:nvSpPr>
        <p:spPr>
          <a:xfrm>
            <a:off x="4530043" y="2688771"/>
            <a:ext cx="144904" cy="416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477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754697" y="5699508"/>
            <a:ext cx="6554618" cy="40305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Content Placeholder 2"/>
          <p:cNvSpPr txBox="1">
            <a:spLocks/>
          </p:cNvSpPr>
          <p:nvPr/>
        </p:nvSpPr>
        <p:spPr>
          <a:xfrm>
            <a:off x="462187" y="1203708"/>
            <a:ext cx="8135713" cy="523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Example of a </a:t>
            </a:r>
            <a:r>
              <a:rPr lang="en-US" b="1" i="1" dirty="0" smtClean="0">
                <a:latin typeface="HurryUp-Regular"/>
                <a:cs typeface="HurryUp-Regular"/>
              </a:rPr>
              <a:t>while loop</a:t>
            </a:r>
            <a:r>
              <a:rPr lang="en-US" dirty="0" smtClean="0">
                <a:latin typeface="HurryUp-Regular"/>
                <a:cs typeface="HurryUp-Regular"/>
              </a:rPr>
              <a:t>:</a:t>
            </a:r>
          </a:p>
          <a:p>
            <a:pPr marL="0" indent="0">
              <a:buNone/>
            </a:pP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Loops</a:t>
            </a:r>
            <a:endParaRPr lang="en-US" dirty="0">
              <a:latin typeface="HurryUp-Regular"/>
            </a:endParaRPr>
          </a:p>
        </p:txBody>
      </p:sp>
      <p:sp>
        <p:nvSpPr>
          <p:cNvPr id="17" name="Rounded Rectangle 16"/>
          <p:cNvSpPr/>
          <p:nvPr/>
        </p:nvSpPr>
        <p:spPr>
          <a:xfrm>
            <a:off x="642104" y="1948954"/>
            <a:ext cx="5606296" cy="3025184"/>
          </a:xfrm>
          <a:prstGeom prst="roundRect">
            <a:avLst/>
          </a:prstGeom>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TextBox 19"/>
          <p:cNvSpPr txBox="1"/>
          <p:nvPr/>
        </p:nvSpPr>
        <p:spPr>
          <a:xfrm>
            <a:off x="784630" y="1727200"/>
            <a:ext cx="5727644" cy="3231654"/>
          </a:xfrm>
          <a:prstGeom prst="rect">
            <a:avLst/>
          </a:prstGeom>
          <a:noFill/>
        </p:spPr>
        <p:txBody>
          <a:bodyPr wrap="square" rtlCol="0">
            <a:spAutoFit/>
          </a:bodyPr>
          <a:lstStyle/>
          <a:p>
            <a:endParaRPr lang="en-US" dirty="0" smtClean="0">
              <a:latin typeface="HurryUp-Regular"/>
            </a:endParaRPr>
          </a:p>
          <a:p>
            <a:r>
              <a:rPr lang="en-US" sz="2800" dirty="0" smtClean="0">
                <a:latin typeface="HurryUp-Regular"/>
              </a:rPr>
              <a:t>x = 0</a:t>
            </a:r>
          </a:p>
          <a:p>
            <a:r>
              <a:rPr lang="en-US" sz="2800" dirty="0" err="1" smtClean="0">
                <a:latin typeface="HurryUp-Regular"/>
              </a:rPr>
              <a:t>aString</a:t>
            </a:r>
            <a:r>
              <a:rPr lang="en-US" sz="2800" dirty="0" smtClean="0">
                <a:latin typeface="HurryUp-Regular"/>
              </a:rPr>
              <a:t> = “” </a:t>
            </a:r>
            <a:endParaRPr lang="en-US" sz="2800" dirty="0">
              <a:latin typeface="HurryUp-Regular"/>
            </a:endParaRPr>
          </a:p>
          <a:p>
            <a:r>
              <a:rPr lang="en-US" sz="2800" dirty="0" smtClean="0">
                <a:latin typeface="HurryUp-Regular"/>
              </a:rPr>
              <a:t>while (x &lt; 4):</a:t>
            </a:r>
          </a:p>
          <a:p>
            <a:r>
              <a:rPr lang="en-US" sz="2800" dirty="0">
                <a:latin typeface="HurryUp-Regular"/>
              </a:rPr>
              <a:t>	</a:t>
            </a:r>
            <a:r>
              <a:rPr lang="en-US" sz="2800" dirty="0" err="1" smtClean="0">
                <a:latin typeface="HurryUp-Regular"/>
              </a:rPr>
              <a:t>aString</a:t>
            </a:r>
            <a:r>
              <a:rPr lang="en-US" sz="2800" dirty="0" smtClean="0">
                <a:latin typeface="HurryUp-Regular"/>
              </a:rPr>
              <a:t> += “ good morning!”</a:t>
            </a:r>
          </a:p>
          <a:p>
            <a:r>
              <a:rPr lang="en-US" sz="2800" dirty="0">
                <a:latin typeface="HurryUp-Regular"/>
              </a:rPr>
              <a:t>	</a:t>
            </a:r>
            <a:r>
              <a:rPr lang="en-US" sz="2800" dirty="0" smtClean="0">
                <a:latin typeface="HurryUp-Regular"/>
              </a:rPr>
              <a:t>x += 1</a:t>
            </a:r>
          </a:p>
          <a:p>
            <a:r>
              <a:rPr lang="en-US" sz="2800" dirty="0" smtClean="0">
                <a:latin typeface="HurryUp-Regular"/>
              </a:rPr>
              <a:t>print </a:t>
            </a:r>
            <a:r>
              <a:rPr lang="en-US" sz="2800" dirty="0" err="1" smtClean="0">
                <a:latin typeface="HurryUp-Regular"/>
              </a:rPr>
              <a:t>aString</a:t>
            </a:r>
            <a:endParaRPr lang="en-US" sz="2800" dirty="0" smtClean="0">
              <a:latin typeface="HurryUp-Regular"/>
            </a:endParaRPr>
          </a:p>
          <a:p>
            <a:endParaRPr lang="en-US" dirty="0">
              <a:latin typeface="HurryUp-Regular"/>
            </a:endParaRPr>
          </a:p>
        </p:txBody>
      </p:sp>
      <p:sp>
        <p:nvSpPr>
          <p:cNvPr id="22" name="Rounded Rectangle 21"/>
          <p:cNvSpPr/>
          <p:nvPr/>
        </p:nvSpPr>
        <p:spPr>
          <a:xfrm>
            <a:off x="1781175" y="3343027"/>
            <a:ext cx="4371975" cy="797173"/>
          </a:xfrm>
          <a:prstGeom prst="roundRect">
            <a:avLst/>
          </a:prstGeom>
          <a:solidFill>
            <a:srgbClr val="00B0F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4" name="Rounded Rectangle 23"/>
          <p:cNvSpPr/>
          <p:nvPr/>
        </p:nvSpPr>
        <p:spPr>
          <a:xfrm>
            <a:off x="833437" y="2966594"/>
            <a:ext cx="881063" cy="376431"/>
          </a:xfrm>
          <a:prstGeom prst="roundRect">
            <a:avLst/>
          </a:prstGeom>
          <a:solidFill>
            <a:srgbClr val="FFFF0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5" name="Rounded Rectangle 24"/>
          <p:cNvSpPr/>
          <p:nvPr/>
        </p:nvSpPr>
        <p:spPr>
          <a:xfrm>
            <a:off x="1781175" y="2966595"/>
            <a:ext cx="1179739" cy="376432"/>
          </a:xfrm>
          <a:prstGeom prst="roundRect">
            <a:avLst/>
          </a:prstGeom>
          <a:solidFill>
            <a:srgbClr val="00B05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6" name="Straight Arrow Connector 25"/>
          <p:cNvCxnSpPr/>
          <p:nvPr/>
        </p:nvCxnSpPr>
        <p:spPr>
          <a:xfrm>
            <a:off x="1071036" y="3528869"/>
            <a:ext cx="49524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847602" y="3544712"/>
            <a:ext cx="866898" cy="261610"/>
          </a:xfrm>
          <a:prstGeom prst="rect">
            <a:avLst/>
          </a:prstGeom>
          <a:noFill/>
        </p:spPr>
        <p:txBody>
          <a:bodyPr wrap="square" rtlCol="0">
            <a:spAutoFit/>
          </a:bodyPr>
          <a:lstStyle/>
          <a:p>
            <a:pPr algn="ctr"/>
            <a:r>
              <a:rPr lang="en-US" sz="1100" b="1" dirty="0" smtClean="0">
                <a:latin typeface="HurryUp-Regular"/>
              </a:rPr>
              <a:t>Tab</a:t>
            </a:r>
            <a:endParaRPr lang="en-US" sz="1100" b="1" dirty="0">
              <a:latin typeface="HurryUp-Regular"/>
            </a:endParaRPr>
          </a:p>
        </p:txBody>
      </p:sp>
      <p:sp>
        <p:nvSpPr>
          <p:cNvPr id="30" name="Content Placeholder 2"/>
          <p:cNvSpPr txBox="1">
            <a:spLocks/>
          </p:cNvSpPr>
          <p:nvPr/>
        </p:nvSpPr>
        <p:spPr>
          <a:xfrm>
            <a:off x="462187" y="5699508"/>
            <a:ext cx="8135713" cy="523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1800" dirty="0" smtClean="0">
                <a:latin typeface="HurryUp-Regular"/>
                <a:cs typeface="HurryUp-Regular"/>
              </a:rPr>
              <a:t>Result: “ good morning! Good morning! Good morning! Good morning!”  </a:t>
            </a:r>
          </a:p>
          <a:p>
            <a:pPr marL="0" indent="0">
              <a:buNone/>
            </a:pP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cxnSp>
        <p:nvCxnSpPr>
          <p:cNvPr id="10" name="Curved Connector 9"/>
          <p:cNvCxnSpPr/>
          <p:nvPr/>
        </p:nvCxnSpPr>
        <p:spPr>
          <a:xfrm rot="10800000" flipV="1">
            <a:off x="1781175" y="1727196"/>
            <a:ext cx="4902654" cy="580573"/>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1" name="Curved Connector 30"/>
          <p:cNvCxnSpPr>
            <a:stCxn id="39" idx="1"/>
          </p:cNvCxnSpPr>
          <p:nvPr/>
        </p:nvCxnSpPr>
        <p:spPr>
          <a:xfrm rot="10800000" flipV="1">
            <a:off x="2630261" y="2281298"/>
            <a:ext cx="4844370" cy="447385"/>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2" name="Curved Connector 31"/>
          <p:cNvCxnSpPr>
            <a:stCxn id="41" idx="1"/>
          </p:cNvCxnSpPr>
          <p:nvPr/>
        </p:nvCxnSpPr>
        <p:spPr>
          <a:xfrm rot="10800000" flipV="1">
            <a:off x="2960916" y="3112601"/>
            <a:ext cx="4103914" cy="42208"/>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3" name="Curved Connector 32"/>
          <p:cNvCxnSpPr>
            <a:stCxn id="42" idx="1"/>
          </p:cNvCxnSpPr>
          <p:nvPr/>
        </p:nvCxnSpPr>
        <p:spPr>
          <a:xfrm rot="10800000">
            <a:off x="6153151" y="3675519"/>
            <a:ext cx="683078" cy="354526"/>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4" name="Curved Connector 33"/>
          <p:cNvCxnSpPr>
            <a:stCxn id="43" idx="1"/>
          </p:cNvCxnSpPr>
          <p:nvPr/>
        </p:nvCxnSpPr>
        <p:spPr>
          <a:xfrm rot="10800000">
            <a:off x="2768980" y="4023863"/>
            <a:ext cx="3870966" cy="652195"/>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6" name="Curved Connector 35"/>
          <p:cNvCxnSpPr/>
          <p:nvPr/>
        </p:nvCxnSpPr>
        <p:spPr>
          <a:xfrm rot="10800000">
            <a:off x="2904370" y="4408716"/>
            <a:ext cx="3607904" cy="707571"/>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6683829" y="1550226"/>
            <a:ext cx="2486024" cy="353943"/>
          </a:xfrm>
          <a:prstGeom prst="rect">
            <a:avLst/>
          </a:prstGeom>
          <a:noFill/>
        </p:spPr>
        <p:txBody>
          <a:bodyPr wrap="square" rtlCol="0">
            <a:spAutoFit/>
          </a:bodyPr>
          <a:lstStyle/>
          <a:p>
            <a:r>
              <a:rPr lang="en-US" sz="1700" dirty="0"/>
              <a:t> </a:t>
            </a:r>
            <a:r>
              <a:rPr lang="en-US" sz="1700" dirty="0" smtClean="0"/>
              <a:t>Assign 0 to the variable </a:t>
            </a:r>
            <a:r>
              <a:rPr lang="en-US" sz="1700" b="1" i="1" dirty="0" smtClean="0"/>
              <a:t>x</a:t>
            </a:r>
            <a:endParaRPr lang="en-US" sz="1700" b="1" i="1" dirty="0"/>
          </a:p>
        </p:txBody>
      </p:sp>
      <p:sp>
        <p:nvSpPr>
          <p:cNvPr id="39" name="TextBox 38"/>
          <p:cNvSpPr txBox="1"/>
          <p:nvPr/>
        </p:nvSpPr>
        <p:spPr>
          <a:xfrm>
            <a:off x="7474631" y="1973522"/>
            <a:ext cx="1669369" cy="615553"/>
          </a:xfrm>
          <a:prstGeom prst="rect">
            <a:avLst/>
          </a:prstGeom>
          <a:noFill/>
        </p:spPr>
        <p:txBody>
          <a:bodyPr wrap="square" rtlCol="0">
            <a:spAutoFit/>
          </a:bodyPr>
          <a:lstStyle/>
          <a:p>
            <a:r>
              <a:rPr lang="en-US" sz="1700" dirty="0"/>
              <a:t> </a:t>
            </a:r>
            <a:r>
              <a:rPr lang="en-US" sz="1700" dirty="0" smtClean="0"/>
              <a:t>Create an empty string </a:t>
            </a:r>
            <a:r>
              <a:rPr lang="en-US" sz="1700" b="1" dirty="0" err="1" smtClean="0"/>
              <a:t>aString</a:t>
            </a:r>
            <a:endParaRPr lang="en-US" sz="1700" b="1" i="1" dirty="0"/>
          </a:p>
        </p:txBody>
      </p:sp>
      <p:sp>
        <p:nvSpPr>
          <p:cNvPr id="40" name="TextBox 39"/>
          <p:cNvSpPr txBox="1"/>
          <p:nvPr/>
        </p:nvSpPr>
        <p:spPr>
          <a:xfrm>
            <a:off x="7064830" y="2539258"/>
            <a:ext cx="1669369" cy="353943"/>
          </a:xfrm>
          <a:prstGeom prst="rect">
            <a:avLst/>
          </a:prstGeom>
          <a:noFill/>
        </p:spPr>
        <p:txBody>
          <a:bodyPr wrap="square" rtlCol="0">
            <a:spAutoFit/>
          </a:bodyPr>
          <a:lstStyle/>
          <a:p>
            <a:r>
              <a:rPr lang="en-US" sz="1700" dirty="0"/>
              <a:t> </a:t>
            </a:r>
            <a:endParaRPr lang="en-US" sz="1700" b="1" i="1" dirty="0"/>
          </a:p>
        </p:txBody>
      </p:sp>
      <p:sp>
        <p:nvSpPr>
          <p:cNvPr id="41" name="TextBox 40"/>
          <p:cNvSpPr txBox="1"/>
          <p:nvPr/>
        </p:nvSpPr>
        <p:spPr>
          <a:xfrm>
            <a:off x="7064830" y="2543214"/>
            <a:ext cx="2079170" cy="1138773"/>
          </a:xfrm>
          <a:prstGeom prst="rect">
            <a:avLst/>
          </a:prstGeom>
          <a:noFill/>
        </p:spPr>
        <p:txBody>
          <a:bodyPr wrap="square" rtlCol="0">
            <a:spAutoFit/>
          </a:bodyPr>
          <a:lstStyle/>
          <a:p>
            <a:r>
              <a:rPr lang="en-US" sz="1700" b="1" i="1" dirty="0" smtClean="0"/>
              <a:t>While</a:t>
            </a:r>
            <a:r>
              <a:rPr lang="en-US" sz="1700" dirty="0" smtClean="0"/>
              <a:t> the value of x is less than 4 keep repeating the code block</a:t>
            </a:r>
            <a:endParaRPr lang="en-US" sz="1700" b="1" i="1" dirty="0"/>
          </a:p>
        </p:txBody>
      </p:sp>
      <p:sp>
        <p:nvSpPr>
          <p:cNvPr id="42" name="TextBox 41"/>
          <p:cNvSpPr txBox="1"/>
          <p:nvPr/>
        </p:nvSpPr>
        <p:spPr>
          <a:xfrm>
            <a:off x="6836229" y="3591463"/>
            <a:ext cx="1669369" cy="877163"/>
          </a:xfrm>
          <a:prstGeom prst="rect">
            <a:avLst/>
          </a:prstGeom>
          <a:noFill/>
        </p:spPr>
        <p:txBody>
          <a:bodyPr wrap="square" rtlCol="0">
            <a:spAutoFit/>
          </a:bodyPr>
          <a:lstStyle/>
          <a:p>
            <a:r>
              <a:rPr lang="en-US" sz="1700" dirty="0"/>
              <a:t> </a:t>
            </a:r>
            <a:r>
              <a:rPr lang="en-US" sz="1700" dirty="0" smtClean="0"/>
              <a:t>Add </a:t>
            </a:r>
            <a:r>
              <a:rPr lang="en-US" sz="1700" i="1" dirty="0" smtClean="0"/>
              <a:t>“good morning” </a:t>
            </a:r>
            <a:r>
              <a:rPr lang="en-US" sz="1700" dirty="0" smtClean="0"/>
              <a:t>to the end of </a:t>
            </a:r>
            <a:r>
              <a:rPr lang="en-US" sz="1700" b="1" i="1" dirty="0" err="1" smtClean="0"/>
              <a:t>aString</a:t>
            </a:r>
            <a:endParaRPr lang="en-US" sz="1700" b="1" i="1" dirty="0"/>
          </a:p>
        </p:txBody>
      </p:sp>
      <p:sp>
        <p:nvSpPr>
          <p:cNvPr id="43" name="TextBox 42"/>
          <p:cNvSpPr txBox="1"/>
          <p:nvPr/>
        </p:nvSpPr>
        <p:spPr>
          <a:xfrm>
            <a:off x="6639946" y="4368280"/>
            <a:ext cx="1669369" cy="615553"/>
          </a:xfrm>
          <a:prstGeom prst="rect">
            <a:avLst/>
          </a:prstGeom>
          <a:noFill/>
        </p:spPr>
        <p:txBody>
          <a:bodyPr wrap="square" rtlCol="0">
            <a:spAutoFit/>
          </a:bodyPr>
          <a:lstStyle/>
          <a:p>
            <a:r>
              <a:rPr lang="en-US" sz="1700" dirty="0"/>
              <a:t> </a:t>
            </a:r>
            <a:r>
              <a:rPr lang="en-US" sz="1700" dirty="0" smtClean="0"/>
              <a:t>Increase the value of </a:t>
            </a:r>
            <a:r>
              <a:rPr lang="en-US" sz="1700" b="1" i="1" dirty="0" smtClean="0"/>
              <a:t>x </a:t>
            </a:r>
            <a:r>
              <a:rPr lang="en-US" sz="1700" dirty="0" smtClean="0"/>
              <a:t>by 1</a:t>
            </a:r>
            <a:endParaRPr lang="en-US" sz="1700" b="1" i="1" dirty="0"/>
          </a:p>
        </p:txBody>
      </p:sp>
      <p:sp>
        <p:nvSpPr>
          <p:cNvPr id="49" name="TextBox 48"/>
          <p:cNvSpPr txBox="1"/>
          <p:nvPr/>
        </p:nvSpPr>
        <p:spPr>
          <a:xfrm>
            <a:off x="6494689" y="4983833"/>
            <a:ext cx="1669369" cy="353943"/>
          </a:xfrm>
          <a:prstGeom prst="rect">
            <a:avLst/>
          </a:prstGeom>
          <a:noFill/>
        </p:spPr>
        <p:txBody>
          <a:bodyPr wrap="square" rtlCol="0">
            <a:spAutoFit/>
          </a:bodyPr>
          <a:lstStyle/>
          <a:p>
            <a:r>
              <a:rPr lang="en-US" sz="1700" dirty="0"/>
              <a:t> </a:t>
            </a:r>
            <a:r>
              <a:rPr lang="en-US" sz="1700" dirty="0" smtClean="0"/>
              <a:t>Print the result</a:t>
            </a:r>
            <a:endParaRPr lang="en-US" sz="1700" b="1" i="1" dirty="0"/>
          </a:p>
        </p:txBody>
      </p:sp>
    </p:spTree>
    <p:extLst>
      <p:ext uri="{BB962C8B-B14F-4D97-AF65-F5344CB8AC3E}">
        <p14:creationId xmlns:p14="http://schemas.microsoft.com/office/powerpoint/2010/main" val="2452266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754697" y="5955484"/>
            <a:ext cx="6554618" cy="40305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Content Placeholder 2"/>
          <p:cNvSpPr txBox="1">
            <a:spLocks/>
          </p:cNvSpPr>
          <p:nvPr/>
        </p:nvSpPr>
        <p:spPr>
          <a:xfrm>
            <a:off x="462186" y="970371"/>
            <a:ext cx="8135713" cy="2091181"/>
          </a:xfrm>
          <a:prstGeom prst="rect">
            <a:avLst/>
          </a:prstGeom>
        </p:spPr>
        <p:txBody>
          <a:bodyPr>
            <a:normAutofit fontScale="77500" lnSpcReduction="20000"/>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What is the </a:t>
            </a:r>
            <a:r>
              <a:rPr lang="en-US" b="1" i="1" dirty="0" smtClean="0">
                <a:latin typeface="HurryUp-Regular"/>
                <a:cs typeface="HurryUp-Regular"/>
              </a:rPr>
              <a:t>range(n)</a:t>
            </a:r>
            <a:r>
              <a:rPr lang="en-US" dirty="0" smtClean="0">
                <a:latin typeface="HurryUp-Regular"/>
                <a:cs typeface="HurryUp-Regular"/>
              </a:rPr>
              <a:t> function?</a:t>
            </a:r>
          </a:p>
          <a:p>
            <a:pPr lvl="1"/>
            <a:r>
              <a:rPr lang="en-US" dirty="0" smtClean="0">
                <a:latin typeface="HurryUp-Regular"/>
                <a:cs typeface="HurryUp-Regular"/>
              </a:rPr>
              <a:t>In python, typing range(</a:t>
            </a:r>
            <a:r>
              <a:rPr lang="en-US" b="1" i="1" dirty="0" smtClean="0">
                <a:latin typeface="HurryUp-Regular"/>
                <a:cs typeface="HurryUp-Regular"/>
              </a:rPr>
              <a:t>n</a:t>
            </a:r>
            <a:r>
              <a:rPr lang="en-US" dirty="0" smtClean="0">
                <a:latin typeface="HurryUp-Regular"/>
                <a:cs typeface="HurryUp-Regular"/>
              </a:rPr>
              <a:t>) where </a:t>
            </a:r>
            <a:r>
              <a:rPr lang="en-US" b="1" i="1" dirty="0" smtClean="0">
                <a:latin typeface="HurryUp-Regular"/>
                <a:cs typeface="HurryUp-Regular"/>
              </a:rPr>
              <a:t>n</a:t>
            </a:r>
            <a:r>
              <a:rPr lang="en-US" i="1" dirty="0">
                <a:latin typeface="HurryUp-Regular"/>
                <a:cs typeface="HurryUp-Regular"/>
              </a:rPr>
              <a:t> </a:t>
            </a:r>
            <a:r>
              <a:rPr lang="en-US" dirty="0" smtClean="0">
                <a:latin typeface="HurryUp-Regular"/>
                <a:cs typeface="HurryUp-Regular"/>
              </a:rPr>
              <a:t>is a number will give you a </a:t>
            </a:r>
            <a:r>
              <a:rPr lang="en-US" b="1" i="1" dirty="0" smtClean="0">
                <a:latin typeface="HurryUp-Regular"/>
                <a:cs typeface="HurryUp-Regular"/>
              </a:rPr>
              <a:t>List of Elements</a:t>
            </a:r>
            <a:r>
              <a:rPr lang="en-US" dirty="0" smtClean="0">
                <a:latin typeface="HurryUp-Regular"/>
                <a:cs typeface="HurryUp-Regular"/>
              </a:rPr>
              <a:t> starting from 0 and going up by one (1,2,3,etc…) until </a:t>
            </a:r>
            <a:r>
              <a:rPr lang="en-US" b="1" i="1" dirty="0" smtClean="0">
                <a:latin typeface="HurryUp-Regular"/>
                <a:cs typeface="HurryUp-Regular"/>
              </a:rPr>
              <a:t>one less than n</a:t>
            </a:r>
            <a:r>
              <a:rPr lang="en-US" i="1" dirty="0" smtClean="0">
                <a:latin typeface="HurryUp-Regular"/>
                <a:cs typeface="HurryUp-Regular"/>
              </a:rPr>
              <a:t>.</a:t>
            </a:r>
          </a:p>
          <a:p>
            <a:pPr lvl="2"/>
            <a:r>
              <a:rPr lang="en-US" i="1" dirty="0" smtClean="0">
                <a:latin typeface="HurryUp-Regular"/>
                <a:cs typeface="HurryUp-Regular"/>
              </a:rPr>
              <a:t>Ex:</a:t>
            </a:r>
            <a:r>
              <a:rPr lang="en-US" dirty="0" smtClean="0">
                <a:latin typeface="HurryUp-Regular"/>
                <a:cs typeface="HurryUp-Regular"/>
              </a:rPr>
              <a:t> </a:t>
            </a:r>
            <a:r>
              <a:rPr lang="en-US" b="1" i="1" dirty="0" smtClean="0">
                <a:solidFill>
                  <a:srgbClr val="7030A0"/>
                </a:solidFill>
                <a:latin typeface="HurryUp-Regular"/>
                <a:cs typeface="HurryUp-Regular"/>
              </a:rPr>
              <a:t>range(</a:t>
            </a:r>
            <a:r>
              <a:rPr lang="en-US" b="1" i="1" dirty="0" smtClean="0">
                <a:latin typeface="HurryUp-Regular"/>
                <a:cs typeface="HurryUp-Regular"/>
              </a:rPr>
              <a:t>5</a:t>
            </a:r>
            <a:r>
              <a:rPr lang="en-US" b="1" i="1" dirty="0" smtClean="0">
                <a:solidFill>
                  <a:srgbClr val="7030A0"/>
                </a:solidFill>
                <a:latin typeface="HurryUp-Regular"/>
                <a:cs typeface="HurryUp-Regular"/>
              </a:rPr>
              <a:t>)</a:t>
            </a:r>
            <a:r>
              <a:rPr lang="en-US" dirty="0" smtClean="0">
                <a:solidFill>
                  <a:srgbClr val="7030A0"/>
                </a:solidFill>
                <a:latin typeface="HurryUp-Regular"/>
                <a:cs typeface="HurryUp-Regular"/>
              </a:rPr>
              <a:t> </a:t>
            </a:r>
            <a:r>
              <a:rPr lang="en-US" dirty="0" smtClean="0">
                <a:latin typeface="HurryUp-Regular"/>
                <a:cs typeface="HurryUp-Regular"/>
              </a:rPr>
              <a:t>== [0,1,2,3,4]</a:t>
            </a:r>
          </a:p>
          <a:p>
            <a:pPr lvl="2"/>
            <a:r>
              <a:rPr lang="en-US" dirty="0" smtClean="0">
                <a:latin typeface="HurryUp-Regular"/>
                <a:cs typeface="HurryUp-Regular"/>
              </a:rPr>
              <a:t>This is an easy and commonly used way to make lists for </a:t>
            </a:r>
            <a:r>
              <a:rPr lang="en-US" i="1" dirty="0" err="1" smtClean="0">
                <a:latin typeface="HurryUp-Regular"/>
                <a:cs typeface="HurryUp-Regular"/>
              </a:rPr>
              <a:t>for</a:t>
            </a:r>
            <a:r>
              <a:rPr lang="en-US" i="1" dirty="0" smtClean="0">
                <a:latin typeface="HurryUp-Regular"/>
                <a:cs typeface="HurryUp-Regular"/>
              </a:rPr>
              <a:t> loops</a:t>
            </a:r>
            <a:r>
              <a:rPr lang="en-US" dirty="0" smtClean="0">
                <a:latin typeface="HurryUp-Regular"/>
                <a:cs typeface="HurryUp-Regular"/>
              </a:rPr>
              <a:t>.</a:t>
            </a:r>
            <a:endParaRPr lang="en-US" dirty="0" smtClean="0">
              <a:latin typeface="HurryUp-Regular"/>
              <a:cs typeface="HurryUp-Regular"/>
            </a:endParaRPr>
          </a:p>
          <a:p>
            <a:r>
              <a:rPr lang="en-US" dirty="0" smtClean="0">
                <a:latin typeface="HurryUp-Regular"/>
                <a:cs typeface="HurryUp-Regular"/>
              </a:rPr>
              <a:t>Example </a:t>
            </a:r>
            <a:r>
              <a:rPr lang="en-US" dirty="0" smtClean="0">
                <a:latin typeface="HurryUp-Regular"/>
                <a:cs typeface="HurryUp-Regular"/>
              </a:rPr>
              <a:t>of a </a:t>
            </a:r>
            <a:r>
              <a:rPr lang="en-US" b="1" i="1" dirty="0" smtClean="0">
                <a:latin typeface="HurryUp-Regular"/>
                <a:cs typeface="HurryUp-Regular"/>
              </a:rPr>
              <a:t>for loop</a:t>
            </a:r>
            <a:r>
              <a:rPr lang="en-US" dirty="0" smtClean="0">
                <a:latin typeface="HurryUp-Regular"/>
                <a:cs typeface="HurryUp-Regular"/>
              </a:rPr>
              <a:t>:</a:t>
            </a:r>
          </a:p>
          <a:p>
            <a:pPr marL="0" indent="0">
              <a:buNone/>
            </a:pP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Loops</a:t>
            </a:r>
            <a:endParaRPr lang="en-US" dirty="0">
              <a:latin typeface="HurryUp-Regular"/>
            </a:endParaRPr>
          </a:p>
        </p:txBody>
      </p:sp>
      <p:sp>
        <p:nvSpPr>
          <p:cNvPr id="17" name="Rounded Rectangle 16"/>
          <p:cNvSpPr/>
          <p:nvPr/>
        </p:nvSpPr>
        <p:spPr>
          <a:xfrm>
            <a:off x="642104" y="3951919"/>
            <a:ext cx="5606296" cy="1805941"/>
          </a:xfrm>
          <a:prstGeom prst="roundRect">
            <a:avLst/>
          </a:prstGeom>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TextBox 19"/>
          <p:cNvSpPr txBox="1"/>
          <p:nvPr/>
        </p:nvSpPr>
        <p:spPr>
          <a:xfrm>
            <a:off x="784630" y="2962891"/>
            <a:ext cx="5727644" cy="2369880"/>
          </a:xfrm>
          <a:prstGeom prst="rect">
            <a:avLst/>
          </a:prstGeom>
          <a:noFill/>
        </p:spPr>
        <p:txBody>
          <a:bodyPr wrap="square" rtlCol="0">
            <a:spAutoFit/>
          </a:bodyPr>
          <a:lstStyle/>
          <a:p>
            <a:endParaRPr lang="en-US" dirty="0" smtClean="0">
              <a:latin typeface="HurryUp-Regular"/>
            </a:endParaRPr>
          </a:p>
          <a:p>
            <a:endParaRPr lang="en-US" sz="2800" dirty="0" smtClean="0">
              <a:latin typeface="HurryUp-Regular"/>
            </a:endParaRPr>
          </a:p>
          <a:p>
            <a:endParaRPr lang="en-US" sz="2800" dirty="0">
              <a:latin typeface="HurryUp-Regular"/>
            </a:endParaRPr>
          </a:p>
          <a:p>
            <a:r>
              <a:rPr lang="en-US" sz="2800" dirty="0" smtClean="0">
                <a:latin typeface="HurryUp-Regular"/>
              </a:rPr>
              <a:t>for </a:t>
            </a:r>
            <a:r>
              <a:rPr lang="en-US" sz="2800" b="1" i="1" dirty="0" smtClean="0">
                <a:solidFill>
                  <a:srgbClr val="FF0000"/>
                </a:solidFill>
                <a:latin typeface="HurryUp-Regular"/>
              </a:rPr>
              <a:t>x</a:t>
            </a:r>
            <a:r>
              <a:rPr lang="en-US" sz="2800" dirty="0" smtClean="0">
                <a:latin typeface="HurryUp-Regular"/>
              </a:rPr>
              <a:t> in </a:t>
            </a:r>
            <a:r>
              <a:rPr lang="en-US" sz="2800" dirty="0" smtClean="0">
                <a:solidFill>
                  <a:srgbClr val="7030A0"/>
                </a:solidFill>
                <a:latin typeface="HurryUp-Regular"/>
              </a:rPr>
              <a:t>range(</a:t>
            </a:r>
            <a:r>
              <a:rPr lang="en-US" sz="2800" dirty="0" smtClean="0">
                <a:solidFill>
                  <a:srgbClr val="0070C0"/>
                </a:solidFill>
                <a:latin typeface="HurryUp-Regular"/>
              </a:rPr>
              <a:t>0,5</a:t>
            </a:r>
            <a:r>
              <a:rPr lang="en-US" sz="2800" dirty="0" smtClean="0">
                <a:solidFill>
                  <a:srgbClr val="7030A0"/>
                </a:solidFill>
                <a:latin typeface="HurryUp-Regular"/>
              </a:rPr>
              <a:t>)</a:t>
            </a:r>
            <a:r>
              <a:rPr lang="en-US" sz="2800" dirty="0" smtClean="0">
                <a:latin typeface="HurryUp-Regular"/>
              </a:rPr>
              <a:t>:</a:t>
            </a:r>
          </a:p>
          <a:p>
            <a:r>
              <a:rPr lang="en-US" sz="2800" dirty="0">
                <a:latin typeface="HurryUp-Regular"/>
              </a:rPr>
              <a:t>	</a:t>
            </a:r>
            <a:r>
              <a:rPr lang="en-US" sz="2800" dirty="0" smtClean="0">
                <a:latin typeface="HurryUp-Regular"/>
              </a:rPr>
              <a:t>print (2 * x)</a:t>
            </a:r>
          </a:p>
          <a:p>
            <a:endParaRPr lang="en-US" dirty="0">
              <a:latin typeface="HurryUp-Regular"/>
            </a:endParaRPr>
          </a:p>
        </p:txBody>
      </p:sp>
      <p:sp>
        <p:nvSpPr>
          <p:cNvPr id="22" name="Rounded Rectangle 21"/>
          <p:cNvSpPr/>
          <p:nvPr/>
        </p:nvSpPr>
        <p:spPr>
          <a:xfrm>
            <a:off x="9454470" y="1886243"/>
            <a:ext cx="4371975" cy="797173"/>
          </a:xfrm>
          <a:prstGeom prst="roundRect">
            <a:avLst/>
          </a:prstGeom>
          <a:solidFill>
            <a:srgbClr val="00B0F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4" name="Rounded Rectangle 23"/>
          <p:cNvSpPr/>
          <p:nvPr/>
        </p:nvSpPr>
        <p:spPr>
          <a:xfrm>
            <a:off x="9803266" y="495537"/>
            <a:ext cx="881063" cy="376431"/>
          </a:xfrm>
          <a:prstGeom prst="roundRect">
            <a:avLst/>
          </a:prstGeom>
          <a:solidFill>
            <a:srgbClr val="FFFF0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6" name="Straight Arrow Connector 25"/>
          <p:cNvCxnSpPr/>
          <p:nvPr/>
        </p:nvCxnSpPr>
        <p:spPr>
          <a:xfrm>
            <a:off x="1071036" y="4764560"/>
            <a:ext cx="49524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847602" y="4780403"/>
            <a:ext cx="866898" cy="261610"/>
          </a:xfrm>
          <a:prstGeom prst="rect">
            <a:avLst/>
          </a:prstGeom>
          <a:noFill/>
        </p:spPr>
        <p:txBody>
          <a:bodyPr wrap="square" rtlCol="0">
            <a:spAutoFit/>
          </a:bodyPr>
          <a:lstStyle/>
          <a:p>
            <a:pPr algn="ctr"/>
            <a:r>
              <a:rPr lang="en-US" sz="1100" b="1" dirty="0" smtClean="0">
                <a:latin typeface="HurryUp-Regular"/>
              </a:rPr>
              <a:t>Tab</a:t>
            </a:r>
            <a:endParaRPr lang="en-US" sz="1100" b="1" dirty="0">
              <a:latin typeface="HurryUp-Regular"/>
            </a:endParaRPr>
          </a:p>
        </p:txBody>
      </p:sp>
      <p:sp>
        <p:nvSpPr>
          <p:cNvPr id="30" name="Content Placeholder 2"/>
          <p:cNvSpPr txBox="1">
            <a:spLocks/>
          </p:cNvSpPr>
          <p:nvPr/>
        </p:nvSpPr>
        <p:spPr>
          <a:xfrm>
            <a:off x="462186" y="5955484"/>
            <a:ext cx="8135713" cy="523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1800" dirty="0" smtClean="0">
                <a:latin typeface="HurryUp-Regular"/>
                <a:cs typeface="HurryUp-Regular"/>
              </a:rPr>
              <a:t>Result: 0 2 </a:t>
            </a:r>
            <a:r>
              <a:rPr lang="en-US" sz="1800" dirty="0">
                <a:latin typeface="HurryUp-Regular"/>
                <a:cs typeface="HurryUp-Regular"/>
              </a:rPr>
              <a:t>4</a:t>
            </a:r>
            <a:r>
              <a:rPr lang="en-US" sz="1800" dirty="0" smtClean="0">
                <a:latin typeface="HurryUp-Regular"/>
                <a:cs typeface="HurryUp-Regular"/>
              </a:rPr>
              <a:t> </a:t>
            </a:r>
            <a:r>
              <a:rPr lang="en-US" sz="1800" dirty="0">
                <a:latin typeface="HurryUp-Regular"/>
                <a:cs typeface="HurryUp-Regular"/>
              </a:rPr>
              <a:t>6</a:t>
            </a:r>
            <a:r>
              <a:rPr lang="en-US" sz="1800" dirty="0" smtClean="0">
                <a:latin typeface="HurryUp-Regular"/>
                <a:cs typeface="HurryUp-Regular"/>
              </a:rPr>
              <a:t> </a:t>
            </a:r>
            <a:r>
              <a:rPr lang="en-US" sz="1800" dirty="0">
                <a:latin typeface="HurryUp-Regular"/>
                <a:cs typeface="HurryUp-Regular"/>
              </a:rPr>
              <a:t>8</a:t>
            </a:r>
            <a:endParaRPr lang="en-US" sz="1800" dirty="0" smtClean="0">
              <a:latin typeface="HurryUp-Regular"/>
              <a:cs typeface="HurryUp-Regular"/>
            </a:endParaRPr>
          </a:p>
          <a:p>
            <a:pPr marL="0" indent="0">
              <a:buNone/>
            </a:pPr>
            <a:endParaRPr lang="en-US" dirty="0" smtClean="0">
              <a:latin typeface="HurryUp-Regular"/>
              <a:cs typeface="HurryUp-Regular"/>
            </a:endParaRPr>
          </a:p>
          <a:p>
            <a:pPr marL="0" indent="0">
              <a:buNone/>
            </a:pPr>
            <a:endParaRPr lang="en-US" dirty="0" smtClean="0">
              <a:latin typeface="HurryUp-Regular"/>
              <a:cs typeface="HurryUp-Regular"/>
            </a:endParaRPr>
          </a:p>
          <a:p>
            <a:pPr lvl="1"/>
            <a:endParaRPr lang="en-US" sz="1200" dirty="0">
              <a:latin typeface="HurryUp-Regular"/>
              <a:cs typeface="HurryUp-Regular"/>
            </a:endParaRPr>
          </a:p>
          <a:p>
            <a:pPr marL="914400" lvl="2" indent="0">
              <a:buNone/>
            </a:pPr>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38" name="TextBox 37"/>
          <p:cNvSpPr txBox="1"/>
          <p:nvPr/>
        </p:nvSpPr>
        <p:spPr>
          <a:xfrm>
            <a:off x="912918" y="3061553"/>
            <a:ext cx="2486024" cy="615553"/>
          </a:xfrm>
          <a:prstGeom prst="rect">
            <a:avLst/>
          </a:prstGeom>
          <a:noFill/>
        </p:spPr>
        <p:txBody>
          <a:bodyPr wrap="square" rtlCol="0">
            <a:spAutoFit/>
          </a:bodyPr>
          <a:lstStyle/>
          <a:p>
            <a:r>
              <a:rPr lang="en-US" sz="1700" dirty="0"/>
              <a:t> </a:t>
            </a:r>
            <a:r>
              <a:rPr lang="en-US" sz="1700" dirty="0" smtClean="0"/>
              <a:t>The variable </a:t>
            </a:r>
            <a:r>
              <a:rPr lang="en-US" sz="1700" b="1" i="1" dirty="0" smtClean="0"/>
              <a:t>x </a:t>
            </a:r>
            <a:r>
              <a:rPr lang="en-US" sz="1700" dirty="0"/>
              <a:t> </a:t>
            </a:r>
            <a:r>
              <a:rPr lang="en-US" sz="1700" dirty="0" smtClean="0"/>
              <a:t>will cycle through the range 0 to 4</a:t>
            </a:r>
            <a:endParaRPr lang="en-US" sz="1700" b="1" i="1" dirty="0"/>
          </a:p>
        </p:txBody>
      </p:sp>
      <p:sp>
        <p:nvSpPr>
          <p:cNvPr id="40" name="TextBox 39"/>
          <p:cNvSpPr txBox="1"/>
          <p:nvPr/>
        </p:nvSpPr>
        <p:spPr>
          <a:xfrm>
            <a:off x="7064830" y="3774949"/>
            <a:ext cx="1669369" cy="353943"/>
          </a:xfrm>
          <a:prstGeom prst="rect">
            <a:avLst/>
          </a:prstGeom>
          <a:noFill/>
        </p:spPr>
        <p:txBody>
          <a:bodyPr wrap="square" rtlCol="0">
            <a:spAutoFit/>
          </a:bodyPr>
          <a:lstStyle/>
          <a:p>
            <a:r>
              <a:rPr lang="en-US" sz="1700" dirty="0"/>
              <a:t> </a:t>
            </a:r>
            <a:endParaRPr lang="en-US" sz="1700" b="1" i="1" dirty="0"/>
          </a:p>
        </p:txBody>
      </p:sp>
      <p:sp>
        <p:nvSpPr>
          <p:cNvPr id="41" name="TextBox 40"/>
          <p:cNvSpPr txBox="1"/>
          <p:nvPr/>
        </p:nvSpPr>
        <p:spPr>
          <a:xfrm>
            <a:off x="4114801" y="3475348"/>
            <a:ext cx="3313226" cy="353943"/>
          </a:xfrm>
          <a:prstGeom prst="rect">
            <a:avLst/>
          </a:prstGeom>
          <a:noFill/>
        </p:spPr>
        <p:txBody>
          <a:bodyPr wrap="square" rtlCol="0">
            <a:spAutoFit/>
          </a:bodyPr>
          <a:lstStyle/>
          <a:p>
            <a:r>
              <a:rPr lang="en-US" sz="1700" dirty="0" smtClean="0"/>
              <a:t>The </a:t>
            </a:r>
            <a:r>
              <a:rPr lang="en-US" sz="1700" b="1" i="1" dirty="0" smtClean="0"/>
              <a:t>range </a:t>
            </a:r>
            <a:r>
              <a:rPr lang="en-US" sz="1700" dirty="0" smtClean="0"/>
              <a:t>here is: 0,1,2,3,4</a:t>
            </a:r>
            <a:endParaRPr lang="en-US" sz="1700" dirty="0"/>
          </a:p>
        </p:txBody>
      </p:sp>
      <p:sp>
        <p:nvSpPr>
          <p:cNvPr id="57" name="Rounded Rectangle 56"/>
          <p:cNvSpPr/>
          <p:nvPr/>
        </p:nvSpPr>
        <p:spPr>
          <a:xfrm>
            <a:off x="784630" y="4147831"/>
            <a:ext cx="2933020" cy="430885"/>
          </a:xfrm>
          <a:prstGeom prst="roundRect">
            <a:avLst/>
          </a:prstGeom>
          <a:solidFill>
            <a:srgbClr val="FFC00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60" name="Curved Connector 59"/>
          <p:cNvCxnSpPr/>
          <p:nvPr/>
        </p:nvCxnSpPr>
        <p:spPr>
          <a:xfrm rot="5400000">
            <a:off x="1440990" y="3744955"/>
            <a:ext cx="495511" cy="310241"/>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61" name="Rounded Rectangle 60"/>
          <p:cNvSpPr/>
          <p:nvPr/>
        </p:nvSpPr>
        <p:spPr>
          <a:xfrm>
            <a:off x="1754697" y="4611711"/>
            <a:ext cx="2025925" cy="430885"/>
          </a:xfrm>
          <a:prstGeom prst="roundRect">
            <a:avLst/>
          </a:prstGeom>
          <a:solidFill>
            <a:srgbClr val="00B0F0">
              <a:alpha val="25098"/>
            </a:srgbClr>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67" name="Curved Connector 66"/>
          <p:cNvCxnSpPr/>
          <p:nvPr/>
        </p:nvCxnSpPr>
        <p:spPr>
          <a:xfrm rot="10800000" flipV="1">
            <a:off x="2569030" y="3652320"/>
            <a:ext cx="1545771" cy="476572"/>
          </a:xfrm>
          <a:prstGeom prst="curvedConnector3">
            <a:avLst>
              <a:gd name="adj1" fmla="val 99296"/>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7610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038"/>
            <a:ext cx="7313613" cy="868362"/>
          </a:xfrm>
        </p:spPr>
        <p:txBody>
          <a:bodyPr/>
          <a:lstStyle/>
          <a:p>
            <a:r>
              <a:rPr lang="en-US" sz="5400" dirty="0" smtClean="0">
                <a:latin typeface="HurryUp-Regular"/>
              </a:rPr>
              <a:t>Now Try This Yourself</a:t>
            </a:r>
            <a:endParaRPr lang="en-US" sz="5400" dirty="0">
              <a:latin typeface="HurryUp-Regular"/>
            </a:endParaRPr>
          </a:p>
        </p:txBody>
      </p:sp>
      <p:sp>
        <p:nvSpPr>
          <p:cNvPr id="21" name="TextBox 20"/>
          <p:cNvSpPr txBox="1"/>
          <p:nvPr/>
        </p:nvSpPr>
        <p:spPr>
          <a:xfrm>
            <a:off x="304800" y="3063137"/>
            <a:ext cx="8597900" cy="646331"/>
          </a:xfrm>
          <a:prstGeom prst="rect">
            <a:avLst/>
          </a:prstGeom>
          <a:noFill/>
        </p:spPr>
        <p:txBody>
          <a:bodyPr wrap="square" rtlCol="0">
            <a:spAutoFit/>
          </a:bodyPr>
          <a:lstStyle/>
          <a:p>
            <a:endParaRPr lang="en-US" sz="3600" dirty="0"/>
          </a:p>
        </p:txBody>
      </p:sp>
    </p:spTree>
    <p:extLst>
      <p:ext uri="{BB962C8B-B14F-4D97-AF65-F5344CB8AC3E}">
        <p14:creationId xmlns:p14="http://schemas.microsoft.com/office/powerpoint/2010/main" val="2900054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4817" y="195943"/>
            <a:ext cx="6477000" cy="850900"/>
          </a:xfrm>
        </p:spPr>
        <p:txBody>
          <a:bodyPr/>
          <a:lstStyle/>
          <a:p>
            <a:pPr algn="ctr"/>
            <a:r>
              <a:rPr lang="en-US" dirty="0" smtClean="0">
                <a:latin typeface="HurryUp-Regular"/>
                <a:cs typeface="HurryUp-Regular"/>
              </a:rPr>
              <a:t>Code</a:t>
            </a:r>
            <a:endParaRPr lang="en-US" dirty="0">
              <a:latin typeface="HurryUp-Regular"/>
              <a:cs typeface="HurryUp-Regular"/>
            </a:endParaRPr>
          </a:p>
        </p:txBody>
      </p:sp>
      <p:sp>
        <p:nvSpPr>
          <p:cNvPr id="5" name="Rectangle 4"/>
          <p:cNvSpPr/>
          <p:nvPr/>
        </p:nvSpPr>
        <p:spPr>
          <a:xfrm>
            <a:off x="2491467" y="1247864"/>
            <a:ext cx="4013200" cy="1524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Rectangle 9"/>
          <p:cNvSpPr/>
          <p:nvPr/>
        </p:nvSpPr>
        <p:spPr>
          <a:xfrm>
            <a:off x="2491467" y="3165564"/>
            <a:ext cx="4013200" cy="1524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Rectangle 10"/>
          <p:cNvSpPr/>
          <p:nvPr/>
        </p:nvSpPr>
        <p:spPr>
          <a:xfrm>
            <a:off x="2491467" y="5121364"/>
            <a:ext cx="4013200" cy="1524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nvGrpSpPr>
          <p:cNvPr id="27" name="Group 26"/>
          <p:cNvGrpSpPr/>
          <p:nvPr/>
        </p:nvGrpSpPr>
        <p:grpSpPr>
          <a:xfrm>
            <a:off x="2739117" y="1431130"/>
            <a:ext cx="3530600" cy="5030263"/>
            <a:chOff x="2749550" y="1542166"/>
            <a:chExt cx="3530600" cy="5030263"/>
          </a:xfrm>
          <a:effectLst>
            <a:glow rad="63500">
              <a:schemeClr val="accent1">
                <a:satMod val="175000"/>
                <a:alpha val="40000"/>
              </a:schemeClr>
            </a:glow>
          </a:effectLst>
        </p:grpSpPr>
        <p:sp>
          <p:nvSpPr>
            <p:cNvPr id="24" name="Rectangle 23"/>
            <p:cNvSpPr/>
            <p:nvPr/>
          </p:nvSpPr>
          <p:spPr>
            <a:xfrm>
              <a:off x="2749550" y="1542166"/>
              <a:ext cx="3530600" cy="11567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2749550" y="3459866"/>
              <a:ext cx="3530600" cy="11567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2749550" y="5415666"/>
              <a:ext cx="3530600" cy="11567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2" name="TextBox 11"/>
          <p:cNvSpPr txBox="1"/>
          <p:nvPr/>
        </p:nvSpPr>
        <p:spPr>
          <a:xfrm>
            <a:off x="2739117" y="1387564"/>
            <a:ext cx="3530600" cy="1200329"/>
          </a:xfrm>
          <a:prstGeom prst="rect">
            <a:avLst/>
          </a:prstGeom>
          <a:noFill/>
        </p:spPr>
        <p:txBody>
          <a:bodyPr wrap="square" rtlCol="0">
            <a:spAutoFit/>
          </a:bodyPr>
          <a:lstStyle/>
          <a:p>
            <a:r>
              <a:rPr lang="en-US" i="1" dirty="0" smtClean="0"/>
              <a:t>010101001001011100101001010101010101010100111010101100111000110100111001010101100110110000011010010010101000100110011001001001100</a:t>
            </a:r>
            <a:endParaRPr lang="en-US" i="1" dirty="0"/>
          </a:p>
        </p:txBody>
      </p:sp>
      <p:sp>
        <p:nvSpPr>
          <p:cNvPr id="15" name="TextBox 14"/>
          <p:cNvSpPr txBox="1"/>
          <p:nvPr/>
        </p:nvSpPr>
        <p:spPr>
          <a:xfrm>
            <a:off x="2739117" y="3348830"/>
            <a:ext cx="3695700" cy="1200329"/>
          </a:xfrm>
          <a:prstGeom prst="rect">
            <a:avLst/>
          </a:prstGeom>
          <a:noFill/>
        </p:spPr>
        <p:txBody>
          <a:bodyPr wrap="square" rtlCol="0">
            <a:spAutoFit/>
          </a:bodyPr>
          <a:lstStyle/>
          <a:p>
            <a:r>
              <a:rPr lang="en-US" i="1" dirty="0" err="1" smtClean="0"/>
              <a:t>mov</a:t>
            </a:r>
            <a:r>
              <a:rPr lang="en-US" i="1" dirty="0" smtClean="0"/>
              <a:t>	abx3e321,	e32</a:t>
            </a:r>
          </a:p>
          <a:p>
            <a:r>
              <a:rPr lang="en-US" i="1" dirty="0" err="1" smtClean="0"/>
              <a:t>mov</a:t>
            </a:r>
            <a:r>
              <a:rPr lang="en-US" i="1" dirty="0" smtClean="0"/>
              <a:t> 	324aev,231fba1</a:t>
            </a:r>
          </a:p>
          <a:p>
            <a:r>
              <a:rPr lang="en-US" i="1" dirty="0" err="1" smtClean="0"/>
              <a:t>eax</a:t>
            </a:r>
            <a:r>
              <a:rPr lang="en-US" i="1" dirty="0" smtClean="0"/>
              <a:t> 	f2va33,ffa3a34</a:t>
            </a:r>
          </a:p>
          <a:p>
            <a:r>
              <a:rPr lang="en-US" i="1" dirty="0" err="1" smtClean="0"/>
              <a:t>edx</a:t>
            </a:r>
            <a:r>
              <a:rPr lang="en-US" i="1" dirty="0" smtClean="0"/>
              <a:t>	249gjfa,23f2fa</a:t>
            </a:r>
            <a:endParaRPr lang="en-US" i="1" dirty="0"/>
          </a:p>
        </p:txBody>
      </p:sp>
      <p:sp>
        <p:nvSpPr>
          <p:cNvPr id="16" name="TextBox 15"/>
          <p:cNvSpPr txBox="1"/>
          <p:nvPr/>
        </p:nvSpPr>
        <p:spPr>
          <a:xfrm>
            <a:off x="2739117" y="5283199"/>
            <a:ext cx="3695700" cy="1200329"/>
          </a:xfrm>
          <a:prstGeom prst="rect">
            <a:avLst/>
          </a:prstGeom>
          <a:noFill/>
        </p:spPr>
        <p:txBody>
          <a:bodyPr wrap="square" rtlCol="0">
            <a:spAutoFit/>
          </a:bodyPr>
          <a:lstStyle/>
          <a:p>
            <a:r>
              <a:rPr lang="en-US" i="1" dirty="0" smtClean="0"/>
              <a:t>number = 30</a:t>
            </a:r>
          </a:p>
          <a:p>
            <a:r>
              <a:rPr lang="en-US" i="1" dirty="0"/>
              <a:t>number </a:t>
            </a:r>
            <a:r>
              <a:rPr lang="en-US" i="1" dirty="0" smtClean="0"/>
              <a:t>= </a:t>
            </a:r>
            <a:r>
              <a:rPr lang="en-US" i="1" dirty="0"/>
              <a:t>number </a:t>
            </a:r>
            <a:r>
              <a:rPr lang="en-US" i="1" dirty="0" smtClean="0"/>
              <a:t>* </a:t>
            </a:r>
            <a:r>
              <a:rPr lang="en-US" i="1" dirty="0"/>
              <a:t>30</a:t>
            </a:r>
          </a:p>
          <a:p>
            <a:r>
              <a:rPr lang="en-US" i="1" dirty="0" err="1" smtClean="0"/>
              <a:t>aCopy</a:t>
            </a:r>
            <a:r>
              <a:rPr lang="en-US" i="1" dirty="0" smtClean="0"/>
              <a:t> = </a:t>
            </a:r>
            <a:r>
              <a:rPr lang="en-US" i="1" dirty="0"/>
              <a:t>number </a:t>
            </a:r>
            <a:endParaRPr lang="en-US" i="1" dirty="0" smtClean="0"/>
          </a:p>
          <a:p>
            <a:r>
              <a:rPr lang="en-US" i="1" dirty="0" smtClean="0"/>
              <a:t>print </a:t>
            </a:r>
            <a:r>
              <a:rPr lang="en-US" i="1" dirty="0" err="1" smtClean="0"/>
              <a:t>aCopy</a:t>
            </a:r>
            <a:endParaRPr lang="en-US" i="1" dirty="0"/>
          </a:p>
        </p:txBody>
      </p:sp>
      <p:cxnSp>
        <p:nvCxnSpPr>
          <p:cNvPr id="18" name="Straight Arrow Connector 17"/>
          <p:cNvCxnSpPr>
            <a:stCxn id="5" idx="2"/>
            <a:endCxn id="10" idx="0"/>
          </p:cNvCxnSpPr>
          <p:nvPr/>
        </p:nvCxnSpPr>
        <p:spPr>
          <a:xfrm>
            <a:off x="4498067" y="2771864"/>
            <a:ext cx="0" cy="3937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a:stCxn id="10" idx="2"/>
            <a:endCxn id="11" idx="0"/>
          </p:cNvCxnSpPr>
          <p:nvPr/>
        </p:nvCxnSpPr>
        <p:spPr>
          <a:xfrm>
            <a:off x="4498067" y="4689564"/>
            <a:ext cx="0" cy="4318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6786334" y="1803062"/>
            <a:ext cx="2070100" cy="369332"/>
          </a:xfrm>
          <a:prstGeom prst="rect">
            <a:avLst/>
          </a:prstGeom>
          <a:noFill/>
        </p:spPr>
        <p:txBody>
          <a:bodyPr wrap="square" rtlCol="0">
            <a:spAutoFit/>
          </a:bodyPr>
          <a:lstStyle/>
          <a:p>
            <a:pPr algn="ctr"/>
            <a:r>
              <a:rPr lang="en-US" dirty="0" smtClean="0">
                <a:latin typeface="HurryUp-Regular"/>
              </a:rPr>
              <a:t>Binary</a:t>
            </a:r>
            <a:endParaRPr lang="en-US" dirty="0">
              <a:latin typeface="HurryUp-Regular"/>
            </a:endParaRPr>
          </a:p>
        </p:txBody>
      </p:sp>
      <p:sp>
        <p:nvSpPr>
          <p:cNvPr id="22" name="TextBox 21"/>
          <p:cNvSpPr txBox="1"/>
          <p:nvPr/>
        </p:nvSpPr>
        <p:spPr>
          <a:xfrm>
            <a:off x="6796767" y="3742898"/>
            <a:ext cx="2070100" cy="369332"/>
          </a:xfrm>
          <a:prstGeom prst="rect">
            <a:avLst/>
          </a:prstGeom>
          <a:noFill/>
        </p:spPr>
        <p:txBody>
          <a:bodyPr wrap="square" rtlCol="0">
            <a:spAutoFit/>
          </a:bodyPr>
          <a:lstStyle/>
          <a:p>
            <a:pPr algn="ctr"/>
            <a:r>
              <a:rPr lang="en-US" dirty="0" smtClean="0">
                <a:latin typeface="HurryUp-Regular"/>
              </a:rPr>
              <a:t>Assembly</a:t>
            </a:r>
            <a:endParaRPr lang="en-US" dirty="0">
              <a:latin typeface="HurryUp-Regular"/>
            </a:endParaRPr>
          </a:p>
        </p:txBody>
      </p:sp>
      <p:sp>
        <p:nvSpPr>
          <p:cNvPr id="29" name="Explosion 2 28"/>
          <p:cNvSpPr/>
          <p:nvPr/>
        </p:nvSpPr>
        <p:spPr>
          <a:xfrm rot="2137297">
            <a:off x="6917705" y="5060783"/>
            <a:ext cx="1807357" cy="1657877"/>
          </a:xfrm>
          <a:prstGeom prst="irregularSeal2">
            <a:avLst/>
          </a:prstGeom>
          <a:solidFill>
            <a:srgbClr val="FFFF00"/>
          </a:solidFill>
          <a:effectLst>
            <a:glow rad="139700">
              <a:srgbClr val="FFC000">
                <a:alpha val="40000"/>
              </a:srgb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a:p>
        </p:txBody>
      </p:sp>
      <p:sp>
        <p:nvSpPr>
          <p:cNvPr id="23" name="TextBox 22"/>
          <p:cNvSpPr txBox="1"/>
          <p:nvPr/>
        </p:nvSpPr>
        <p:spPr>
          <a:xfrm>
            <a:off x="6752317" y="5679130"/>
            <a:ext cx="2070100" cy="369332"/>
          </a:xfrm>
          <a:prstGeom prst="rect">
            <a:avLst/>
          </a:prstGeom>
          <a:noFill/>
        </p:spPr>
        <p:txBody>
          <a:bodyPr wrap="square" rtlCol="0">
            <a:spAutoFit/>
          </a:bodyPr>
          <a:lstStyle/>
          <a:p>
            <a:pPr algn="ctr"/>
            <a:r>
              <a:rPr lang="en-US" dirty="0" smtClean="0">
                <a:latin typeface="HurryUp-Regular"/>
              </a:rPr>
              <a:t>Python</a:t>
            </a:r>
            <a:endParaRPr lang="en-US" dirty="0">
              <a:latin typeface="HurryUp-Regular"/>
            </a:endParaRPr>
          </a:p>
        </p:txBody>
      </p:sp>
      <p:sp>
        <p:nvSpPr>
          <p:cNvPr id="33" name="Down Arrow 32"/>
          <p:cNvSpPr/>
          <p:nvPr/>
        </p:nvSpPr>
        <p:spPr>
          <a:xfrm rot="10800000">
            <a:off x="7626348" y="2609324"/>
            <a:ext cx="420007" cy="73950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Down Arrow 33"/>
          <p:cNvSpPr/>
          <p:nvPr/>
        </p:nvSpPr>
        <p:spPr>
          <a:xfrm rot="10800000">
            <a:off x="7621813" y="4232408"/>
            <a:ext cx="420007" cy="73950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146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An improper deck of cards</a:t>
            </a:r>
            <a:endParaRPr lang="en-US" sz="2800" i="1" dirty="0">
              <a:latin typeface="+mn-lt"/>
            </a:endParaRPr>
          </a:p>
        </p:txBody>
      </p:sp>
      <p:sp>
        <p:nvSpPr>
          <p:cNvPr id="12" name="Content Placeholder 2"/>
          <p:cNvSpPr>
            <a:spLocks noGrp="1"/>
          </p:cNvSpPr>
          <p:nvPr>
            <p:ph idx="1"/>
          </p:nvPr>
        </p:nvSpPr>
        <p:spPr>
          <a:xfrm>
            <a:off x="406400" y="2065338"/>
            <a:ext cx="8267700" cy="4564062"/>
          </a:xfrm>
        </p:spPr>
        <p:txBody>
          <a:bodyPr>
            <a:normAutofit/>
          </a:bodyPr>
          <a:lstStyle/>
          <a:p>
            <a:r>
              <a:rPr lang="en-US" dirty="0" smtClean="0"/>
              <a:t>Run the game (CTRL+B)</a:t>
            </a:r>
          </a:p>
          <a:p>
            <a:r>
              <a:rPr lang="en-US" dirty="0" smtClean="0"/>
              <a:t>Note that of the cards being “</a:t>
            </a:r>
            <a:r>
              <a:rPr lang="en-US" i="1" dirty="0" smtClean="0"/>
              <a:t>dealt”</a:t>
            </a:r>
            <a:r>
              <a:rPr lang="en-US" dirty="0" smtClean="0"/>
              <a:t>, there are no numbered cards? Also, where are the diamond cards?</a:t>
            </a:r>
          </a:p>
          <a:p>
            <a:r>
              <a:rPr lang="en-US" dirty="0" smtClean="0"/>
              <a:t>Scroll to line 114</a:t>
            </a:r>
          </a:p>
          <a:p>
            <a:pPr lvl="1"/>
            <a:r>
              <a:rPr lang="en-US" dirty="0" smtClean="0"/>
              <a:t>Note that the diamond cards are all missing?</a:t>
            </a:r>
          </a:p>
          <a:p>
            <a:pPr lvl="1"/>
            <a:r>
              <a:rPr lang="en-US" dirty="0" smtClean="0"/>
              <a:t>Note that of the cards being “</a:t>
            </a:r>
            <a:r>
              <a:rPr lang="en-US" i="1" dirty="0" smtClean="0"/>
              <a:t>dealt”</a:t>
            </a:r>
            <a:r>
              <a:rPr lang="en-US" dirty="0" smtClean="0"/>
              <a:t>, there are no numbered cards. There are only </a:t>
            </a:r>
            <a:r>
              <a:rPr lang="en-US" i="1" dirty="0" smtClean="0"/>
              <a:t>royal spade, club and heart cards</a:t>
            </a:r>
            <a:r>
              <a:rPr lang="en-US" dirty="0" smtClean="0"/>
              <a:t>.</a:t>
            </a:r>
            <a:endParaRPr lang="en-US" dirty="0"/>
          </a:p>
          <a:p>
            <a:r>
              <a:rPr lang="en-US" dirty="0" smtClean="0"/>
              <a:t>Lets fix this!</a:t>
            </a:r>
            <a:endParaRPr lang="en-US" dirty="0" smtClean="0"/>
          </a:p>
          <a:p>
            <a:pPr lvl="1"/>
            <a:endParaRPr lang="en-US" dirty="0" smtClean="0"/>
          </a:p>
        </p:txBody>
      </p:sp>
    </p:spTree>
    <p:extLst>
      <p:ext uri="{BB962C8B-B14F-4D97-AF65-F5344CB8AC3E}">
        <p14:creationId xmlns:p14="http://schemas.microsoft.com/office/powerpoint/2010/main" val="3467223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An improper deck of cards</a:t>
            </a:r>
            <a:endParaRPr lang="en-US" sz="2800" i="1" dirty="0">
              <a:latin typeface="+mn-lt"/>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3945" y="2136770"/>
            <a:ext cx="8780431" cy="3687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67360" y="4181100"/>
            <a:ext cx="292354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14020" y="5346960"/>
            <a:ext cx="5232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59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313613" cy="1643062"/>
          </a:xfrm>
        </p:spPr>
        <p:txBody>
          <a:bodyPr/>
          <a:lstStyle/>
          <a:p>
            <a:r>
              <a:rPr lang="en-US" dirty="0" smtClean="0">
                <a:latin typeface="HurryUp-Regular"/>
              </a:rPr>
              <a:t>A Practical Application</a:t>
            </a:r>
            <a:br>
              <a:rPr lang="en-US" dirty="0" smtClean="0">
                <a:latin typeface="HurryUp-Regular"/>
              </a:rPr>
            </a:br>
            <a:r>
              <a:rPr lang="en-US" sz="3200" dirty="0" smtClean="0">
                <a:latin typeface="HurryUp-Regular"/>
              </a:rPr>
              <a:t>Blackjack</a:t>
            </a:r>
            <a:br>
              <a:rPr lang="en-US" sz="3200" dirty="0" smtClean="0">
                <a:latin typeface="HurryUp-Regular"/>
              </a:rPr>
            </a:br>
            <a:r>
              <a:rPr lang="en-US" sz="2800" i="1" dirty="0" smtClean="0">
                <a:latin typeface="+mn-lt"/>
              </a:rPr>
              <a:t>An improper deck of cards</a:t>
            </a:r>
            <a:endParaRPr lang="en-US" sz="2800" i="1" dirty="0">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1" y="2031683"/>
            <a:ext cx="88677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69570" y="3246120"/>
            <a:ext cx="3219450" cy="2385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HurryUp-Regular"/>
                <a:cs typeface="HurryUp-Regular"/>
              </a:rPr>
              <a:t>Review and </a:t>
            </a:r>
            <a:r>
              <a:rPr lang="en-US" dirty="0" smtClean="0">
                <a:latin typeface="HurryUp-Regular"/>
                <a:cs typeface="HurryUp-Regular"/>
              </a:rPr>
              <a:t>Turtles</a:t>
            </a:r>
            <a:endParaRPr lang="en-US" dirty="0">
              <a:latin typeface="HurryUp-Regular"/>
              <a:cs typeface="HurryUp-Regular"/>
            </a:endParaRPr>
          </a:p>
        </p:txBody>
      </p:sp>
      <p:sp>
        <p:nvSpPr>
          <p:cNvPr id="4" name="Title 3"/>
          <p:cNvSpPr>
            <a:spLocks noGrp="1"/>
          </p:cNvSpPr>
          <p:nvPr>
            <p:ph type="ctrTitle"/>
          </p:nvPr>
        </p:nvSpPr>
        <p:spPr/>
        <p:txBody>
          <a:bodyPr/>
          <a:lstStyle/>
          <a:p>
            <a:r>
              <a:rPr lang="en-US" dirty="0" smtClean="0">
                <a:latin typeface="HurryUp-Regular"/>
                <a:cs typeface="HurryUp-Regular"/>
              </a:rPr>
              <a:t>Part Three</a:t>
            </a:r>
            <a:endParaRPr lang="en-US" dirty="0">
              <a:latin typeface="HurryUp-Regular"/>
              <a:cs typeface="HurryUp-Regular"/>
            </a:endParaRPr>
          </a:p>
        </p:txBody>
      </p:sp>
      <p:pic>
        <p:nvPicPr>
          <p:cNvPr id="6" name="Picture 5" descr="TechDayLogo_v2_edit.png"/>
          <p:cNvPicPr>
            <a:picLocks noChangeAspect="1"/>
          </p:cNvPicPr>
          <p:nvPr/>
        </p:nvPicPr>
        <p:blipFill rotWithShape="1">
          <a:blip r:embed="rId3" cstate="email">
            <a:extLst>
              <a:ext uri="{28A0092B-C50C-407E-A947-70E740481C1C}">
                <a14:useLocalDpi xmlns:a14="http://schemas.microsoft.com/office/drawing/2010/main" val="0"/>
              </a:ext>
            </a:extLst>
          </a:blip>
          <a:srcRect l="22645" t="19434" r="21712" b="26533"/>
          <a:stretch/>
        </p:blipFill>
        <p:spPr>
          <a:xfrm>
            <a:off x="6447440" y="0"/>
            <a:ext cx="2696560" cy="3705552"/>
          </a:xfrm>
          <a:prstGeom prst="rect">
            <a:avLst/>
          </a:prstGeom>
        </p:spPr>
      </p:pic>
    </p:spTree>
    <p:extLst>
      <p:ext uri="{BB962C8B-B14F-4D97-AF65-F5344CB8AC3E}">
        <p14:creationId xmlns:p14="http://schemas.microsoft.com/office/powerpoint/2010/main" val="1597426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462187" y="1203708"/>
            <a:ext cx="81357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1255712" lvl="3" indent="0" algn="ctr">
              <a:buNone/>
            </a:pPr>
            <a:endParaRPr lang="en-US" dirty="0" smtClean="0">
              <a:latin typeface="HurryUp-Regular"/>
              <a:cs typeface="HurryUp-Regular"/>
            </a:endParaRPr>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608138"/>
            <a:ext cx="9144000" cy="2720022"/>
          </a:xfrm>
        </p:spPr>
        <p:txBody>
          <a:bodyPr/>
          <a:lstStyle/>
          <a:p>
            <a:r>
              <a:rPr lang="en-US" dirty="0" smtClean="0">
                <a:latin typeface="HurryUp-Regular"/>
              </a:rPr>
              <a:t>Review</a:t>
            </a:r>
            <a:br>
              <a:rPr lang="en-US" dirty="0" smtClean="0">
                <a:latin typeface="HurryUp-Regular"/>
              </a:rPr>
            </a:br>
            <a:r>
              <a:rPr lang="en-US" dirty="0" smtClean="0">
                <a:latin typeface="HurryUp-Regular"/>
              </a:rPr>
              <a:t/>
            </a:r>
            <a:br>
              <a:rPr lang="en-US" dirty="0" smtClean="0">
                <a:latin typeface="HurryUp-Regular"/>
              </a:rPr>
            </a:br>
            <a:r>
              <a:rPr lang="en-US" dirty="0" smtClean="0">
                <a:latin typeface="HurryUp-Regular"/>
              </a:rPr>
              <a:t>Any Questions?</a:t>
            </a:r>
            <a:br>
              <a:rPr lang="en-US" dirty="0" smtClean="0">
                <a:latin typeface="HurryUp-Regular"/>
              </a:rPr>
            </a:br>
            <a:r>
              <a:rPr lang="en-US" dirty="0">
                <a:latin typeface="HurryUp-Regular"/>
              </a:rPr>
              <a:t/>
            </a:r>
            <a:br>
              <a:rPr lang="en-US" dirty="0">
                <a:latin typeface="HurryUp-Regular"/>
              </a:rPr>
            </a:br>
            <a:r>
              <a:rPr lang="en-US" dirty="0" smtClean="0">
                <a:latin typeface="HurryUp-Regular"/>
              </a:rPr>
              <a:t/>
            </a:r>
            <a:br>
              <a:rPr lang="en-US" dirty="0" smtClean="0">
                <a:latin typeface="HurryUp-Regular"/>
              </a:rPr>
            </a:br>
            <a:endParaRPr lang="en-US" dirty="0">
              <a:latin typeface="HurryUp-Regular"/>
            </a:endParaRPr>
          </a:p>
        </p:txBody>
      </p:sp>
    </p:spTree>
    <p:extLst>
      <p:ext uri="{BB962C8B-B14F-4D97-AF65-F5344CB8AC3E}">
        <p14:creationId xmlns:p14="http://schemas.microsoft.com/office/powerpoint/2010/main" val="377101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462187" y="1203708"/>
            <a:ext cx="84532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What is a turtle?</a:t>
            </a:r>
          </a:p>
          <a:p>
            <a:pPr lvl="1"/>
            <a:r>
              <a:rPr lang="en-US" dirty="0" smtClean="0">
                <a:latin typeface="HurryUp-Regular"/>
                <a:cs typeface="HurryUp-Regular"/>
              </a:rPr>
              <a:t>A little </a:t>
            </a:r>
            <a:r>
              <a:rPr lang="en-US" i="1" dirty="0" smtClean="0">
                <a:latin typeface="HurryUp-Regular"/>
                <a:cs typeface="HurryUp-Regular"/>
              </a:rPr>
              <a:t>“arrow”</a:t>
            </a:r>
            <a:r>
              <a:rPr lang="en-US" dirty="0" smtClean="0">
                <a:latin typeface="HurryUp-Regular"/>
                <a:cs typeface="HurryUp-Regular"/>
              </a:rPr>
              <a:t> whose movement can be controlled.</a:t>
            </a:r>
          </a:p>
          <a:p>
            <a:pPr lvl="1"/>
            <a:r>
              <a:rPr lang="en-US" dirty="0" smtClean="0">
                <a:latin typeface="HurryUp-Regular"/>
                <a:cs typeface="HurryUp-Regular"/>
              </a:rPr>
              <a:t>Turtle Controls:</a:t>
            </a:r>
          </a:p>
          <a:p>
            <a:pPr lvl="2"/>
            <a:r>
              <a:rPr lang="en-US" dirty="0" smtClean="0">
                <a:latin typeface="HurryUp-Regular"/>
                <a:cs typeface="HurryUp-Regular"/>
              </a:rPr>
              <a:t>Movement </a:t>
            </a:r>
            <a:r>
              <a:rPr lang="en-US" sz="1200" i="1" dirty="0" smtClean="0">
                <a:latin typeface="HurryUp-Regular"/>
                <a:cs typeface="HurryUp-Regular"/>
              </a:rPr>
              <a:t>(</a:t>
            </a:r>
            <a:r>
              <a:rPr lang="en-US" sz="1200" b="1" i="1" dirty="0" smtClean="0">
                <a:latin typeface="HurryUp-Regular"/>
                <a:cs typeface="HurryUp-Regular"/>
              </a:rPr>
              <a:t>&lt;distance&gt; </a:t>
            </a:r>
            <a:r>
              <a:rPr lang="en-US" sz="1200" i="1" dirty="0" smtClean="0">
                <a:latin typeface="HurryUp-Regular"/>
                <a:cs typeface="HurryUp-Regular"/>
              </a:rPr>
              <a:t>is a </a:t>
            </a:r>
            <a:r>
              <a:rPr lang="en-US" sz="1200" b="1" i="1" dirty="0" smtClean="0">
                <a:latin typeface="HurryUp-Regular"/>
                <a:cs typeface="HurryUp-Regular"/>
              </a:rPr>
              <a:t>number</a:t>
            </a:r>
            <a:r>
              <a:rPr lang="en-US" sz="1200" i="1" dirty="0" smtClean="0">
                <a:latin typeface="HurryUp-Regular"/>
                <a:cs typeface="HurryUp-Regular"/>
              </a:rPr>
              <a:t> in </a:t>
            </a:r>
            <a:r>
              <a:rPr lang="en-US" sz="1200" b="1" i="1" dirty="0" smtClean="0">
                <a:latin typeface="HurryUp-Regular"/>
                <a:cs typeface="HurryUp-Regular"/>
              </a:rPr>
              <a:t>pixels</a:t>
            </a:r>
            <a:r>
              <a:rPr lang="en-US" sz="1200" i="1" dirty="0" smtClean="0">
                <a:latin typeface="HurryUp-Regular"/>
                <a:cs typeface="HurryUp-Regular"/>
              </a:rPr>
              <a:t>)</a:t>
            </a:r>
          </a:p>
          <a:p>
            <a:pPr lvl="3"/>
            <a:r>
              <a:rPr lang="en-US" dirty="0" err="1" smtClean="0">
                <a:latin typeface="HurryUp-Regular"/>
                <a:cs typeface="HurryUp-Regular"/>
              </a:rPr>
              <a:t>turtle.forward</a:t>
            </a:r>
            <a:r>
              <a:rPr lang="en-US" dirty="0" smtClean="0">
                <a:latin typeface="HurryUp-Regular"/>
                <a:cs typeface="HurryUp-Regular"/>
              </a:rPr>
              <a:t>(&lt;distance&gt;)	</a:t>
            </a:r>
          </a:p>
          <a:p>
            <a:pPr lvl="3"/>
            <a:r>
              <a:rPr lang="en-US" dirty="0" err="1">
                <a:latin typeface="HurryUp-Regular"/>
                <a:cs typeface="HurryUp-Regular"/>
              </a:rPr>
              <a:t>t</a:t>
            </a:r>
            <a:r>
              <a:rPr lang="en-US" dirty="0" err="1" smtClean="0">
                <a:latin typeface="HurryUp-Regular"/>
                <a:cs typeface="HurryUp-Regular"/>
              </a:rPr>
              <a:t>urtle.backward</a:t>
            </a:r>
            <a:r>
              <a:rPr lang="en-US" dirty="0" smtClean="0">
                <a:latin typeface="HurryUp-Regular"/>
                <a:cs typeface="HurryUp-Regular"/>
              </a:rPr>
              <a:t>(&lt;distance&gt;)</a:t>
            </a:r>
          </a:p>
          <a:p>
            <a:pPr lvl="3"/>
            <a:r>
              <a:rPr lang="en-US" dirty="0" err="1" smtClean="0">
                <a:latin typeface="HurryUp-Regular"/>
                <a:cs typeface="HurryUp-Regular"/>
              </a:rPr>
              <a:t>turtle.left</a:t>
            </a:r>
            <a:r>
              <a:rPr lang="en-US" dirty="0" smtClean="0">
                <a:latin typeface="HurryUp-Regular"/>
                <a:cs typeface="HurryUp-Regular"/>
              </a:rPr>
              <a:t>(&lt;degrees&gt;)</a:t>
            </a:r>
          </a:p>
          <a:p>
            <a:pPr lvl="3"/>
            <a:r>
              <a:rPr lang="en-US" dirty="0" err="1" smtClean="0">
                <a:latin typeface="HurryUp-Regular"/>
                <a:cs typeface="HurryUp-Regular"/>
              </a:rPr>
              <a:t>turtle.right</a:t>
            </a:r>
            <a:r>
              <a:rPr lang="en-US" dirty="0" smtClean="0">
                <a:latin typeface="HurryUp-Regular"/>
                <a:cs typeface="HurryUp-Regular"/>
              </a:rPr>
              <a:t>(&lt;degrees&gt;)</a:t>
            </a:r>
          </a:p>
          <a:p>
            <a:pPr lvl="2"/>
            <a:r>
              <a:rPr lang="en-US" dirty="0" smtClean="0">
                <a:latin typeface="HurryUp-Regular"/>
                <a:cs typeface="HurryUp-Regular"/>
              </a:rPr>
              <a:t>Special</a:t>
            </a:r>
          </a:p>
          <a:p>
            <a:pPr lvl="3"/>
            <a:r>
              <a:rPr lang="en-US" dirty="0" err="1" smtClean="0">
                <a:latin typeface="HurryUp-Regular"/>
                <a:cs typeface="HurryUp-Regular"/>
              </a:rPr>
              <a:t>turtle.clear</a:t>
            </a:r>
            <a:r>
              <a:rPr lang="en-US" dirty="0" smtClean="0">
                <a:latin typeface="HurryUp-Regular"/>
                <a:cs typeface="HurryUp-Regular"/>
              </a:rPr>
              <a:t>()	Clears the </a:t>
            </a:r>
            <a:r>
              <a:rPr lang="en-US" i="1" dirty="0" smtClean="0">
                <a:latin typeface="HurryUp-Regular"/>
                <a:cs typeface="HurryUp-Regular"/>
              </a:rPr>
              <a:t>turtle screen</a:t>
            </a:r>
          </a:p>
          <a:p>
            <a:pPr lvl="3"/>
            <a:r>
              <a:rPr lang="en-US" dirty="0" err="1" smtClean="0">
                <a:latin typeface="HurryUp-Regular"/>
                <a:cs typeface="HurryUp-Regular"/>
              </a:rPr>
              <a:t>turtle.up</a:t>
            </a:r>
            <a:r>
              <a:rPr lang="en-US" dirty="0" smtClean="0">
                <a:latin typeface="HurryUp-Regular"/>
                <a:cs typeface="HurryUp-Regular"/>
              </a:rPr>
              <a:t>()	</a:t>
            </a:r>
            <a:r>
              <a:rPr lang="en-US" i="1" dirty="0" smtClean="0">
                <a:latin typeface="HurryUp-Regular"/>
                <a:cs typeface="HurryUp-Regular"/>
              </a:rPr>
              <a:t>	“Picks Up”</a:t>
            </a:r>
            <a:r>
              <a:rPr lang="en-US" dirty="0" smtClean="0">
                <a:latin typeface="HurryUp-Regular"/>
                <a:cs typeface="HurryUp-Regular"/>
              </a:rPr>
              <a:t> pen so turtle won’t draw line</a:t>
            </a:r>
          </a:p>
          <a:p>
            <a:pPr lvl="3"/>
            <a:r>
              <a:rPr lang="en-US" dirty="0" err="1" smtClean="0">
                <a:latin typeface="HurryUp-Regular"/>
                <a:cs typeface="HurryUp-Regular"/>
              </a:rPr>
              <a:t>turtle.down</a:t>
            </a:r>
            <a:r>
              <a:rPr lang="en-US" dirty="0" smtClean="0">
                <a:latin typeface="HurryUp-Regular"/>
                <a:cs typeface="HurryUp-Regular"/>
              </a:rPr>
              <a:t>()</a:t>
            </a:r>
            <a:r>
              <a:rPr lang="en-US" i="1" dirty="0" smtClean="0">
                <a:latin typeface="HurryUp-Regular"/>
                <a:cs typeface="HurryUp-Regular"/>
              </a:rPr>
              <a:t>	“Puts Down” </a:t>
            </a:r>
            <a:r>
              <a:rPr lang="en-US" dirty="0" smtClean="0">
                <a:latin typeface="HurryUp-Regular"/>
                <a:cs typeface="HurryUp-Regular"/>
              </a:rPr>
              <a:t>pen so turtle will draw line</a:t>
            </a:r>
          </a:p>
          <a:p>
            <a:pPr lvl="3"/>
            <a:r>
              <a:rPr lang="en-US" dirty="0" err="1" smtClean="0">
                <a:latin typeface="HurryUp-Regular"/>
                <a:cs typeface="HurryUp-Regular"/>
              </a:rPr>
              <a:t>turtle.home</a:t>
            </a:r>
            <a:r>
              <a:rPr lang="en-US" dirty="0" smtClean="0">
                <a:latin typeface="HurryUp-Regular"/>
                <a:cs typeface="HurryUp-Regular"/>
              </a:rPr>
              <a:t>()	Brings the turtle back to its original position</a:t>
            </a:r>
          </a:p>
          <a:p>
            <a:pPr lvl="2"/>
            <a:endParaRPr lang="en-US" dirty="0">
              <a:latin typeface="HurryUp-Regular"/>
              <a:cs typeface="HurryUp-Regular"/>
            </a:endParaRPr>
          </a:p>
          <a:p>
            <a:pPr lvl="2"/>
            <a:endParaRPr lang="en-US" dirty="0" smtClean="0">
              <a:latin typeface="HurryUp-Regular"/>
              <a:cs typeface="HurryUp-Regular"/>
            </a:endParaRPr>
          </a:p>
          <a:p>
            <a:pPr lvl="1"/>
            <a:endParaRPr lang="en-US" dirty="0" smtClean="0">
              <a:latin typeface="HurryUp-Regular"/>
              <a:cs typeface="HurryUp-Regular"/>
            </a:endParaRPr>
          </a:p>
          <a:p>
            <a:pPr marL="1255712" lvl="3" indent="0">
              <a:buNone/>
            </a:pPr>
            <a:endParaRPr lang="en-US" dirty="0" smtClean="0">
              <a:latin typeface="HurryUp-Regular"/>
              <a:cs typeface="HurryUp-Regular"/>
            </a:endParaRPr>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
        <p:nvSpPr>
          <p:cNvPr id="2" name="Title 1"/>
          <p:cNvSpPr>
            <a:spLocks noGrp="1"/>
          </p:cNvSpPr>
          <p:nvPr>
            <p:ph type="title"/>
          </p:nvPr>
        </p:nvSpPr>
        <p:spPr>
          <a:xfrm>
            <a:off x="0" y="198438"/>
            <a:ext cx="9144000" cy="868362"/>
          </a:xfrm>
        </p:spPr>
        <p:txBody>
          <a:bodyPr/>
          <a:lstStyle/>
          <a:p>
            <a:r>
              <a:rPr lang="en-US" dirty="0" smtClean="0">
                <a:latin typeface="HurryUp-Regular"/>
              </a:rPr>
              <a:t>Turtle</a:t>
            </a:r>
            <a:endParaRPr lang="en-US" dirty="0">
              <a:latin typeface="HurryUp-Regular"/>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8918" y="2405211"/>
            <a:ext cx="1536382" cy="147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194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868362"/>
          </a:xfrm>
        </p:spPr>
        <p:txBody>
          <a:bodyPr/>
          <a:lstStyle/>
          <a:p>
            <a:r>
              <a:rPr lang="en-US" dirty="0" smtClean="0">
                <a:latin typeface="HurryUp-Regular"/>
              </a:rPr>
              <a:t>Turtle</a:t>
            </a:r>
            <a:endParaRPr lang="en-US" dirty="0">
              <a:latin typeface="HurryUp-Regular"/>
            </a:endParaRPr>
          </a:p>
        </p:txBody>
      </p:sp>
      <p:sp>
        <p:nvSpPr>
          <p:cNvPr id="6" name="Content Placeholder 2"/>
          <p:cNvSpPr txBox="1">
            <a:spLocks/>
          </p:cNvSpPr>
          <p:nvPr/>
        </p:nvSpPr>
        <p:spPr>
          <a:xfrm>
            <a:off x="462187" y="1203708"/>
            <a:ext cx="84532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r>
              <a:rPr lang="en-US" dirty="0" smtClean="0">
                <a:latin typeface="HurryUp-Regular"/>
                <a:cs typeface="HurryUp-Regular"/>
              </a:rPr>
              <a:t>Let’s try playing with some of these commands!</a:t>
            </a:r>
          </a:p>
          <a:p>
            <a:pPr lvl="1"/>
            <a:r>
              <a:rPr lang="en-US" dirty="0" smtClean="0">
                <a:latin typeface="HurryUp-Regular"/>
                <a:cs typeface="HurryUp-Regular"/>
              </a:rPr>
              <a:t>Open turtleBlank.py which is found in your </a:t>
            </a:r>
            <a:r>
              <a:rPr lang="en-US" dirty="0" err="1" smtClean="0">
                <a:latin typeface="HurryUp-Regular"/>
                <a:cs typeface="HurryUp-Regular"/>
              </a:rPr>
              <a:t>techDay</a:t>
            </a:r>
            <a:r>
              <a:rPr lang="en-US" dirty="0" smtClean="0">
                <a:latin typeface="HurryUp-Regular"/>
                <a:cs typeface="HurryUp-Regular"/>
              </a:rPr>
              <a:t> student folder!</a:t>
            </a:r>
          </a:p>
          <a:p>
            <a:pPr lvl="1"/>
            <a:r>
              <a:rPr lang="en-US" dirty="0" smtClean="0">
                <a:latin typeface="HurryUp-Regular"/>
                <a:cs typeface="HurryUp-Regular"/>
              </a:rPr>
              <a:t>Go to File -&gt; Save As:</a:t>
            </a:r>
          </a:p>
          <a:p>
            <a:pPr lvl="2"/>
            <a:r>
              <a:rPr lang="en-US" dirty="0" smtClean="0">
                <a:latin typeface="HurryUp-Regular"/>
                <a:cs typeface="HurryUp-Regular"/>
              </a:rPr>
              <a:t>Rename and re-save the file as turtleTest1.py in your </a:t>
            </a:r>
            <a:r>
              <a:rPr lang="en-US" dirty="0" err="1" smtClean="0">
                <a:latin typeface="HurryUp-Regular"/>
                <a:cs typeface="HurryUp-Regular"/>
              </a:rPr>
              <a:t>techDay</a:t>
            </a:r>
            <a:r>
              <a:rPr lang="en-US" dirty="0" smtClean="0">
                <a:latin typeface="HurryUp-Regular"/>
                <a:cs typeface="HurryUp-Regular"/>
              </a:rPr>
              <a:t> student folder.</a:t>
            </a:r>
          </a:p>
          <a:p>
            <a:pPr lvl="2"/>
            <a:r>
              <a:rPr lang="en-US" dirty="0" smtClean="0">
                <a:latin typeface="HurryUp-Regular"/>
                <a:cs typeface="HurryUp-Regular"/>
              </a:rPr>
              <a:t>Each time you want to make a new turtle drawing, remember to resave the file under a new name (ex: turtleTest2.py).</a:t>
            </a:r>
          </a:p>
          <a:p>
            <a:pPr lvl="2"/>
            <a:endParaRPr lang="en-US" dirty="0">
              <a:latin typeface="HurryUp-Regular"/>
              <a:cs typeface="HurryUp-Regular"/>
            </a:endParaRPr>
          </a:p>
          <a:p>
            <a:pPr lvl="1"/>
            <a:r>
              <a:rPr lang="en-US" dirty="0" smtClean="0">
                <a:latin typeface="HurryUp-Regular"/>
                <a:cs typeface="HurryUp-Regular"/>
              </a:rPr>
              <a:t>Remember to only add turtle action code in the appropriate spaces, the other lines of code are there to make sure turtle works properly!</a:t>
            </a:r>
            <a:endParaRPr lang="en-US" dirty="0" smtClean="0">
              <a:latin typeface="HurryUp-Regular"/>
              <a:cs typeface="HurryUp-Regular"/>
            </a:endParaRPr>
          </a:p>
          <a:p>
            <a:pPr lvl="1"/>
            <a:endParaRPr lang="en-US" dirty="0" smtClean="0">
              <a:latin typeface="HurryUp-Regular"/>
              <a:cs typeface="HurryUp-Regular"/>
            </a:endParaRPr>
          </a:p>
          <a:p>
            <a:pPr marL="1255712" lvl="3" indent="0">
              <a:buNone/>
            </a:pPr>
            <a:endParaRPr lang="en-US" dirty="0" smtClean="0">
              <a:latin typeface="HurryUp-Regular"/>
              <a:cs typeface="HurryUp-Regular"/>
            </a:endParaRPr>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Tree>
    <p:extLst>
      <p:ext uri="{BB962C8B-B14F-4D97-AF65-F5344CB8AC3E}">
        <p14:creationId xmlns:p14="http://schemas.microsoft.com/office/powerpoint/2010/main" val="1480714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868362"/>
          </a:xfrm>
        </p:spPr>
        <p:txBody>
          <a:bodyPr/>
          <a:lstStyle/>
          <a:p>
            <a:r>
              <a:rPr lang="en-US" dirty="0" smtClean="0">
                <a:latin typeface="HurryUp-Regular"/>
              </a:rPr>
              <a:t>Turtle</a:t>
            </a:r>
            <a:endParaRPr lang="en-US" dirty="0">
              <a:latin typeface="HurryUp-Regular"/>
            </a:endParaRP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3013" y="1120140"/>
            <a:ext cx="6657975" cy="55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031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868362"/>
          </a:xfrm>
        </p:spPr>
        <p:txBody>
          <a:bodyPr/>
          <a:lstStyle/>
          <a:p>
            <a:r>
              <a:rPr lang="en-US" dirty="0" smtClean="0">
                <a:latin typeface="HurryUp-Regular"/>
              </a:rPr>
              <a:t>Turtle</a:t>
            </a:r>
            <a:br>
              <a:rPr lang="en-US" dirty="0" smtClean="0">
                <a:latin typeface="HurryUp-Regular"/>
              </a:rPr>
            </a:br>
            <a:r>
              <a:rPr lang="en-US" sz="3600" i="1" dirty="0" smtClean="0">
                <a:latin typeface="HurryUp-Regular"/>
              </a:rPr>
              <a:t>Challenges</a:t>
            </a:r>
            <a:endParaRPr lang="en-US" dirty="0">
              <a:latin typeface="HurryUp-Regular"/>
            </a:endParaRPr>
          </a:p>
        </p:txBody>
      </p:sp>
      <p:sp>
        <p:nvSpPr>
          <p:cNvPr id="5" name="Content Placeholder 2"/>
          <p:cNvSpPr txBox="1">
            <a:spLocks/>
          </p:cNvSpPr>
          <p:nvPr/>
        </p:nvSpPr>
        <p:spPr>
          <a:xfrm>
            <a:off x="462187" y="1203708"/>
            <a:ext cx="8453213" cy="5349492"/>
          </a:xfrm>
          <a:prstGeom prst="rect">
            <a:avLst/>
          </a:prstGeom>
        </p:spPr>
        <p:txBody>
          <a:bodyPr>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pPr lvl="2"/>
            <a:endParaRPr lang="en-US" dirty="0" smtClean="0">
              <a:latin typeface="HurryUp-Regular"/>
              <a:cs typeface="HurryUp-Regular"/>
            </a:endParaRPr>
          </a:p>
          <a:p>
            <a:pPr lvl="1"/>
            <a:r>
              <a:rPr lang="en-US" dirty="0" smtClean="0">
                <a:latin typeface="HurryUp-Regular"/>
                <a:cs typeface="HurryUp-Regular"/>
              </a:rPr>
              <a:t>Go to your </a:t>
            </a:r>
            <a:r>
              <a:rPr lang="en-US" dirty="0" err="1" smtClean="0">
                <a:latin typeface="HurryUp-Regular"/>
                <a:cs typeface="HurryUp-Regular"/>
              </a:rPr>
              <a:t>techDay</a:t>
            </a:r>
            <a:r>
              <a:rPr lang="en-US" dirty="0" smtClean="0">
                <a:latin typeface="HurryUp-Regular"/>
                <a:cs typeface="HurryUp-Regular"/>
              </a:rPr>
              <a:t> student folder. You will find a document called turtleChallenges.pdf which contains the instructions and tutorial guides for each challenge. Follow along as best as you can, if you get stuck refer to the tutorial documentation, or ask one of us for help!</a:t>
            </a:r>
          </a:p>
          <a:p>
            <a:pPr lvl="1"/>
            <a:r>
              <a:rPr lang="en-US" dirty="0" smtClean="0">
                <a:latin typeface="HurryUp-Regular"/>
                <a:cs typeface="HurryUp-Regular"/>
              </a:rPr>
              <a:t>Good luck!</a:t>
            </a:r>
            <a:endParaRPr lang="en-US" dirty="0">
              <a:latin typeface="HurryUp-Regular"/>
              <a:cs typeface="HurryUp-Regular"/>
            </a:endParaRPr>
          </a:p>
          <a:p>
            <a:pPr lvl="2"/>
            <a:endParaRPr lang="en-US" dirty="0" smtClean="0">
              <a:latin typeface="HurryUp-Regular"/>
              <a:cs typeface="HurryUp-Regular"/>
            </a:endParaRPr>
          </a:p>
          <a:p>
            <a:pPr lvl="1"/>
            <a:endParaRPr lang="en-US" dirty="0" smtClean="0">
              <a:latin typeface="HurryUp-Regular"/>
              <a:cs typeface="HurryUp-Regular"/>
            </a:endParaRPr>
          </a:p>
          <a:p>
            <a:pPr marL="1255712" lvl="3" indent="0">
              <a:buNone/>
            </a:pPr>
            <a:endParaRPr lang="en-US" dirty="0" smtClean="0">
              <a:latin typeface="HurryUp-Regular"/>
              <a:cs typeface="HurryUp-Regular"/>
            </a:endParaRPr>
          </a:p>
          <a:p>
            <a:pPr lvl="1"/>
            <a:endParaRPr lang="en-US" sz="1200" dirty="0">
              <a:latin typeface="HurryUp-Regular"/>
              <a:cs typeface="HurryUp-Regular"/>
            </a:endParaRPr>
          </a:p>
          <a:p>
            <a:pPr lvl="2"/>
            <a:endParaRPr lang="en-US" sz="1600" dirty="0" smtClean="0">
              <a:latin typeface="HurryUp-Regular"/>
              <a:cs typeface="HurryUp-Regular"/>
            </a:endParaRPr>
          </a:p>
          <a:p>
            <a:pPr marL="0" indent="0">
              <a:buNone/>
            </a:pPr>
            <a:endParaRPr lang="en-US" sz="2200"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smtClean="0">
              <a:latin typeface="HurryUp-Regular"/>
              <a:cs typeface="HurryUp-Regular"/>
            </a:endParaRPr>
          </a:p>
          <a:p>
            <a:pPr marL="457200" lvl="1" indent="0">
              <a:buNone/>
            </a:pPr>
            <a:endParaRPr lang="en-US" dirty="0">
              <a:latin typeface="HurryUp-Regular"/>
              <a:cs typeface="HurryUp-Regular"/>
            </a:endParaRPr>
          </a:p>
          <a:p>
            <a:pPr marL="457200" lvl="1" indent="0">
              <a:buNone/>
            </a:pPr>
            <a:endParaRPr lang="en-US" dirty="0">
              <a:latin typeface="HurryUp-Regular"/>
              <a:cs typeface="HurryUp-Regular"/>
            </a:endParaRPr>
          </a:p>
        </p:txBody>
      </p:sp>
    </p:spTree>
    <p:extLst>
      <p:ext uri="{BB962C8B-B14F-4D97-AF65-F5344CB8AC3E}">
        <p14:creationId xmlns:p14="http://schemas.microsoft.com/office/powerpoint/2010/main" val="180181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868362"/>
          </a:xfrm>
        </p:spPr>
        <p:txBody>
          <a:bodyPr/>
          <a:lstStyle/>
          <a:p>
            <a:r>
              <a:rPr lang="en-US" dirty="0" smtClean="0">
                <a:latin typeface="HurryUp-Regular"/>
              </a:rPr>
              <a:t>Starting / Using </a:t>
            </a:r>
            <a:r>
              <a:rPr lang="en-US" dirty="0" err="1" smtClean="0">
                <a:latin typeface="HurryUp-Regular"/>
              </a:rPr>
              <a:t>SublimeText</a:t>
            </a:r>
            <a:r>
              <a:rPr lang="en-US" dirty="0" smtClean="0">
                <a:latin typeface="HurryUp-Regular"/>
              </a:rPr>
              <a:t> 3</a:t>
            </a:r>
            <a:endParaRPr lang="en-US" dirty="0">
              <a:latin typeface="HurryUp-Regular"/>
            </a:endParaRPr>
          </a:p>
        </p:txBody>
      </p:sp>
      <p:sp>
        <p:nvSpPr>
          <p:cNvPr id="23" name="Content Placeholder 2"/>
          <p:cNvSpPr txBox="1">
            <a:spLocks/>
          </p:cNvSpPr>
          <p:nvPr/>
        </p:nvSpPr>
        <p:spPr>
          <a:xfrm>
            <a:off x="462187" y="1203708"/>
            <a:ext cx="9605670" cy="4352140"/>
          </a:xfrm>
          <a:prstGeom prst="rect">
            <a:avLst/>
          </a:prstGeom>
        </p:spPr>
        <p:txBody>
          <a:bodyPr>
            <a:normAutofit lnSpcReduction="10000"/>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dirty="0" smtClean="0">
                <a:latin typeface="HurryUp-Regular"/>
                <a:cs typeface="HurryUp-Regular"/>
              </a:rPr>
              <a:t>To Start </a:t>
            </a:r>
            <a:r>
              <a:rPr lang="en-US" dirty="0" err="1" smtClean="0">
                <a:latin typeface="HurryUp-Regular"/>
                <a:cs typeface="HurryUp-Regular"/>
              </a:rPr>
              <a:t>SublimeText</a:t>
            </a:r>
            <a:r>
              <a:rPr lang="en-US" dirty="0" smtClean="0">
                <a:latin typeface="HurryUp-Regular"/>
                <a:cs typeface="HurryUp-Regular"/>
              </a:rPr>
              <a:t> 3</a:t>
            </a:r>
          </a:p>
          <a:p>
            <a:pPr lvl="1"/>
            <a:r>
              <a:rPr lang="en-US" dirty="0" smtClean="0">
                <a:latin typeface="HurryUp-Regular"/>
                <a:cs typeface="HurryUp-Regular"/>
              </a:rPr>
              <a:t>Click the windows </a:t>
            </a:r>
            <a:r>
              <a:rPr lang="en-US" i="1" dirty="0" smtClean="0">
                <a:latin typeface="HurryUp-Regular"/>
                <a:cs typeface="HurryUp-Regular"/>
              </a:rPr>
              <a:t>Start</a:t>
            </a:r>
            <a:r>
              <a:rPr lang="en-US" dirty="0" smtClean="0">
                <a:latin typeface="HurryUp-Regular"/>
                <a:cs typeface="HurryUp-Regular"/>
              </a:rPr>
              <a:t> button, the start menu will appear</a:t>
            </a:r>
          </a:p>
          <a:p>
            <a:pPr lvl="1"/>
            <a:r>
              <a:rPr lang="en-US" dirty="0" smtClean="0">
                <a:latin typeface="HurryUp-Regular"/>
                <a:cs typeface="HurryUp-Regular"/>
              </a:rPr>
              <a:t>Click on the </a:t>
            </a:r>
            <a:r>
              <a:rPr lang="en-US" dirty="0" err="1" smtClean="0">
                <a:latin typeface="HurryUp-Regular"/>
                <a:cs typeface="HurryUp-Regular"/>
              </a:rPr>
              <a:t>SublimeText</a:t>
            </a:r>
            <a:r>
              <a:rPr lang="en-US" dirty="0" smtClean="0">
                <a:latin typeface="HurryUp-Regular"/>
                <a:cs typeface="HurryUp-Regular"/>
              </a:rPr>
              <a:t> 3 Quick-Launch Icon </a:t>
            </a:r>
          </a:p>
          <a:p>
            <a:pPr lvl="1"/>
            <a:endParaRPr lang="en-US" dirty="0" smtClean="0">
              <a:latin typeface="HurryUp-Regular"/>
              <a:cs typeface="HurryUp-Regular"/>
            </a:endParaRPr>
          </a:p>
          <a:p>
            <a:r>
              <a:rPr lang="en-US" dirty="0" smtClean="0">
                <a:latin typeface="HurryUp-Regular"/>
                <a:cs typeface="HurryUp-Regular"/>
              </a:rPr>
              <a:t>To begin using </a:t>
            </a:r>
            <a:r>
              <a:rPr lang="en-US" dirty="0" err="1" smtClean="0">
                <a:latin typeface="HurryUp-Regular"/>
                <a:cs typeface="HurryUp-Regular"/>
              </a:rPr>
              <a:t>SublimeText</a:t>
            </a:r>
            <a:r>
              <a:rPr lang="en-US" dirty="0" smtClean="0">
                <a:latin typeface="HurryUp-Regular"/>
                <a:cs typeface="HurryUp-Regular"/>
              </a:rPr>
              <a:t> 3 </a:t>
            </a:r>
          </a:p>
          <a:p>
            <a:pPr lvl="1"/>
            <a:r>
              <a:rPr lang="en-US" dirty="0" smtClean="0">
                <a:latin typeface="HurryUp-Regular"/>
                <a:cs typeface="HurryUp-Regular"/>
              </a:rPr>
              <a:t>Click </a:t>
            </a:r>
            <a:r>
              <a:rPr lang="en-US" i="1" dirty="0" smtClean="0">
                <a:latin typeface="HurryUp-Regular"/>
                <a:cs typeface="HurryUp-Regular"/>
              </a:rPr>
              <a:t>File -&gt; New File (</a:t>
            </a:r>
            <a:r>
              <a:rPr lang="en-US" i="1" dirty="0" err="1" smtClean="0">
                <a:latin typeface="HurryUp-Regular"/>
                <a:cs typeface="HurryUp-Regular"/>
              </a:rPr>
              <a:t>Ctrl+N</a:t>
            </a:r>
            <a:r>
              <a:rPr lang="en-US" i="1" dirty="0" smtClean="0">
                <a:latin typeface="HurryUp-Regular"/>
                <a:cs typeface="HurryUp-Regular"/>
              </a:rPr>
              <a:t>)</a:t>
            </a:r>
          </a:p>
          <a:p>
            <a:pPr lvl="1"/>
            <a:r>
              <a:rPr lang="en-US" dirty="0" smtClean="0">
                <a:latin typeface="HurryUp-Regular"/>
                <a:cs typeface="HurryUp-Regular"/>
              </a:rPr>
              <a:t>Save the new file</a:t>
            </a:r>
          </a:p>
          <a:p>
            <a:pPr lvl="2"/>
            <a:r>
              <a:rPr lang="en-US" dirty="0" smtClean="0">
                <a:latin typeface="HurryUp-Regular"/>
                <a:cs typeface="HurryUp-Regular"/>
              </a:rPr>
              <a:t>Click </a:t>
            </a:r>
            <a:r>
              <a:rPr lang="en-US" i="1" dirty="0" smtClean="0">
                <a:latin typeface="HurryUp-Regular"/>
                <a:cs typeface="HurryUp-Regular"/>
              </a:rPr>
              <a:t>File -&gt; Save (</a:t>
            </a:r>
            <a:r>
              <a:rPr lang="en-US" i="1" dirty="0" err="1" smtClean="0">
                <a:latin typeface="HurryUp-Regular"/>
                <a:cs typeface="HurryUp-Regular"/>
              </a:rPr>
              <a:t>Ctrl+S</a:t>
            </a:r>
            <a:r>
              <a:rPr lang="en-US" i="1" dirty="0" smtClean="0">
                <a:latin typeface="HurryUp-Regular"/>
                <a:cs typeface="HurryUp-Regular"/>
              </a:rPr>
              <a:t>)</a:t>
            </a:r>
          </a:p>
          <a:p>
            <a:pPr lvl="2"/>
            <a:r>
              <a:rPr lang="en-US" dirty="0" smtClean="0">
                <a:latin typeface="HurryUp-Regular"/>
                <a:cs typeface="HurryUp-Regular"/>
              </a:rPr>
              <a:t>Save the file as </a:t>
            </a:r>
            <a:r>
              <a:rPr lang="en-US" i="1" dirty="0" smtClean="0">
                <a:latin typeface="HurryUp-Regular"/>
                <a:cs typeface="HurryUp-Regular"/>
              </a:rPr>
              <a:t>HellowWord.py</a:t>
            </a:r>
            <a:r>
              <a:rPr lang="en-US" dirty="0" smtClean="0">
                <a:latin typeface="HurryUp-Regular"/>
                <a:cs typeface="HurryUp-Regular"/>
              </a:rPr>
              <a:t> in your project folder</a:t>
            </a:r>
          </a:p>
          <a:p>
            <a:r>
              <a:rPr lang="en-US" dirty="0" smtClean="0">
                <a:latin typeface="HurryUp-Regular"/>
                <a:cs typeface="HurryUp-Regular"/>
              </a:rPr>
              <a:t>Now let’s write our first program! </a:t>
            </a:r>
            <a:endParaRPr lang="en-US" dirty="0">
              <a:latin typeface="HurryUp-Regular"/>
              <a:cs typeface="HurryUp-Regular"/>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834" y="2016347"/>
            <a:ext cx="3905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424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HurryUp-Regular"/>
                <a:cs typeface="HurryUp-Regular"/>
              </a:rPr>
              <a:t>Variables, Assignment, and Conditionals</a:t>
            </a:r>
            <a:endParaRPr lang="en-US" dirty="0">
              <a:latin typeface="HurryUp-Regular"/>
              <a:cs typeface="HurryUp-Regular"/>
            </a:endParaRPr>
          </a:p>
        </p:txBody>
      </p:sp>
      <p:sp>
        <p:nvSpPr>
          <p:cNvPr id="4" name="Title 3"/>
          <p:cNvSpPr>
            <a:spLocks noGrp="1"/>
          </p:cNvSpPr>
          <p:nvPr>
            <p:ph type="ctrTitle"/>
          </p:nvPr>
        </p:nvSpPr>
        <p:spPr/>
        <p:txBody>
          <a:bodyPr/>
          <a:lstStyle/>
          <a:p>
            <a:r>
              <a:rPr lang="en-US" dirty="0" smtClean="0">
                <a:latin typeface="HurryUp-Regular"/>
                <a:cs typeface="HurryUp-Regular"/>
              </a:rPr>
              <a:t>Part One</a:t>
            </a:r>
            <a:endParaRPr lang="en-US" dirty="0">
              <a:latin typeface="HurryUp-Regular"/>
              <a:cs typeface="HurryUp-Regular"/>
            </a:endParaRPr>
          </a:p>
        </p:txBody>
      </p:sp>
      <p:pic>
        <p:nvPicPr>
          <p:cNvPr id="6" name="Picture 5" descr="TechDayLogo_v2_edit.png"/>
          <p:cNvPicPr>
            <a:picLocks noChangeAspect="1"/>
          </p:cNvPicPr>
          <p:nvPr/>
        </p:nvPicPr>
        <p:blipFill rotWithShape="1">
          <a:blip r:embed="rId3" cstate="email">
            <a:extLst>
              <a:ext uri="{28A0092B-C50C-407E-A947-70E740481C1C}">
                <a14:useLocalDpi xmlns:a14="http://schemas.microsoft.com/office/drawing/2010/main" val="0"/>
              </a:ext>
            </a:extLst>
          </a:blip>
          <a:srcRect l="22645" t="19434" r="21712" b="26533"/>
          <a:stretch/>
        </p:blipFill>
        <p:spPr>
          <a:xfrm>
            <a:off x="6447440" y="0"/>
            <a:ext cx="2696560" cy="3705552"/>
          </a:xfrm>
          <a:prstGeom prst="rect">
            <a:avLst/>
          </a:prstGeom>
        </p:spPr>
      </p:pic>
    </p:spTree>
    <p:extLst>
      <p:ext uri="{BB962C8B-B14F-4D97-AF65-F5344CB8AC3E}">
        <p14:creationId xmlns:p14="http://schemas.microsoft.com/office/powerpoint/2010/main" val="673999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803383" y="4315963"/>
            <a:ext cx="3403600" cy="1028700"/>
          </a:xfrm>
          <a:prstGeom prst="roundRect">
            <a:avLst/>
          </a:prstGeom>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98438"/>
            <a:ext cx="7313613" cy="868362"/>
          </a:xfrm>
        </p:spPr>
        <p:txBody>
          <a:bodyPr/>
          <a:lstStyle/>
          <a:p>
            <a:r>
              <a:rPr lang="en-US" dirty="0" smtClean="0">
                <a:latin typeface="HurryUp-Regular"/>
              </a:rPr>
              <a:t>Variables and Assignment</a:t>
            </a:r>
            <a:endParaRPr lang="en-US" dirty="0">
              <a:latin typeface="HurryUp-Regular"/>
            </a:endParaRPr>
          </a:p>
        </p:txBody>
      </p:sp>
      <p:sp>
        <p:nvSpPr>
          <p:cNvPr id="6" name="TextBox 5"/>
          <p:cNvSpPr txBox="1"/>
          <p:nvPr/>
        </p:nvSpPr>
        <p:spPr>
          <a:xfrm>
            <a:off x="1126983" y="4506463"/>
            <a:ext cx="6819900" cy="646331"/>
          </a:xfrm>
          <a:prstGeom prst="rect">
            <a:avLst/>
          </a:prstGeom>
          <a:noFill/>
        </p:spPr>
        <p:txBody>
          <a:bodyPr wrap="square" rtlCol="0">
            <a:spAutoFit/>
          </a:bodyPr>
          <a:lstStyle/>
          <a:p>
            <a:pPr algn="ctr"/>
            <a:r>
              <a:rPr lang="en-US" sz="3600" dirty="0" err="1" smtClean="0">
                <a:latin typeface="HurryUp-Regular"/>
              </a:rPr>
              <a:t>aValue</a:t>
            </a:r>
            <a:r>
              <a:rPr lang="en-US" sz="3600" dirty="0" smtClean="0">
                <a:latin typeface="HurryUp-Regular"/>
              </a:rPr>
              <a:t> =  30</a:t>
            </a:r>
            <a:endParaRPr lang="en-US" sz="3600" dirty="0">
              <a:latin typeface="HurryUp-Regular"/>
            </a:endParaRPr>
          </a:p>
        </p:txBody>
      </p:sp>
      <p:cxnSp>
        <p:nvCxnSpPr>
          <p:cNvPr id="9" name="Curved Connector 8"/>
          <p:cNvCxnSpPr/>
          <p:nvPr/>
        </p:nvCxnSpPr>
        <p:spPr>
          <a:xfrm rot="16200000" flipV="1">
            <a:off x="5145941" y="5248737"/>
            <a:ext cx="1237037" cy="88505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3"/>
          <p:cNvCxnSpPr>
            <a:stCxn id="24" idx="0"/>
          </p:cNvCxnSpPr>
          <p:nvPr/>
        </p:nvCxnSpPr>
        <p:spPr>
          <a:xfrm rot="16200000" flipV="1">
            <a:off x="4104714" y="5643760"/>
            <a:ext cx="1359748" cy="1"/>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5"/>
          <p:cNvCxnSpPr>
            <a:stCxn id="22" idx="0"/>
          </p:cNvCxnSpPr>
          <p:nvPr/>
        </p:nvCxnSpPr>
        <p:spPr>
          <a:xfrm rot="5400000" flipH="1" flipV="1">
            <a:off x="2597807" y="5104500"/>
            <a:ext cx="1163914" cy="1136072"/>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475655" y="6254493"/>
            <a:ext cx="2272145" cy="353943"/>
          </a:xfrm>
          <a:prstGeom prst="rect">
            <a:avLst/>
          </a:prstGeom>
          <a:noFill/>
        </p:spPr>
        <p:txBody>
          <a:bodyPr wrap="square" rtlCol="0">
            <a:spAutoFit/>
          </a:bodyPr>
          <a:lstStyle/>
          <a:p>
            <a:r>
              <a:rPr lang="en-US" sz="1700" dirty="0" smtClean="0"/>
              <a:t>This is the</a:t>
            </a:r>
            <a:r>
              <a:rPr lang="en-US" sz="1700" b="1" i="1" dirty="0" smtClean="0"/>
              <a:t> variable</a:t>
            </a:r>
            <a:endParaRPr lang="en-US" sz="1700" b="1" i="1" dirty="0"/>
          </a:p>
        </p:txBody>
      </p:sp>
      <p:sp>
        <p:nvSpPr>
          <p:cNvPr id="24" name="TextBox 23"/>
          <p:cNvSpPr txBox="1"/>
          <p:nvPr/>
        </p:nvSpPr>
        <p:spPr>
          <a:xfrm>
            <a:off x="3648515" y="6323635"/>
            <a:ext cx="2272145" cy="353943"/>
          </a:xfrm>
          <a:prstGeom prst="rect">
            <a:avLst/>
          </a:prstGeom>
          <a:noFill/>
        </p:spPr>
        <p:txBody>
          <a:bodyPr wrap="square" rtlCol="0">
            <a:spAutoFit/>
          </a:bodyPr>
          <a:lstStyle/>
          <a:p>
            <a:pPr algn="ctr"/>
            <a:r>
              <a:rPr lang="en-US" sz="1700" dirty="0" smtClean="0"/>
              <a:t>“Assignment” Operator</a:t>
            </a:r>
          </a:p>
        </p:txBody>
      </p:sp>
      <p:sp>
        <p:nvSpPr>
          <p:cNvPr id="26" name="TextBox 25"/>
          <p:cNvSpPr txBox="1"/>
          <p:nvPr/>
        </p:nvSpPr>
        <p:spPr>
          <a:xfrm>
            <a:off x="6066851" y="6309780"/>
            <a:ext cx="2272145" cy="353943"/>
          </a:xfrm>
          <a:prstGeom prst="rect">
            <a:avLst/>
          </a:prstGeom>
          <a:noFill/>
        </p:spPr>
        <p:txBody>
          <a:bodyPr wrap="square" rtlCol="0">
            <a:spAutoFit/>
          </a:bodyPr>
          <a:lstStyle/>
          <a:p>
            <a:r>
              <a:rPr lang="en-US" sz="1700" dirty="0" smtClean="0"/>
              <a:t>This is the </a:t>
            </a:r>
            <a:r>
              <a:rPr lang="en-US" sz="1700" b="1" i="1" dirty="0" smtClean="0"/>
              <a:t>value</a:t>
            </a:r>
            <a:endParaRPr lang="en-US" sz="1700" b="1" i="1" dirty="0"/>
          </a:p>
        </p:txBody>
      </p:sp>
      <p:sp>
        <p:nvSpPr>
          <p:cNvPr id="32" name="Rounded Rectangle 31"/>
          <p:cNvSpPr/>
          <p:nvPr/>
        </p:nvSpPr>
        <p:spPr>
          <a:xfrm>
            <a:off x="762000" y="1788218"/>
            <a:ext cx="2862119" cy="840682"/>
          </a:xfrm>
          <a:prstGeom prst="roundRect">
            <a:avLst/>
          </a:prstGeom>
          <a:solidFill>
            <a:srgbClr val="FFFF0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Rounded Rectangle 32"/>
          <p:cNvSpPr/>
          <p:nvPr/>
        </p:nvSpPr>
        <p:spPr>
          <a:xfrm>
            <a:off x="5138312" y="1802217"/>
            <a:ext cx="3357988" cy="840682"/>
          </a:xfrm>
          <a:prstGeom prst="roundRect">
            <a:avLst/>
          </a:prstGeom>
          <a:solidFill>
            <a:srgbClr val="00B050"/>
          </a:solidFill>
          <a:effectLst>
            <a:outerShdw blurRad="50800" dist="50800" dir="4920000" sx="101000" sy="101000" algn="tl" rotWithShape="0">
              <a:prstClr val="black">
                <a:alpha val="38000"/>
              </a:prstClr>
            </a:outerShdw>
          </a:effectLst>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5" name="TextBox 34"/>
          <p:cNvSpPr txBox="1"/>
          <p:nvPr/>
        </p:nvSpPr>
        <p:spPr>
          <a:xfrm>
            <a:off x="3441070" y="1903886"/>
            <a:ext cx="1880864" cy="646331"/>
          </a:xfrm>
          <a:prstGeom prst="rect">
            <a:avLst/>
          </a:prstGeom>
          <a:noFill/>
        </p:spPr>
        <p:txBody>
          <a:bodyPr wrap="square" rtlCol="0">
            <a:spAutoFit/>
          </a:bodyPr>
          <a:lstStyle/>
          <a:p>
            <a:pPr algn="ctr"/>
            <a:r>
              <a:rPr lang="en-US" sz="3600" dirty="0" smtClean="0">
                <a:latin typeface="HurryUp-Regular"/>
              </a:rPr>
              <a:t>=</a:t>
            </a:r>
            <a:endParaRPr lang="en-US" sz="3600" dirty="0">
              <a:latin typeface="HurryUp-Regular"/>
            </a:endParaRPr>
          </a:p>
        </p:txBody>
      </p:sp>
      <p:sp>
        <p:nvSpPr>
          <p:cNvPr id="36" name="TextBox 35"/>
          <p:cNvSpPr txBox="1"/>
          <p:nvPr/>
        </p:nvSpPr>
        <p:spPr>
          <a:xfrm>
            <a:off x="-1216891" y="1915555"/>
            <a:ext cx="6819900" cy="646331"/>
          </a:xfrm>
          <a:prstGeom prst="rect">
            <a:avLst/>
          </a:prstGeom>
          <a:noFill/>
        </p:spPr>
        <p:txBody>
          <a:bodyPr wrap="square" rtlCol="0">
            <a:spAutoFit/>
          </a:bodyPr>
          <a:lstStyle/>
          <a:p>
            <a:pPr algn="ctr"/>
            <a:r>
              <a:rPr lang="en-US" sz="3600" dirty="0" smtClean="0">
                <a:latin typeface="HurryUp-Regular"/>
              </a:rPr>
              <a:t>Variable</a:t>
            </a:r>
            <a:endParaRPr lang="en-US" sz="3600" dirty="0">
              <a:latin typeface="HurryUp-Regular"/>
            </a:endParaRPr>
          </a:p>
        </p:txBody>
      </p:sp>
      <p:sp>
        <p:nvSpPr>
          <p:cNvPr id="41" name="TextBox 40"/>
          <p:cNvSpPr txBox="1"/>
          <p:nvPr/>
        </p:nvSpPr>
        <p:spPr>
          <a:xfrm>
            <a:off x="3441070" y="1885393"/>
            <a:ext cx="6819900" cy="646331"/>
          </a:xfrm>
          <a:prstGeom prst="rect">
            <a:avLst/>
          </a:prstGeom>
          <a:noFill/>
        </p:spPr>
        <p:txBody>
          <a:bodyPr wrap="square" rtlCol="0">
            <a:spAutoFit/>
          </a:bodyPr>
          <a:lstStyle/>
          <a:p>
            <a:pPr algn="ctr"/>
            <a:r>
              <a:rPr lang="en-US" sz="3600" dirty="0" smtClean="0">
                <a:latin typeface="HurryUp-Regular"/>
              </a:rPr>
              <a:t>Value</a:t>
            </a:r>
            <a:endParaRPr lang="en-US" sz="3600" dirty="0">
              <a:latin typeface="HurryUp-Regular"/>
            </a:endParaRPr>
          </a:p>
        </p:txBody>
      </p:sp>
      <p:sp>
        <p:nvSpPr>
          <p:cNvPr id="42" name="TextBox 41"/>
          <p:cNvSpPr txBox="1"/>
          <p:nvPr/>
        </p:nvSpPr>
        <p:spPr>
          <a:xfrm>
            <a:off x="5138312" y="2674591"/>
            <a:ext cx="3357987" cy="1661993"/>
          </a:xfrm>
          <a:prstGeom prst="rect">
            <a:avLst/>
          </a:prstGeom>
          <a:noFill/>
        </p:spPr>
        <p:txBody>
          <a:bodyPr wrap="square" rtlCol="0">
            <a:spAutoFit/>
          </a:bodyPr>
          <a:lstStyle/>
          <a:p>
            <a:pPr algn="ctr"/>
            <a:r>
              <a:rPr lang="en-US" sz="1700" dirty="0" smtClean="0"/>
              <a:t>The “value” is the result of any calculation done on the right side of the “assignment” operator.</a:t>
            </a:r>
          </a:p>
          <a:p>
            <a:pPr algn="ctr"/>
            <a:r>
              <a:rPr lang="en-US" sz="1700" dirty="0" smtClean="0"/>
              <a:t>Ex: 30 + 30 (value is 60)</a:t>
            </a:r>
          </a:p>
          <a:p>
            <a:pPr algn="ctr"/>
            <a:r>
              <a:rPr lang="en-US" sz="1700" dirty="0" smtClean="0"/>
              <a:t>15 * 2 (value is 30)</a:t>
            </a:r>
          </a:p>
          <a:p>
            <a:pPr algn="ctr"/>
            <a:endParaRPr lang="en-US" sz="1700" dirty="0" smtClean="0"/>
          </a:p>
        </p:txBody>
      </p:sp>
      <p:cxnSp>
        <p:nvCxnSpPr>
          <p:cNvPr id="51" name="Curved Connector 50"/>
          <p:cNvCxnSpPr/>
          <p:nvPr/>
        </p:nvCxnSpPr>
        <p:spPr>
          <a:xfrm rot="5400000" flipH="1" flipV="1">
            <a:off x="3643094" y="2704523"/>
            <a:ext cx="1087327" cy="361629"/>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3033048" y="3514480"/>
            <a:ext cx="2486010" cy="353943"/>
          </a:xfrm>
          <a:prstGeom prst="rect">
            <a:avLst/>
          </a:prstGeom>
          <a:noFill/>
        </p:spPr>
        <p:txBody>
          <a:bodyPr wrap="square" rtlCol="0">
            <a:spAutoFit/>
          </a:bodyPr>
          <a:lstStyle/>
          <a:p>
            <a:r>
              <a:rPr lang="en-US" sz="1700" b="1" dirty="0" smtClean="0"/>
              <a:t>Assignment,</a:t>
            </a:r>
            <a:r>
              <a:rPr lang="en-US" sz="1700" dirty="0" smtClean="0"/>
              <a:t> NOT </a:t>
            </a:r>
            <a:r>
              <a:rPr lang="en-US" sz="1700" b="1" dirty="0" smtClean="0"/>
              <a:t>equals</a:t>
            </a:r>
            <a:r>
              <a:rPr lang="en-US" sz="1700" dirty="0" smtClean="0"/>
              <a:t>!</a:t>
            </a:r>
            <a:endParaRPr lang="en-US" sz="1700" b="1" dirty="0"/>
          </a:p>
        </p:txBody>
      </p:sp>
      <p:cxnSp>
        <p:nvCxnSpPr>
          <p:cNvPr id="56" name="Curved Connector 55"/>
          <p:cNvCxnSpPr>
            <a:stCxn id="33" idx="0"/>
            <a:endCxn id="32" idx="0"/>
          </p:cNvCxnSpPr>
          <p:nvPr/>
        </p:nvCxnSpPr>
        <p:spPr>
          <a:xfrm rot="16200000" flipV="1">
            <a:off x="4498184" y="-516905"/>
            <a:ext cx="13999" cy="4624246"/>
          </a:xfrm>
          <a:prstGeom prst="curvedConnector3">
            <a:avLst>
              <a:gd name="adj1" fmla="val 6243089"/>
            </a:avLst>
          </a:prstGeom>
          <a:ln>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762000" y="2885337"/>
            <a:ext cx="2271048" cy="1923604"/>
          </a:xfrm>
          <a:prstGeom prst="rect">
            <a:avLst/>
          </a:prstGeom>
          <a:noFill/>
        </p:spPr>
        <p:txBody>
          <a:bodyPr wrap="square" rtlCol="0">
            <a:spAutoFit/>
          </a:bodyPr>
          <a:lstStyle/>
          <a:p>
            <a:r>
              <a:rPr lang="en-US" sz="1700" dirty="0" smtClean="0"/>
              <a:t>The “variable” can be called anything (</a:t>
            </a:r>
            <a:r>
              <a:rPr lang="en-US" sz="1700" dirty="0" err="1" smtClean="0"/>
              <a:t>x,y,z</a:t>
            </a:r>
            <a:r>
              <a:rPr lang="en-US" sz="1700" dirty="0" smtClean="0"/>
              <a:t>, </a:t>
            </a:r>
            <a:r>
              <a:rPr lang="en-US" sz="1700" dirty="0" err="1" smtClean="0"/>
              <a:t>apple,orange</a:t>
            </a:r>
            <a:r>
              <a:rPr lang="en-US" sz="1700" dirty="0" smtClean="0"/>
              <a:t>). The variable “holds” the value calculated on the right side of the assignment operator.</a:t>
            </a:r>
            <a:endParaRPr lang="en-US" sz="1700" dirty="0"/>
          </a:p>
        </p:txBody>
      </p:sp>
    </p:spTree>
    <p:extLst>
      <p:ext uri="{BB962C8B-B14F-4D97-AF65-F5344CB8AC3E}">
        <p14:creationId xmlns:p14="http://schemas.microsoft.com/office/powerpoint/2010/main" val="17900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970" y="1066800"/>
            <a:ext cx="5857823" cy="389777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914400" y="198438"/>
            <a:ext cx="7313613" cy="868362"/>
          </a:xfrm>
        </p:spPr>
        <p:txBody>
          <a:bodyPr/>
          <a:lstStyle/>
          <a:p>
            <a:r>
              <a:rPr lang="en-US" dirty="0" smtClean="0">
                <a:latin typeface="HurryUp-Regular"/>
              </a:rPr>
              <a:t>Variables and Assignment</a:t>
            </a:r>
            <a:endParaRPr lang="en-US" dirty="0">
              <a:latin typeface="HurryUp-Regular"/>
            </a:endParaRPr>
          </a:p>
        </p:txBody>
      </p:sp>
      <p:sp>
        <p:nvSpPr>
          <p:cNvPr id="3" name="TextBox 2"/>
          <p:cNvSpPr txBox="1"/>
          <p:nvPr/>
        </p:nvSpPr>
        <p:spPr>
          <a:xfrm>
            <a:off x="1665515" y="1100150"/>
            <a:ext cx="2492829" cy="3754874"/>
          </a:xfrm>
          <a:prstGeom prst="rect">
            <a:avLst/>
          </a:prstGeom>
          <a:noFill/>
        </p:spPr>
        <p:txBody>
          <a:bodyPr wrap="square" rtlCol="0">
            <a:spAutoFit/>
          </a:bodyPr>
          <a:lstStyle/>
          <a:p>
            <a:pPr algn="ctr"/>
            <a:r>
              <a:rPr lang="en-US" sz="1700" u="sng" dirty="0" smtClean="0">
                <a:latin typeface="HurryUp-Regular"/>
              </a:rPr>
              <a:t>Operation</a:t>
            </a:r>
          </a:p>
          <a:p>
            <a:r>
              <a:rPr lang="en-US" sz="1700" dirty="0" smtClean="0">
                <a:latin typeface="HurryUp-Regular"/>
              </a:rPr>
              <a:t>number = 30</a:t>
            </a:r>
          </a:p>
          <a:p>
            <a:r>
              <a:rPr lang="en-US" sz="1700" dirty="0">
                <a:latin typeface="HurryUp-Regular"/>
              </a:rPr>
              <a:t>n</a:t>
            </a:r>
            <a:r>
              <a:rPr lang="en-US" sz="1700" dirty="0" smtClean="0">
                <a:latin typeface="HurryUp-Regular"/>
              </a:rPr>
              <a:t>umber = 15 * 2</a:t>
            </a:r>
          </a:p>
          <a:p>
            <a:r>
              <a:rPr lang="en-US" sz="1700" dirty="0">
                <a:latin typeface="HurryUp-Regular"/>
              </a:rPr>
              <a:t>n</a:t>
            </a:r>
            <a:r>
              <a:rPr lang="en-US" sz="1700" dirty="0" smtClean="0">
                <a:latin typeface="HurryUp-Regular"/>
              </a:rPr>
              <a:t>umber = 30 – 15</a:t>
            </a:r>
          </a:p>
          <a:p>
            <a:r>
              <a:rPr lang="en-US" sz="1700" dirty="0">
                <a:latin typeface="HurryUp-Regular"/>
              </a:rPr>
              <a:t>n</a:t>
            </a:r>
            <a:r>
              <a:rPr lang="en-US" sz="1700" dirty="0" smtClean="0">
                <a:latin typeface="HurryUp-Regular"/>
              </a:rPr>
              <a:t>umber = 3 ** 3</a:t>
            </a:r>
          </a:p>
          <a:p>
            <a:r>
              <a:rPr lang="en-US" sz="1700" dirty="0">
                <a:latin typeface="HurryUp-Regular"/>
              </a:rPr>
              <a:t>n</a:t>
            </a:r>
            <a:r>
              <a:rPr lang="en-US" sz="1700" dirty="0" smtClean="0">
                <a:latin typeface="HurryUp-Regular"/>
              </a:rPr>
              <a:t>umber = 2 ** (2 + 3)</a:t>
            </a:r>
          </a:p>
          <a:p>
            <a:endParaRPr lang="en-US" sz="1700" dirty="0">
              <a:latin typeface="HurryUp-Regular"/>
            </a:endParaRPr>
          </a:p>
          <a:p>
            <a:r>
              <a:rPr lang="en-US" sz="1700" dirty="0" err="1" smtClean="0">
                <a:latin typeface="HurryUp-Regular"/>
              </a:rPr>
              <a:t>aValue</a:t>
            </a:r>
            <a:r>
              <a:rPr lang="en-US" sz="1700" dirty="0" smtClean="0">
                <a:latin typeface="HurryUp-Regular"/>
              </a:rPr>
              <a:t> = 5</a:t>
            </a:r>
          </a:p>
          <a:p>
            <a:endParaRPr lang="en-US" sz="1700" dirty="0">
              <a:latin typeface="HurryUp-Regular"/>
            </a:endParaRPr>
          </a:p>
          <a:p>
            <a:r>
              <a:rPr lang="en-US" sz="1700" dirty="0" smtClean="0">
                <a:latin typeface="HurryUp-Regular"/>
              </a:rPr>
              <a:t>number = </a:t>
            </a:r>
            <a:r>
              <a:rPr lang="en-US" sz="1700" dirty="0" err="1" smtClean="0">
                <a:latin typeface="HurryUp-Regular"/>
              </a:rPr>
              <a:t>aValue</a:t>
            </a:r>
            <a:r>
              <a:rPr lang="en-US" sz="1700" dirty="0" smtClean="0">
                <a:latin typeface="HurryUp-Regular"/>
              </a:rPr>
              <a:t> * 3</a:t>
            </a:r>
          </a:p>
          <a:p>
            <a:r>
              <a:rPr lang="en-US" sz="1700" dirty="0" smtClean="0">
                <a:latin typeface="HurryUp-Regular"/>
              </a:rPr>
              <a:t>number = </a:t>
            </a:r>
            <a:r>
              <a:rPr lang="en-US" sz="1700" dirty="0" err="1" smtClean="0">
                <a:latin typeface="HurryUp-Regular"/>
              </a:rPr>
              <a:t>aValue</a:t>
            </a:r>
            <a:r>
              <a:rPr lang="en-US" sz="1700" dirty="0" smtClean="0">
                <a:latin typeface="HurryUp-Regular"/>
              </a:rPr>
              <a:t> + 15</a:t>
            </a:r>
          </a:p>
          <a:p>
            <a:endParaRPr lang="en-US" sz="1700" dirty="0">
              <a:latin typeface="HurryUp-Regular"/>
            </a:endParaRPr>
          </a:p>
          <a:p>
            <a:r>
              <a:rPr lang="en-US" sz="1700" dirty="0" smtClean="0">
                <a:latin typeface="HurryUp-Regular"/>
              </a:rPr>
              <a:t>number = 10</a:t>
            </a:r>
          </a:p>
          <a:p>
            <a:r>
              <a:rPr lang="en-US" sz="1700" dirty="0">
                <a:latin typeface="HurryUp-Regular"/>
              </a:rPr>
              <a:t>n</a:t>
            </a:r>
            <a:r>
              <a:rPr lang="en-US" sz="1700" dirty="0" smtClean="0">
                <a:latin typeface="HurryUp-Regular"/>
              </a:rPr>
              <a:t>umber = number ** 2</a:t>
            </a:r>
          </a:p>
        </p:txBody>
      </p:sp>
      <p:sp>
        <p:nvSpPr>
          <p:cNvPr id="23" name="TextBox 22"/>
          <p:cNvSpPr txBox="1"/>
          <p:nvPr/>
        </p:nvSpPr>
        <p:spPr>
          <a:xfrm>
            <a:off x="4484916" y="1078382"/>
            <a:ext cx="2852059" cy="3754874"/>
          </a:xfrm>
          <a:prstGeom prst="rect">
            <a:avLst/>
          </a:prstGeom>
          <a:noFill/>
        </p:spPr>
        <p:txBody>
          <a:bodyPr wrap="square" rtlCol="0">
            <a:spAutoFit/>
          </a:bodyPr>
          <a:lstStyle/>
          <a:p>
            <a:pPr algn="ctr"/>
            <a:r>
              <a:rPr lang="en-US" sz="1700" u="sng" dirty="0" smtClean="0">
                <a:latin typeface="HurryUp-Regular"/>
              </a:rPr>
              <a:t>Evaluation</a:t>
            </a:r>
          </a:p>
          <a:p>
            <a:r>
              <a:rPr lang="en-US" sz="1700" dirty="0" smtClean="0">
                <a:latin typeface="HurryUp-Regular"/>
              </a:rPr>
              <a:t>number -&gt; 30</a:t>
            </a:r>
          </a:p>
          <a:p>
            <a:r>
              <a:rPr lang="en-US" sz="1700" dirty="0">
                <a:latin typeface="HurryUp-Regular"/>
              </a:rPr>
              <a:t>n</a:t>
            </a:r>
            <a:r>
              <a:rPr lang="en-US" sz="1700" dirty="0" smtClean="0">
                <a:latin typeface="HurryUp-Regular"/>
              </a:rPr>
              <a:t>umber -&gt; 30</a:t>
            </a:r>
          </a:p>
          <a:p>
            <a:r>
              <a:rPr lang="en-US" sz="1700" dirty="0">
                <a:latin typeface="HurryUp-Regular"/>
              </a:rPr>
              <a:t>n</a:t>
            </a:r>
            <a:r>
              <a:rPr lang="en-US" sz="1700" dirty="0" smtClean="0">
                <a:latin typeface="HurryUp-Regular"/>
              </a:rPr>
              <a:t>umber -&gt; 15</a:t>
            </a:r>
          </a:p>
          <a:p>
            <a:r>
              <a:rPr lang="en-US" sz="1700" dirty="0">
                <a:latin typeface="HurryUp-Regular"/>
              </a:rPr>
              <a:t>n</a:t>
            </a:r>
            <a:r>
              <a:rPr lang="en-US" sz="1700" dirty="0" smtClean="0">
                <a:latin typeface="HurryUp-Regular"/>
              </a:rPr>
              <a:t>umber -&gt; 27</a:t>
            </a:r>
          </a:p>
          <a:p>
            <a:r>
              <a:rPr lang="en-US" sz="1700" dirty="0">
                <a:latin typeface="HurryUp-Regular"/>
              </a:rPr>
              <a:t>n</a:t>
            </a:r>
            <a:r>
              <a:rPr lang="en-US" sz="1700" dirty="0" smtClean="0">
                <a:latin typeface="HurryUp-Regular"/>
              </a:rPr>
              <a:t>umber -&gt; 2 ** (5) -&gt; 32</a:t>
            </a:r>
          </a:p>
          <a:p>
            <a:endParaRPr lang="en-US" sz="1700" dirty="0">
              <a:latin typeface="HurryUp-Regular"/>
            </a:endParaRPr>
          </a:p>
          <a:p>
            <a:r>
              <a:rPr lang="en-US" sz="1700" dirty="0" err="1" smtClean="0">
                <a:latin typeface="HurryUp-Regular"/>
              </a:rPr>
              <a:t>aValue</a:t>
            </a:r>
            <a:r>
              <a:rPr lang="en-US" sz="1700" dirty="0" smtClean="0">
                <a:latin typeface="HurryUp-Regular"/>
              </a:rPr>
              <a:t> = 5</a:t>
            </a:r>
          </a:p>
          <a:p>
            <a:endParaRPr lang="en-US" sz="1700" dirty="0">
              <a:latin typeface="HurryUp-Regular"/>
            </a:endParaRPr>
          </a:p>
          <a:p>
            <a:r>
              <a:rPr lang="en-US" sz="1700" dirty="0" smtClean="0">
                <a:latin typeface="HurryUp-Regular"/>
              </a:rPr>
              <a:t>number -&gt; (5) * 3 -&gt; 15</a:t>
            </a:r>
          </a:p>
          <a:p>
            <a:r>
              <a:rPr lang="en-US" sz="1700" dirty="0" smtClean="0">
                <a:latin typeface="HurryUp-Regular"/>
              </a:rPr>
              <a:t>number = (15) + 15 -&gt; 30</a:t>
            </a:r>
          </a:p>
          <a:p>
            <a:endParaRPr lang="en-US" sz="1700" dirty="0">
              <a:latin typeface="HurryUp-Regular"/>
            </a:endParaRPr>
          </a:p>
          <a:p>
            <a:r>
              <a:rPr lang="en-US" sz="1700" dirty="0" smtClean="0">
                <a:latin typeface="HurryUp-Regular"/>
              </a:rPr>
              <a:t>number -&gt; 10</a:t>
            </a:r>
          </a:p>
          <a:p>
            <a:r>
              <a:rPr lang="en-US" sz="1700" dirty="0">
                <a:latin typeface="HurryUp-Regular"/>
              </a:rPr>
              <a:t>n</a:t>
            </a:r>
            <a:r>
              <a:rPr lang="en-US" sz="1700" dirty="0" smtClean="0">
                <a:latin typeface="HurryUp-Regular"/>
              </a:rPr>
              <a:t>umber -&gt; (10) ** 2 -&gt; 100</a:t>
            </a:r>
          </a:p>
        </p:txBody>
      </p:sp>
      <p:sp>
        <p:nvSpPr>
          <p:cNvPr id="25" name="TextBox 24"/>
          <p:cNvSpPr txBox="1"/>
          <p:nvPr/>
        </p:nvSpPr>
        <p:spPr>
          <a:xfrm>
            <a:off x="1387928" y="5127794"/>
            <a:ext cx="6193971" cy="1400383"/>
          </a:xfrm>
          <a:prstGeom prst="rect">
            <a:avLst/>
          </a:prstGeom>
          <a:noFill/>
        </p:spPr>
        <p:txBody>
          <a:bodyPr wrap="square" rtlCol="0">
            <a:spAutoFit/>
          </a:bodyPr>
          <a:lstStyle/>
          <a:p>
            <a:r>
              <a:rPr lang="en-US" sz="1700" dirty="0" smtClean="0"/>
              <a:t>The calculation of the </a:t>
            </a:r>
            <a:r>
              <a:rPr lang="en-US" sz="1700" b="1" i="1" dirty="0" smtClean="0"/>
              <a:t>value</a:t>
            </a:r>
            <a:r>
              <a:rPr lang="en-US" sz="1700" dirty="0" smtClean="0"/>
              <a:t> to be assigned to the </a:t>
            </a:r>
            <a:r>
              <a:rPr lang="en-US" sz="1700" b="1" i="1" dirty="0" smtClean="0"/>
              <a:t>variable </a:t>
            </a:r>
            <a:r>
              <a:rPr lang="en-US" sz="1700" dirty="0" smtClean="0"/>
              <a:t>follows PEMDAS rules.</a:t>
            </a:r>
          </a:p>
          <a:p>
            <a:r>
              <a:rPr lang="en-US" sz="1700" dirty="0" smtClean="0"/>
              <a:t>A value calculation can include other </a:t>
            </a:r>
            <a:r>
              <a:rPr lang="en-US" sz="1700" b="1" dirty="0" smtClean="0"/>
              <a:t>variables</a:t>
            </a:r>
            <a:r>
              <a:rPr lang="en-US" sz="1700" dirty="0" smtClean="0"/>
              <a:t> (using their stored value), in fact a calculation can include the variables current value, which will be changed to the new value following assignment.</a:t>
            </a:r>
            <a:endParaRPr lang="en-US" sz="1700" dirty="0"/>
          </a:p>
        </p:txBody>
      </p:sp>
    </p:spTree>
    <p:extLst>
      <p:ext uri="{BB962C8B-B14F-4D97-AF65-F5344CB8AC3E}">
        <p14:creationId xmlns:p14="http://schemas.microsoft.com/office/powerpoint/2010/main" val="132585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urryUp-Regular"/>
              </a:rPr>
              <a:t>Arithmetic Operations</a:t>
            </a:r>
            <a:endParaRPr lang="en-US" dirty="0"/>
          </a:p>
        </p:txBody>
      </p:sp>
      <p:sp>
        <p:nvSpPr>
          <p:cNvPr id="3" name="Content Placeholder 2"/>
          <p:cNvSpPr>
            <a:spLocks noGrp="1"/>
          </p:cNvSpPr>
          <p:nvPr>
            <p:ph idx="1"/>
          </p:nvPr>
        </p:nvSpPr>
        <p:spPr/>
        <p:txBody>
          <a:bodyPr/>
          <a:lstStyle/>
          <a:p>
            <a:r>
              <a:rPr lang="en-US" dirty="0"/>
              <a:t>Assume variable </a:t>
            </a:r>
            <a:r>
              <a:rPr lang="en-US" b="1" i="1" dirty="0"/>
              <a:t>a</a:t>
            </a:r>
            <a:r>
              <a:rPr lang="en-US" dirty="0"/>
              <a:t> holds 10 and variable </a:t>
            </a:r>
            <a:r>
              <a:rPr lang="en-US" b="1" i="1" dirty="0"/>
              <a:t>b</a:t>
            </a:r>
            <a:r>
              <a:rPr lang="en-US" dirty="0"/>
              <a:t> holds 20, then:</a:t>
            </a: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2586038"/>
            <a:ext cx="7371257" cy="4056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321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urryUp-Regular"/>
              </a:rPr>
              <a:t>Advanced Assignment </a:t>
            </a:r>
            <a:r>
              <a:rPr lang="en-US" sz="2800" dirty="0" smtClean="0">
                <a:latin typeface="HurryUp-Regular"/>
              </a:rPr>
              <a:t>Operators</a:t>
            </a:r>
            <a:endParaRPr lang="en-US" sz="2800"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38275" y="1571625"/>
            <a:ext cx="6267450" cy="4984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210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17004</TotalTime>
  <Words>2041</Words>
  <Application>Microsoft Office PowerPoint</Application>
  <PresentationFormat>On-screen Show (4:3)</PresentationFormat>
  <Paragraphs>427</Paragraphs>
  <Slides>38</Slides>
  <Notes>14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Inkwell</vt:lpstr>
      <vt:lpstr>Introduction to Programming using Python</vt:lpstr>
      <vt:lpstr>What is Code?</vt:lpstr>
      <vt:lpstr>Code</vt:lpstr>
      <vt:lpstr>Starting / Using SublimeText 3</vt:lpstr>
      <vt:lpstr>Part One</vt:lpstr>
      <vt:lpstr>Variables and Assignment</vt:lpstr>
      <vt:lpstr>Variables and Assignment</vt:lpstr>
      <vt:lpstr>Arithmetic Operations</vt:lpstr>
      <vt:lpstr>Advanced Assignment Operators</vt:lpstr>
      <vt:lpstr>Now Try This Yourself</vt:lpstr>
      <vt:lpstr>Controlling Assignment Conditionals</vt:lpstr>
      <vt:lpstr>Controlling Assignment Conditionals</vt:lpstr>
      <vt:lpstr>Now Try This Yourself</vt:lpstr>
      <vt:lpstr>A Practical Application Blackjack</vt:lpstr>
      <vt:lpstr>A Practical Application Blackjack A Broken “Bet Button”</vt:lpstr>
      <vt:lpstr>A Practical Application Blackjack A Broken “Bet Button”</vt:lpstr>
      <vt:lpstr>A Practical Application Blackjack A Broken “Bet Button”</vt:lpstr>
      <vt:lpstr>Part Two</vt:lpstr>
      <vt:lpstr>Strings </vt:lpstr>
      <vt:lpstr>Strings </vt:lpstr>
      <vt:lpstr>Now Try This Yourself</vt:lpstr>
      <vt:lpstr>Lists</vt:lpstr>
      <vt:lpstr>Lists</vt:lpstr>
      <vt:lpstr>Lists</vt:lpstr>
      <vt:lpstr>Now Try This Yourself</vt:lpstr>
      <vt:lpstr>Loops</vt:lpstr>
      <vt:lpstr>Loops</vt:lpstr>
      <vt:lpstr>Loops</vt:lpstr>
      <vt:lpstr>Now Try This Yourself</vt:lpstr>
      <vt:lpstr>A Practical Application Blackjack An improper deck of cards</vt:lpstr>
      <vt:lpstr>A Practical Application Blackjack An improper deck of cards</vt:lpstr>
      <vt:lpstr>A Practical Application Blackjack An improper deck of cards</vt:lpstr>
      <vt:lpstr>Part Three</vt:lpstr>
      <vt:lpstr>Review  Any Questions?   </vt:lpstr>
      <vt:lpstr>Turtle</vt:lpstr>
      <vt:lpstr>Turtle</vt:lpstr>
      <vt:lpstr>Turtle</vt:lpstr>
      <vt:lpstr>Turtle Challenges</vt:lpstr>
    </vt:vector>
  </TitlesOfParts>
  <Company>pDm Development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using Python</dc:title>
  <dc:creator>Peter Mountanos</dc:creator>
  <cp:lastModifiedBy>Daniel</cp:lastModifiedBy>
  <cp:revision>85</cp:revision>
  <dcterms:created xsi:type="dcterms:W3CDTF">2013-10-24T21:33:55Z</dcterms:created>
  <dcterms:modified xsi:type="dcterms:W3CDTF">2014-01-03T02:02:32Z</dcterms:modified>
</cp:coreProperties>
</file>