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92" r:id="rId5"/>
    <p:sldId id="277" r:id="rId6"/>
    <p:sldId id="287" r:id="rId7"/>
    <p:sldId id="295" r:id="rId8"/>
    <p:sldId id="296" r:id="rId9"/>
    <p:sldId id="299" r:id="rId10"/>
    <p:sldId id="300" r:id="rId11"/>
    <p:sldId id="301" r:id="rId12"/>
    <p:sldId id="279" r:id="rId13"/>
    <p:sldId id="285" r:id="rId14"/>
    <p:sldId id="297" r:id="rId15"/>
    <p:sldId id="298" r:id="rId16"/>
    <p:sldId id="280" r:id="rId17"/>
    <p:sldId id="281" r:id="rId18"/>
  </p:sldIdLst>
  <p:sldSz cx="18288000" cy="10287000"/>
  <p:notesSz cx="18288000" cy="10287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0" userDrawn="1">
          <p15:clr>
            <a:srgbClr val="A4A3A4"/>
          </p15:clr>
        </p15:guide>
        <p15:guide id="2" pos="240" userDrawn="1">
          <p15:clr>
            <a:srgbClr val="A4A3A4"/>
          </p15:clr>
        </p15:guide>
        <p15:guide id="3" pos="11280" userDrawn="1">
          <p15:clr>
            <a:srgbClr val="A4A3A4"/>
          </p15:clr>
        </p15:guide>
        <p15:guide id="4" orient="horz" pos="6264" userDrawn="1">
          <p15:clr>
            <a:srgbClr val="A4A3A4"/>
          </p15:clr>
        </p15:guide>
        <p15:guide id="5" pos="5760" userDrawn="1">
          <p15:clr>
            <a:srgbClr val="A4A3A4"/>
          </p15:clr>
        </p15:guide>
        <p15:guide id="6" orient="horz" pos="6120" userDrawn="1">
          <p15:clr>
            <a:srgbClr val="A4A3A4"/>
          </p15:clr>
        </p15:guide>
        <p15:guide id="7" pos="84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8"/>
    <a:srgbClr val="3B9174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86768" autoAdjust="0"/>
  </p:normalViewPr>
  <p:slideViewPr>
    <p:cSldViewPr>
      <p:cViewPr varScale="1">
        <p:scale>
          <a:sx n="74" d="100"/>
          <a:sy n="74" d="100"/>
        </p:scale>
        <p:origin x="414" y="84"/>
      </p:cViewPr>
      <p:guideLst>
        <p:guide orient="horz" pos="3960"/>
        <p:guide pos="240"/>
        <p:guide pos="11280"/>
        <p:guide orient="horz" pos="6264"/>
        <p:guide pos="5760"/>
        <p:guide orient="horz" pos="6120"/>
        <p:guide pos="84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47" d="100"/>
          <a:sy n="47" d="100"/>
        </p:scale>
        <p:origin x="42" y="9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32FA9-E095-4A02-8A50-785B86A100F3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0747F-06F1-4E88-9491-83D9AE153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74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0747F-06F1-4E88-9491-83D9AE15359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95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0747F-06F1-4E88-9491-83D9AE15359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2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0747F-06F1-4E88-9491-83D9AE15359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279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0747F-06F1-4E88-9491-83D9AE15359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108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0747F-06F1-4E88-9491-83D9AE15359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00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0747F-06F1-4E88-9491-83D9AE15359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423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부분 이따가 질문 </a:t>
            </a:r>
            <a:endParaRPr lang="en-US" altLang="ko-KR" dirty="0"/>
          </a:p>
          <a:p>
            <a:r>
              <a:rPr lang="ko-KR" altLang="en-US" dirty="0"/>
              <a:t>문제 현황을 어디까지 써야 하나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0747F-06F1-4E88-9491-83D9AE15359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758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축 날짜 단위로 진행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EDA </a:t>
            </a:r>
            <a:r>
              <a:rPr lang="ko-KR" altLang="en-US" dirty="0"/>
              <a:t>전에 데이터에 대한 설명이 필요 </a:t>
            </a:r>
            <a:r>
              <a:rPr lang="en-US" altLang="ko-KR" dirty="0"/>
              <a:t>-&gt; </a:t>
            </a:r>
            <a:r>
              <a:rPr lang="ko-KR" altLang="en-US" dirty="0"/>
              <a:t>데이터 설명 </a:t>
            </a:r>
            <a:r>
              <a:rPr lang="en-US" altLang="ko-KR" dirty="0"/>
              <a:t>&amp; EDA or Overview</a:t>
            </a:r>
            <a:r>
              <a:rPr lang="ko-KR" altLang="en-US" dirty="0"/>
              <a:t>에 혹은 데이터 분포를 따로 데이터 설명 파트로 분할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특성 자체가 </a:t>
            </a:r>
            <a:r>
              <a:rPr lang="en-US" altLang="ko-KR" dirty="0"/>
              <a:t>Timeseries</a:t>
            </a:r>
            <a:r>
              <a:rPr lang="ko-KR" altLang="en-US" dirty="0"/>
              <a:t>이기 때문에 이와 관련된 내용이 추가되면 좋겠다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이상탐지 </a:t>
            </a:r>
            <a:r>
              <a:rPr lang="en-US" altLang="ko-KR" dirty="0"/>
              <a:t>or </a:t>
            </a:r>
            <a:r>
              <a:rPr lang="ko-KR" altLang="en-US" dirty="0"/>
              <a:t>시계열 이론 관련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0747F-06F1-4E88-9491-83D9AE15359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94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5. -&gt; </a:t>
            </a:r>
            <a:r>
              <a:rPr lang="ko-KR" altLang="en-US" dirty="0"/>
              <a:t>단순 데이터 적기 </a:t>
            </a:r>
            <a:r>
              <a:rPr lang="en-US" altLang="ko-KR" dirty="0"/>
              <a:t>x </a:t>
            </a:r>
            <a:r>
              <a:rPr lang="ko-KR" altLang="en-US" dirty="0"/>
              <a:t>세부적인 정량 데이터로 작성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y-&gt; </a:t>
            </a:r>
            <a:r>
              <a:rPr lang="ko-KR" altLang="en-US" dirty="0"/>
              <a:t>이상치의 </a:t>
            </a:r>
            <a:r>
              <a:rPr lang="ko-KR" altLang="en-US" dirty="0" err="1"/>
              <a:t>아웃라이어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언급 필요 없음 </a:t>
            </a:r>
            <a:endParaRPr lang="en-US" altLang="ko-KR" dirty="0"/>
          </a:p>
          <a:p>
            <a:r>
              <a:rPr lang="en-US" altLang="ko-KR" dirty="0"/>
              <a:t>X -&gt; </a:t>
            </a:r>
            <a:r>
              <a:rPr lang="ko-KR" altLang="en-US" dirty="0"/>
              <a:t>독립변수 </a:t>
            </a:r>
            <a:r>
              <a:rPr lang="en-US" altLang="ko-KR" dirty="0"/>
              <a:t>: Temp, Current, pH</a:t>
            </a:r>
            <a:r>
              <a:rPr lang="ko-KR" altLang="en-US" dirty="0"/>
              <a:t>의 이상치를 활용해서 이상 탐지 모델 구축 함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0747F-06F1-4E88-9491-83D9AE15359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594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5. -&gt; </a:t>
            </a:r>
            <a:r>
              <a:rPr lang="ko-KR" altLang="en-US" dirty="0"/>
              <a:t>단순 데이터 적기 </a:t>
            </a:r>
            <a:r>
              <a:rPr lang="en-US" altLang="ko-KR" dirty="0"/>
              <a:t>x </a:t>
            </a:r>
            <a:r>
              <a:rPr lang="ko-KR" altLang="en-US" dirty="0"/>
              <a:t>세부적인 정량 데이터로 작성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y-&gt; </a:t>
            </a:r>
            <a:r>
              <a:rPr lang="ko-KR" altLang="en-US" dirty="0"/>
              <a:t>이상치의 </a:t>
            </a:r>
            <a:r>
              <a:rPr lang="ko-KR" altLang="en-US" dirty="0" err="1"/>
              <a:t>아웃라이어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언급 필요 없음 </a:t>
            </a:r>
            <a:endParaRPr lang="en-US" altLang="ko-KR" dirty="0"/>
          </a:p>
          <a:p>
            <a:r>
              <a:rPr lang="en-US" altLang="ko-KR" dirty="0"/>
              <a:t>X -&gt; </a:t>
            </a:r>
            <a:r>
              <a:rPr lang="ko-KR" altLang="en-US" dirty="0"/>
              <a:t>독립변수 </a:t>
            </a:r>
            <a:r>
              <a:rPr lang="en-US" altLang="ko-KR" dirty="0"/>
              <a:t>: Temp, Current, pH</a:t>
            </a:r>
            <a:r>
              <a:rPr lang="ko-KR" altLang="en-US" dirty="0"/>
              <a:t>의 이상치를 활용해서 이상 탐지 모델 구축 함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0747F-06F1-4E88-9491-83D9AE15359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464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 </a:t>
            </a:r>
            <a:r>
              <a:rPr lang="en-US" altLang="ko-KR" dirty="0"/>
              <a:t>-&gt; </a:t>
            </a:r>
            <a:r>
              <a:rPr lang="ko-KR" altLang="en-US" dirty="0"/>
              <a:t>심플한 모델에서 복잡한 모델로 증가하는 방향으로</a:t>
            </a:r>
            <a:endParaRPr lang="en-US" altLang="ko-KR" dirty="0"/>
          </a:p>
          <a:p>
            <a:r>
              <a:rPr lang="ko-KR" altLang="en-US" dirty="0"/>
              <a:t>훈 </a:t>
            </a:r>
            <a:r>
              <a:rPr lang="en-US" altLang="ko-KR" dirty="0"/>
              <a:t>-&gt; </a:t>
            </a:r>
            <a:r>
              <a:rPr lang="ko-KR" altLang="en-US" dirty="0"/>
              <a:t>지은 </a:t>
            </a:r>
            <a:r>
              <a:rPr lang="en-US" altLang="ko-KR" dirty="0"/>
              <a:t>-&gt; </a:t>
            </a:r>
            <a:r>
              <a:rPr lang="ko-KR" altLang="en-US" dirty="0"/>
              <a:t>지훈 방향으로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하이퍼</a:t>
            </a:r>
            <a:r>
              <a:rPr lang="ko-KR" altLang="en-US" dirty="0"/>
              <a:t> 파라미터를 굳이 넣을 필요 없음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차라리 </a:t>
            </a:r>
            <a:r>
              <a:rPr lang="en-US" altLang="ko-KR" dirty="0"/>
              <a:t>cross validation </a:t>
            </a:r>
            <a:r>
              <a:rPr lang="ko-KR" altLang="en-US" dirty="0"/>
              <a:t>전략을 넣는 것이 좋음 </a:t>
            </a:r>
            <a:r>
              <a:rPr lang="en-US" altLang="ko-KR" dirty="0"/>
              <a:t>-&gt; 1</a:t>
            </a:r>
            <a:r>
              <a:rPr lang="ko-KR" altLang="en-US" dirty="0"/>
              <a:t>번에서 상세 언급하고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en-US" altLang="ko-KR" dirty="0"/>
              <a:t>3</a:t>
            </a:r>
            <a:r>
              <a:rPr lang="ko-KR" altLang="en-US" dirty="0"/>
              <a:t>번은 위와 동일하게 </a:t>
            </a:r>
            <a:r>
              <a:rPr lang="ko-KR" altLang="en-US" dirty="0" err="1"/>
              <a:t>했다라고</a:t>
            </a:r>
            <a:r>
              <a:rPr lang="ko-KR" altLang="en-US" dirty="0"/>
              <a:t> 간단히 언급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Time stamp -&gt; train – valid – test </a:t>
            </a:r>
            <a:r>
              <a:rPr lang="ko-KR" altLang="en-US" dirty="0"/>
              <a:t>분할에 대한 전략 부분 추가되면 좋음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0747F-06F1-4E88-9491-83D9AE15359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5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정규 분포에서 벗어난 부분에 동그라미 쳐서 강조 추가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0747F-06F1-4E88-9491-83D9AE15359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0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정규 분포에서 벗어난 부분에 동그라미 쳐서 강조 추가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0747F-06F1-4E88-9491-83D9AE15359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869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54205" y="3572941"/>
            <a:ext cx="1237959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ECECEC"/>
                </a:solidFill>
                <a:latin typeface="UnDinaru"/>
                <a:cs typeface="UnDinar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08154" y="5552010"/>
            <a:ext cx="1267169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ECECEC"/>
                </a:solidFill>
                <a:latin typeface="UnDinaru"/>
                <a:cs typeface="UnDinaru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970982"/>
            <a:ext cx="16256000" cy="492443"/>
          </a:xfrm>
        </p:spPr>
        <p:txBody>
          <a:bodyPr lIns="0" tIns="0" rIns="0" bIns="0"/>
          <a:lstStyle>
            <a:lvl1pPr>
              <a:defRPr sz="3200" b="0" i="0">
                <a:solidFill>
                  <a:srgbClr val="ECECEC"/>
                </a:solidFill>
                <a:latin typeface="UnDinaru"/>
                <a:cs typeface="UnDinar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970982"/>
            <a:ext cx="16256000" cy="492443"/>
          </a:xfrm>
        </p:spPr>
        <p:txBody>
          <a:bodyPr lIns="0" tIns="0" rIns="0" bIns="0"/>
          <a:lstStyle>
            <a:lvl1pPr>
              <a:defRPr sz="3200" b="0" i="0">
                <a:solidFill>
                  <a:srgbClr val="ECECEC"/>
                </a:solidFill>
                <a:latin typeface="UnDinaru"/>
                <a:cs typeface="UnDinar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1"/>
            <a:ext cx="79552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1"/>
            <a:ext cx="79552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970982"/>
            <a:ext cx="16256000" cy="492443"/>
          </a:xfrm>
        </p:spPr>
        <p:txBody>
          <a:bodyPr lIns="0" tIns="0" rIns="0" bIns="0"/>
          <a:lstStyle>
            <a:lvl1pPr>
              <a:defRPr sz="3200" b="0" i="0">
                <a:solidFill>
                  <a:srgbClr val="ECECEC"/>
                </a:solidFill>
                <a:latin typeface="UnDinaru"/>
                <a:cs typeface="UnDinar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9853941" y="4"/>
            <a:ext cx="8429625" cy="7392670"/>
          </a:xfrm>
          <a:custGeom>
            <a:avLst/>
            <a:gdLst/>
            <a:ahLst/>
            <a:cxnLst/>
            <a:rect l="l" t="t" r="r" b="b"/>
            <a:pathLst>
              <a:path w="8429625" h="7392670">
                <a:moveTo>
                  <a:pt x="0" y="0"/>
                </a:moveTo>
                <a:lnTo>
                  <a:pt x="8429625" y="0"/>
                </a:lnTo>
                <a:lnTo>
                  <a:pt x="8429625" y="7392675"/>
                </a:lnTo>
                <a:lnTo>
                  <a:pt x="0" y="7392675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970983"/>
            <a:ext cx="162560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ECECEC"/>
                </a:solidFill>
                <a:latin typeface="UnDinaru"/>
                <a:cs typeface="UnDinar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1"/>
            <a:ext cx="16459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1"/>
            <a:ext cx="5852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1"/>
            <a:ext cx="42062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1"/>
            <a:ext cx="42062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ko.wikipedia.org/w/index.php?title=%ED%8A%B9%EC%9D%B4%ED%95%9C_%EA%B0%92&amp;action=edit&amp;redlink=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070F7360-3158-4D7E-B230-1EEDADACBF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50" r="5021"/>
          <a:stretch/>
        </p:blipFill>
        <p:spPr>
          <a:xfrm>
            <a:off x="11122925" y="-7244"/>
            <a:ext cx="7165075" cy="8427344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" y="0"/>
            <a:ext cx="18288635" cy="8401051"/>
            <a:chOff x="0" y="0"/>
            <a:chExt cx="18288635" cy="8401050"/>
          </a:xfrm>
        </p:grpSpPr>
        <p:sp>
          <p:nvSpPr>
            <p:cNvPr id="4" name="object 4"/>
            <p:cNvSpPr/>
            <p:nvPr/>
          </p:nvSpPr>
          <p:spPr>
            <a:xfrm>
              <a:off x="11134740" y="0"/>
              <a:ext cx="7153275" cy="8401050"/>
            </a:xfrm>
            <a:custGeom>
              <a:avLst/>
              <a:gdLst/>
              <a:ahLst/>
              <a:cxnLst/>
              <a:rect l="l" t="t" r="r" b="b"/>
              <a:pathLst>
                <a:path w="7153275" h="8401050">
                  <a:moveTo>
                    <a:pt x="7153275" y="8401050"/>
                  </a:moveTo>
                  <a:lnTo>
                    <a:pt x="0" y="840105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840105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754581" y="800115"/>
              <a:ext cx="5914390" cy="6794500"/>
            </a:xfrm>
            <a:custGeom>
              <a:avLst/>
              <a:gdLst/>
              <a:ahLst/>
              <a:cxnLst/>
              <a:rect l="l" t="t" r="r" b="b"/>
              <a:pathLst>
                <a:path w="5914390" h="6794500">
                  <a:moveTo>
                    <a:pt x="2957422" y="6794499"/>
                  </a:moveTo>
                  <a:lnTo>
                    <a:pt x="2170070" y="6413499"/>
                  </a:lnTo>
                  <a:lnTo>
                    <a:pt x="2169961" y="5905499"/>
                  </a:lnTo>
                  <a:lnTo>
                    <a:pt x="2169689" y="5638799"/>
                  </a:lnTo>
                  <a:lnTo>
                    <a:pt x="2276429" y="5575299"/>
                  </a:lnTo>
                  <a:lnTo>
                    <a:pt x="2463448" y="5486399"/>
                  </a:lnTo>
                  <a:lnTo>
                    <a:pt x="2509991" y="5460999"/>
                  </a:lnTo>
                  <a:lnTo>
                    <a:pt x="2555923" y="5448299"/>
                  </a:lnTo>
                  <a:lnTo>
                    <a:pt x="2177648" y="5257799"/>
                  </a:lnTo>
                  <a:lnTo>
                    <a:pt x="0" y="4190999"/>
                  </a:lnTo>
                  <a:lnTo>
                    <a:pt x="100" y="3708399"/>
                  </a:lnTo>
                  <a:lnTo>
                    <a:pt x="380" y="3416299"/>
                  </a:lnTo>
                  <a:lnTo>
                    <a:pt x="756209" y="3047999"/>
                  </a:lnTo>
                  <a:lnTo>
                    <a:pt x="0" y="2666999"/>
                  </a:lnTo>
                  <a:lnTo>
                    <a:pt x="112" y="2171699"/>
                  </a:lnTo>
                  <a:lnTo>
                    <a:pt x="394" y="1892299"/>
                  </a:lnTo>
                  <a:lnTo>
                    <a:pt x="427674" y="1689099"/>
                  </a:lnTo>
                  <a:lnTo>
                    <a:pt x="756699" y="1523999"/>
                  </a:lnTo>
                  <a:lnTo>
                    <a:pt x="0" y="1155699"/>
                  </a:lnTo>
                  <a:lnTo>
                    <a:pt x="244" y="380999"/>
                  </a:lnTo>
                  <a:lnTo>
                    <a:pt x="787461" y="0"/>
                  </a:lnTo>
                  <a:lnTo>
                    <a:pt x="839337" y="25399"/>
                  </a:lnTo>
                  <a:lnTo>
                    <a:pt x="787461" y="25399"/>
                  </a:lnTo>
                  <a:lnTo>
                    <a:pt x="44558" y="393699"/>
                  </a:lnTo>
                  <a:lnTo>
                    <a:pt x="70563" y="406399"/>
                  </a:lnTo>
                  <a:lnTo>
                    <a:pt x="27333" y="406399"/>
                  </a:lnTo>
                  <a:lnTo>
                    <a:pt x="27088" y="1142999"/>
                  </a:lnTo>
                  <a:lnTo>
                    <a:pt x="840610" y="1536699"/>
                  </a:lnTo>
                  <a:lnTo>
                    <a:pt x="787339" y="1536699"/>
                  </a:lnTo>
                  <a:lnTo>
                    <a:pt x="44680" y="1904999"/>
                  </a:lnTo>
                  <a:lnTo>
                    <a:pt x="96519" y="1930399"/>
                  </a:lnTo>
                  <a:lnTo>
                    <a:pt x="27428" y="1930399"/>
                  </a:lnTo>
                  <a:lnTo>
                    <a:pt x="27302" y="2044699"/>
                  </a:lnTo>
                  <a:lnTo>
                    <a:pt x="27176" y="2222499"/>
                  </a:lnTo>
                  <a:lnTo>
                    <a:pt x="27088" y="2654299"/>
                  </a:lnTo>
                  <a:lnTo>
                    <a:pt x="786971" y="3022599"/>
                  </a:lnTo>
                  <a:lnTo>
                    <a:pt x="864466" y="3060699"/>
                  </a:lnTo>
                  <a:lnTo>
                    <a:pt x="786958" y="3060699"/>
                  </a:lnTo>
                  <a:lnTo>
                    <a:pt x="302600" y="3301999"/>
                  </a:lnTo>
                  <a:lnTo>
                    <a:pt x="44653" y="3416299"/>
                  </a:lnTo>
                  <a:lnTo>
                    <a:pt x="95868" y="3441699"/>
                  </a:lnTo>
                  <a:lnTo>
                    <a:pt x="27428" y="3441699"/>
                  </a:lnTo>
                  <a:lnTo>
                    <a:pt x="27302" y="3555999"/>
                  </a:lnTo>
                  <a:lnTo>
                    <a:pt x="27182" y="3733799"/>
                  </a:lnTo>
                  <a:lnTo>
                    <a:pt x="27088" y="4178299"/>
                  </a:lnTo>
                  <a:lnTo>
                    <a:pt x="2592617" y="5435599"/>
                  </a:lnTo>
                  <a:lnTo>
                    <a:pt x="2647149" y="5460999"/>
                  </a:lnTo>
                  <a:lnTo>
                    <a:pt x="2586685" y="5460999"/>
                  </a:lnTo>
                  <a:lnTo>
                    <a:pt x="2546261" y="5473699"/>
                  </a:lnTo>
                  <a:lnTo>
                    <a:pt x="2464268" y="5524499"/>
                  </a:lnTo>
                  <a:lnTo>
                    <a:pt x="2214124" y="5638799"/>
                  </a:lnTo>
                  <a:lnTo>
                    <a:pt x="2265356" y="5664199"/>
                  </a:lnTo>
                  <a:lnTo>
                    <a:pt x="2196818" y="5664199"/>
                  </a:lnTo>
                  <a:lnTo>
                    <a:pt x="2196944" y="5778499"/>
                  </a:lnTo>
                  <a:lnTo>
                    <a:pt x="2197034" y="5905499"/>
                  </a:lnTo>
                  <a:lnTo>
                    <a:pt x="2197158" y="6388099"/>
                  </a:lnTo>
                  <a:lnTo>
                    <a:pt x="2943694" y="6756399"/>
                  </a:lnTo>
                  <a:lnTo>
                    <a:pt x="3033780" y="6756399"/>
                  </a:lnTo>
                  <a:lnTo>
                    <a:pt x="2957422" y="6794499"/>
                  </a:lnTo>
                  <a:close/>
                </a:path>
                <a:path w="5914390" h="6794500">
                  <a:moveTo>
                    <a:pt x="3022175" y="1816099"/>
                  </a:moveTo>
                  <a:lnTo>
                    <a:pt x="2957137" y="1816099"/>
                  </a:lnTo>
                  <a:lnTo>
                    <a:pt x="3700040" y="1447799"/>
                  </a:lnTo>
                  <a:lnTo>
                    <a:pt x="787461" y="25399"/>
                  </a:lnTo>
                  <a:lnTo>
                    <a:pt x="839337" y="25399"/>
                  </a:lnTo>
                  <a:lnTo>
                    <a:pt x="3744367" y="1447799"/>
                  </a:lnTo>
                  <a:lnTo>
                    <a:pt x="3744359" y="1473199"/>
                  </a:lnTo>
                  <a:lnTo>
                    <a:pt x="3717251" y="1473199"/>
                  </a:lnTo>
                  <a:lnTo>
                    <a:pt x="3022175" y="1816099"/>
                  </a:lnTo>
                  <a:close/>
                </a:path>
                <a:path w="5914390" h="6794500">
                  <a:moveTo>
                    <a:pt x="2970443" y="2565399"/>
                  </a:moveTo>
                  <a:lnTo>
                    <a:pt x="2943341" y="2565399"/>
                  </a:lnTo>
                  <a:lnTo>
                    <a:pt x="2943585" y="1841499"/>
                  </a:lnTo>
                  <a:lnTo>
                    <a:pt x="27333" y="406399"/>
                  </a:lnTo>
                  <a:lnTo>
                    <a:pt x="70563" y="406399"/>
                  </a:lnTo>
                  <a:lnTo>
                    <a:pt x="2957137" y="1816099"/>
                  </a:lnTo>
                  <a:lnTo>
                    <a:pt x="3022175" y="1816099"/>
                  </a:lnTo>
                  <a:lnTo>
                    <a:pt x="2970688" y="1841499"/>
                  </a:lnTo>
                  <a:lnTo>
                    <a:pt x="2970443" y="2565399"/>
                  </a:lnTo>
                  <a:close/>
                </a:path>
                <a:path w="5914390" h="6794500">
                  <a:moveTo>
                    <a:pt x="3796362" y="1828799"/>
                  </a:moveTo>
                  <a:lnTo>
                    <a:pt x="3744244" y="1828799"/>
                  </a:lnTo>
                  <a:lnTo>
                    <a:pt x="5126771" y="1142999"/>
                  </a:lnTo>
                  <a:lnTo>
                    <a:pt x="5132731" y="1155699"/>
                  </a:lnTo>
                  <a:lnTo>
                    <a:pt x="5184796" y="1181099"/>
                  </a:lnTo>
                  <a:lnTo>
                    <a:pt x="5126758" y="1181099"/>
                  </a:lnTo>
                  <a:lnTo>
                    <a:pt x="3796362" y="1828799"/>
                  </a:lnTo>
                  <a:close/>
                </a:path>
                <a:path w="5914390" h="6794500">
                  <a:moveTo>
                    <a:pt x="3022165" y="2971799"/>
                  </a:moveTo>
                  <a:lnTo>
                    <a:pt x="2957001" y="2971799"/>
                  </a:lnTo>
                  <a:lnTo>
                    <a:pt x="5869511" y="1536699"/>
                  </a:lnTo>
                  <a:lnTo>
                    <a:pt x="5126758" y="1181099"/>
                  </a:lnTo>
                  <a:lnTo>
                    <a:pt x="5184796" y="1181099"/>
                  </a:lnTo>
                  <a:lnTo>
                    <a:pt x="5913716" y="1536699"/>
                  </a:lnTo>
                  <a:lnTo>
                    <a:pt x="5913747" y="1562099"/>
                  </a:lnTo>
                  <a:lnTo>
                    <a:pt x="5886682" y="1562099"/>
                  </a:lnTo>
                  <a:lnTo>
                    <a:pt x="3022165" y="2971799"/>
                  </a:lnTo>
                  <a:close/>
                </a:path>
                <a:path w="5914390" h="6794500">
                  <a:moveTo>
                    <a:pt x="3035597" y="2565399"/>
                  </a:moveTo>
                  <a:lnTo>
                    <a:pt x="2970443" y="2565399"/>
                  </a:lnTo>
                  <a:lnTo>
                    <a:pt x="3716992" y="2197099"/>
                  </a:lnTo>
                  <a:lnTo>
                    <a:pt x="3717251" y="1473199"/>
                  </a:lnTo>
                  <a:lnTo>
                    <a:pt x="3744359" y="1473199"/>
                  </a:lnTo>
                  <a:lnTo>
                    <a:pt x="3744244" y="1828799"/>
                  </a:lnTo>
                  <a:lnTo>
                    <a:pt x="3796362" y="1828799"/>
                  </a:lnTo>
                  <a:lnTo>
                    <a:pt x="3744190" y="1854199"/>
                  </a:lnTo>
                  <a:lnTo>
                    <a:pt x="3744067" y="2222499"/>
                  </a:lnTo>
                  <a:lnTo>
                    <a:pt x="3035597" y="2565399"/>
                  </a:lnTo>
                  <a:close/>
                </a:path>
                <a:path w="5914390" h="6794500">
                  <a:moveTo>
                    <a:pt x="2197151" y="2946399"/>
                  </a:moveTo>
                  <a:lnTo>
                    <a:pt x="2170056" y="2946399"/>
                  </a:lnTo>
                  <a:lnTo>
                    <a:pt x="2169736" y="2692399"/>
                  </a:lnTo>
                  <a:lnTo>
                    <a:pt x="2169689" y="2603499"/>
                  </a:lnTo>
                  <a:lnTo>
                    <a:pt x="2228786" y="2565399"/>
                  </a:lnTo>
                  <a:lnTo>
                    <a:pt x="2277594" y="2539999"/>
                  </a:lnTo>
                  <a:lnTo>
                    <a:pt x="2464295" y="2451099"/>
                  </a:lnTo>
                  <a:lnTo>
                    <a:pt x="2510250" y="2425699"/>
                  </a:lnTo>
                  <a:lnTo>
                    <a:pt x="2555610" y="2412999"/>
                  </a:lnTo>
                  <a:lnTo>
                    <a:pt x="2177512" y="2222499"/>
                  </a:lnTo>
                  <a:lnTo>
                    <a:pt x="1345587" y="1816099"/>
                  </a:lnTo>
                  <a:lnTo>
                    <a:pt x="787339" y="1536699"/>
                  </a:lnTo>
                  <a:lnTo>
                    <a:pt x="840610" y="1536699"/>
                  </a:lnTo>
                  <a:lnTo>
                    <a:pt x="1339220" y="1777999"/>
                  </a:lnTo>
                  <a:lnTo>
                    <a:pt x="2592590" y="2400299"/>
                  </a:lnTo>
                  <a:lnTo>
                    <a:pt x="2646551" y="2425699"/>
                  </a:lnTo>
                  <a:lnTo>
                    <a:pt x="2586372" y="2425699"/>
                  </a:lnTo>
                  <a:lnTo>
                    <a:pt x="2546405" y="2438399"/>
                  </a:lnTo>
                  <a:lnTo>
                    <a:pt x="2465362" y="2489199"/>
                  </a:lnTo>
                  <a:lnTo>
                    <a:pt x="2341407" y="2539999"/>
                  </a:lnTo>
                  <a:lnTo>
                    <a:pt x="2214097" y="2603499"/>
                  </a:lnTo>
                  <a:lnTo>
                    <a:pt x="2265332" y="2628899"/>
                  </a:lnTo>
                  <a:lnTo>
                    <a:pt x="2196805" y="2628899"/>
                  </a:lnTo>
                  <a:lnTo>
                    <a:pt x="2196844" y="2692399"/>
                  </a:lnTo>
                  <a:lnTo>
                    <a:pt x="2196995" y="2819399"/>
                  </a:lnTo>
                  <a:lnTo>
                    <a:pt x="2197109" y="2895599"/>
                  </a:lnTo>
                  <a:lnTo>
                    <a:pt x="2197151" y="2946399"/>
                  </a:lnTo>
                  <a:close/>
                </a:path>
                <a:path w="5914390" h="6794500">
                  <a:moveTo>
                    <a:pt x="3045981" y="3721099"/>
                  </a:moveTo>
                  <a:lnTo>
                    <a:pt x="2980398" y="3721099"/>
                  </a:lnTo>
                  <a:lnTo>
                    <a:pt x="2999685" y="3708399"/>
                  </a:lnTo>
                  <a:lnTo>
                    <a:pt x="3007804" y="3708399"/>
                  </a:lnTo>
                  <a:lnTo>
                    <a:pt x="3090865" y="3657599"/>
                  </a:lnTo>
                  <a:lnTo>
                    <a:pt x="3112872" y="3657599"/>
                  </a:lnTo>
                  <a:lnTo>
                    <a:pt x="3205655" y="3606799"/>
                  </a:lnTo>
                  <a:lnTo>
                    <a:pt x="3285112" y="3568699"/>
                  </a:lnTo>
                  <a:lnTo>
                    <a:pt x="3294187" y="3568699"/>
                  </a:lnTo>
                  <a:lnTo>
                    <a:pt x="3304010" y="3555999"/>
                  </a:lnTo>
                  <a:lnTo>
                    <a:pt x="5887022" y="2285999"/>
                  </a:lnTo>
                  <a:lnTo>
                    <a:pt x="5886919" y="1816099"/>
                  </a:lnTo>
                  <a:lnTo>
                    <a:pt x="5886682" y="1562099"/>
                  </a:lnTo>
                  <a:lnTo>
                    <a:pt x="5913747" y="1562099"/>
                  </a:lnTo>
                  <a:lnTo>
                    <a:pt x="5913858" y="1650999"/>
                  </a:lnTo>
                  <a:lnTo>
                    <a:pt x="5913983" y="1816099"/>
                  </a:lnTo>
                  <a:lnTo>
                    <a:pt x="5914083" y="2298699"/>
                  </a:lnTo>
                  <a:lnTo>
                    <a:pt x="5914083" y="2311399"/>
                  </a:lnTo>
                  <a:lnTo>
                    <a:pt x="5157425" y="2679699"/>
                  </a:lnTo>
                  <a:lnTo>
                    <a:pt x="5183503" y="2692399"/>
                  </a:lnTo>
                  <a:lnTo>
                    <a:pt x="5126731" y="2692399"/>
                  </a:lnTo>
                  <a:lnTo>
                    <a:pt x="3744367" y="3378199"/>
                  </a:lnTo>
                  <a:lnTo>
                    <a:pt x="3744296" y="3390899"/>
                  </a:lnTo>
                  <a:lnTo>
                    <a:pt x="3717251" y="3390899"/>
                  </a:lnTo>
                  <a:lnTo>
                    <a:pt x="3371548" y="3555999"/>
                  </a:lnTo>
                  <a:lnTo>
                    <a:pt x="3340405" y="3568699"/>
                  </a:lnTo>
                  <a:lnTo>
                    <a:pt x="3281615" y="3594099"/>
                  </a:lnTo>
                  <a:lnTo>
                    <a:pt x="3278037" y="3606799"/>
                  </a:lnTo>
                  <a:lnTo>
                    <a:pt x="3274227" y="3606799"/>
                  </a:lnTo>
                  <a:lnTo>
                    <a:pt x="3232635" y="3619499"/>
                  </a:lnTo>
                  <a:lnTo>
                    <a:pt x="3105246" y="3682999"/>
                  </a:lnTo>
                  <a:lnTo>
                    <a:pt x="3101791" y="3682999"/>
                  </a:lnTo>
                  <a:lnTo>
                    <a:pt x="3098308" y="3695699"/>
                  </a:lnTo>
                  <a:lnTo>
                    <a:pt x="3045981" y="3721099"/>
                  </a:lnTo>
                  <a:close/>
                </a:path>
                <a:path w="5914390" h="6794500">
                  <a:moveTo>
                    <a:pt x="2957028" y="3759199"/>
                  </a:moveTo>
                  <a:lnTo>
                    <a:pt x="2170070" y="3378199"/>
                  </a:lnTo>
                  <a:lnTo>
                    <a:pt x="2170070" y="2984499"/>
                  </a:lnTo>
                  <a:lnTo>
                    <a:pt x="27428" y="1930399"/>
                  </a:lnTo>
                  <a:lnTo>
                    <a:pt x="96519" y="1930399"/>
                  </a:lnTo>
                  <a:lnTo>
                    <a:pt x="2170056" y="2946399"/>
                  </a:lnTo>
                  <a:lnTo>
                    <a:pt x="2197151" y="2946399"/>
                  </a:lnTo>
                  <a:lnTo>
                    <a:pt x="2197172" y="3352799"/>
                  </a:lnTo>
                  <a:lnTo>
                    <a:pt x="2302772" y="3403599"/>
                  </a:lnTo>
                  <a:lnTo>
                    <a:pt x="2943708" y="3721099"/>
                  </a:lnTo>
                  <a:lnTo>
                    <a:pt x="3045981" y="3721099"/>
                  </a:lnTo>
                  <a:lnTo>
                    <a:pt x="3019817" y="3733799"/>
                  </a:lnTo>
                  <a:lnTo>
                    <a:pt x="2999008" y="3733799"/>
                  </a:lnTo>
                  <a:lnTo>
                    <a:pt x="2985558" y="3746499"/>
                  </a:lnTo>
                  <a:lnTo>
                    <a:pt x="2957028" y="3759199"/>
                  </a:lnTo>
                  <a:close/>
                </a:path>
                <a:path w="5914390" h="6794500">
                  <a:moveTo>
                    <a:pt x="2956878" y="2603499"/>
                  </a:moveTo>
                  <a:lnTo>
                    <a:pt x="2586372" y="2425699"/>
                  </a:lnTo>
                  <a:lnTo>
                    <a:pt x="2646551" y="2425699"/>
                  </a:lnTo>
                  <a:lnTo>
                    <a:pt x="2943341" y="2565399"/>
                  </a:lnTo>
                  <a:lnTo>
                    <a:pt x="3035597" y="2565399"/>
                  </a:lnTo>
                  <a:lnTo>
                    <a:pt x="2956878" y="2603499"/>
                  </a:lnTo>
                  <a:close/>
                </a:path>
                <a:path w="5914390" h="6794500">
                  <a:moveTo>
                    <a:pt x="2970810" y="3721099"/>
                  </a:moveTo>
                  <a:lnTo>
                    <a:pt x="2943708" y="3721099"/>
                  </a:lnTo>
                  <a:lnTo>
                    <a:pt x="2943449" y="2997199"/>
                  </a:lnTo>
                  <a:lnTo>
                    <a:pt x="2196805" y="2628899"/>
                  </a:lnTo>
                  <a:lnTo>
                    <a:pt x="2265332" y="2628899"/>
                  </a:lnTo>
                  <a:lnTo>
                    <a:pt x="2957001" y="2971799"/>
                  </a:lnTo>
                  <a:lnTo>
                    <a:pt x="3022165" y="2971799"/>
                  </a:lnTo>
                  <a:lnTo>
                    <a:pt x="2970552" y="2997199"/>
                  </a:lnTo>
                  <a:lnTo>
                    <a:pt x="2970810" y="3721099"/>
                  </a:lnTo>
                  <a:close/>
                </a:path>
                <a:path w="5914390" h="6794500">
                  <a:moveTo>
                    <a:pt x="3022598" y="4483099"/>
                  </a:moveTo>
                  <a:lnTo>
                    <a:pt x="2956987" y="4483099"/>
                  </a:lnTo>
                  <a:lnTo>
                    <a:pt x="5869389" y="3060699"/>
                  </a:lnTo>
                  <a:lnTo>
                    <a:pt x="5126731" y="2692399"/>
                  </a:lnTo>
                  <a:lnTo>
                    <a:pt x="5183503" y="2692399"/>
                  </a:lnTo>
                  <a:lnTo>
                    <a:pt x="5913702" y="3047999"/>
                  </a:lnTo>
                  <a:lnTo>
                    <a:pt x="5913745" y="3086099"/>
                  </a:lnTo>
                  <a:lnTo>
                    <a:pt x="5886654" y="3086099"/>
                  </a:lnTo>
                  <a:lnTo>
                    <a:pt x="3022598" y="4483099"/>
                  </a:lnTo>
                  <a:close/>
                </a:path>
                <a:path w="5914390" h="6794500">
                  <a:moveTo>
                    <a:pt x="2197145" y="4470399"/>
                  </a:moveTo>
                  <a:lnTo>
                    <a:pt x="2170083" y="4470399"/>
                  </a:lnTo>
                  <a:lnTo>
                    <a:pt x="2170014" y="4394199"/>
                  </a:lnTo>
                  <a:lnTo>
                    <a:pt x="2169817" y="4241799"/>
                  </a:lnTo>
                  <a:lnTo>
                    <a:pt x="2169716" y="4114799"/>
                  </a:lnTo>
                  <a:lnTo>
                    <a:pt x="2428478" y="3987799"/>
                  </a:lnTo>
                  <a:lnTo>
                    <a:pt x="2555256" y="3924299"/>
                  </a:lnTo>
                  <a:lnTo>
                    <a:pt x="2281880" y="3797299"/>
                  </a:lnTo>
                  <a:lnTo>
                    <a:pt x="2273377" y="3784599"/>
                  </a:lnTo>
                  <a:lnTo>
                    <a:pt x="2255089" y="3784599"/>
                  </a:lnTo>
                  <a:lnTo>
                    <a:pt x="2245793" y="3771899"/>
                  </a:lnTo>
                  <a:lnTo>
                    <a:pt x="2236383" y="3771899"/>
                  </a:lnTo>
                  <a:lnTo>
                    <a:pt x="2217537" y="3759199"/>
                  </a:lnTo>
                  <a:lnTo>
                    <a:pt x="2177648" y="3746499"/>
                  </a:lnTo>
                  <a:lnTo>
                    <a:pt x="786958" y="3060699"/>
                  </a:lnTo>
                  <a:lnTo>
                    <a:pt x="864466" y="3060699"/>
                  </a:lnTo>
                  <a:lnTo>
                    <a:pt x="2181185" y="3708399"/>
                  </a:lnTo>
                  <a:lnTo>
                    <a:pt x="2291812" y="3771899"/>
                  </a:lnTo>
                  <a:lnTo>
                    <a:pt x="2355921" y="3797299"/>
                  </a:lnTo>
                  <a:lnTo>
                    <a:pt x="2402972" y="3822699"/>
                  </a:lnTo>
                  <a:lnTo>
                    <a:pt x="2578630" y="3911599"/>
                  </a:lnTo>
                  <a:lnTo>
                    <a:pt x="2592222" y="3911599"/>
                  </a:lnTo>
                  <a:lnTo>
                    <a:pt x="2649025" y="3936999"/>
                  </a:lnTo>
                  <a:lnTo>
                    <a:pt x="2585937" y="3936999"/>
                  </a:lnTo>
                  <a:lnTo>
                    <a:pt x="2457385" y="4000499"/>
                  </a:lnTo>
                  <a:lnTo>
                    <a:pt x="2214165" y="4127499"/>
                  </a:lnTo>
                  <a:lnTo>
                    <a:pt x="2240695" y="4140199"/>
                  </a:lnTo>
                  <a:lnTo>
                    <a:pt x="2196805" y="4140199"/>
                  </a:lnTo>
                  <a:lnTo>
                    <a:pt x="2196876" y="4241799"/>
                  </a:lnTo>
                  <a:lnTo>
                    <a:pt x="2197009" y="4330699"/>
                  </a:lnTo>
                  <a:lnTo>
                    <a:pt x="2197129" y="4432299"/>
                  </a:lnTo>
                  <a:lnTo>
                    <a:pt x="2197145" y="4470399"/>
                  </a:lnTo>
                  <a:close/>
                </a:path>
                <a:path w="5914390" h="6794500">
                  <a:moveTo>
                    <a:pt x="3028984" y="5245099"/>
                  </a:moveTo>
                  <a:lnTo>
                    <a:pt x="2970769" y="5245099"/>
                  </a:lnTo>
                  <a:lnTo>
                    <a:pt x="3060144" y="5194299"/>
                  </a:lnTo>
                  <a:lnTo>
                    <a:pt x="3196362" y="5130799"/>
                  </a:lnTo>
                  <a:lnTo>
                    <a:pt x="3381575" y="5041899"/>
                  </a:lnTo>
                  <a:lnTo>
                    <a:pt x="3389444" y="5029199"/>
                  </a:lnTo>
                  <a:lnTo>
                    <a:pt x="3405566" y="5029199"/>
                  </a:lnTo>
                  <a:lnTo>
                    <a:pt x="3425562" y="5016499"/>
                  </a:lnTo>
                  <a:lnTo>
                    <a:pt x="3467848" y="4991099"/>
                  </a:lnTo>
                  <a:lnTo>
                    <a:pt x="3516800" y="4978399"/>
                  </a:lnTo>
                  <a:lnTo>
                    <a:pt x="3521263" y="4965699"/>
                  </a:lnTo>
                  <a:lnTo>
                    <a:pt x="3540515" y="4965699"/>
                  </a:lnTo>
                  <a:lnTo>
                    <a:pt x="3628655" y="4914899"/>
                  </a:lnTo>
                  <a:lnTo>
                    <a:pt x="3642108" y="4914899"/>
                  </a:lnTo>
                  <a:lnTo>
                    <a:pt x="3668080" y="4902199"/>
                  </a:lnTo>
                  <a:lnTo>
                    <a:pt x="3681843" y="4889499"/>
                  </a:lnTo>
                  <a:lnTo>
                    <a:pt x="3695800" y="4889499"/>
                  </a:lnTo>
                  <a:lnTo>
                    <a:pt x="3724407" y="4864099"/>
                  </a:lnTo>
                  <a:lnTo>
                    <a:pt x="3727578" y="4864099"/>
                  </a:lnTo>
                  <a:lnTo>
                    <a:pt x="5886995" y="3809999"/>
                  </a:lnTo>
                  <a:lnTo>
                    <a:pt x="5886857" y="3301999"/>
                  </a:lnTo>
                  <a:lnTo>
                    <a:pt x="5886654" y="3086099"/>
                  </a:lnTo>
                  <a:lnTo>
                    <a:pt x="5913745" y="3086099"/>
                  </a:lnTo>
                  <a:lnTo>
                    <a:pt x="5913844" y="3174999"/>
                  </a:lnTo>
                  <a:lnTo>
                    <a:pt x="5913941" y="3301999"/>
                  </a:lnTo>
                  <a:lnTo>
                    <a:pt x="5914067" y="3708399"/>
                  </a:lnTo>
                  <a:lnTo>
                    <a:pt x="5914083" y="3822699"/>
                  </a:lnTo>
                  <a:lnTo>
                    <a:pt x="5157329" y="4190999"/>
                  </a:lnTo>
                  <a:lnTo>
                    <a:pt x="5207754" y="4216399"/>
                  </a:lnTo>
                  <a:lnTo>
                    <a:pt x="5126731" y="4216399"/>
                  </a:lnTo>
                  <a:lnTo>
                    <a:pt x="3744340" y="4889499"/>
                  </a:lnTo>
                  <a:lnTo>
                    <a:pt x="3744309" y="4902199"/>
                  </a:lnTo>
                  <a:lnTo>
                    <a:pt x="3717237" y="4902199"/>
                  </a:lnTo>
                  <a:lnTo>
                    <a:pt x="3654121" y="4940299"/>
                  </a:lnTo>
                  <a:lnTo>
                    <a:pt x="3633900" y="4940299"/>
                  </a:lnTo>
                  <a:lnTo>
                    <a:pt x="3552542" y="4978399"/>
                  </a:lnTo>
                  <a:lnTo>
                    <a:pt x="3549372" y="4991099"/>
                  </a:lnTo>
                  <a:lnTo>
                    <a:pt x="3529005" y="4991099"/>
                  </a:lnTo>
                  <a:lnTo>
                    <a:pt x="3501307" y="5003799"/>
                  </a:lnTo>
                  <a:lnTo>
                    <a:pt x="3437480" y="5041899"/>
                  </a:lnTo>
                  <a:lnTo>
                    <a:pt x="3409495" y="5054599"/>
                  </a:lnTo>
                  <a:lnTo>
                    <a:pt x="3401566" y="5054599"/>
                  </a:lnTo>
                  <a:lnTo>
                    <a:pt x="3393711" y="5067299"/>
                  </a:lnTo>
                  <a:lnTo>
                    <a:pt x="3371466" y="5067299"/>
                  </a:lnTo>
                  <a:lnTo>
                    <a:pt x="3306323" y="5105399"/>
                  </a:lnTo>
                  <a:lnTo>
                    <a:pt x="3298799" y="5105399"/>
                  </a:lnTo>
                  <a:lnTo>
                    <a:pt x="3283574" y="5118099"/>
                  </a:lnTo>
                  <a:lnTo>
                    <a:pt x="3169466" y="5168899"/>
                  </a:lnTo>
                  <a:lnTo>
                    <a:pt x="3028984" y="5245099"/>
                  </a:lnTo>
                  <a:close/>
                </a:path>
                <a:path w="5914390" h="6794500">
                  <a:moveTo>
                    <a:pt x="3032845" y="4089399"/>
                  </a:moveTo>
                  <a:lnTo>
                    <a:pt x="2956728" y="4089399"/>
                  </a:lnTo>
                  <a:lnTo>
                    <a:pt x="3716952" y="3721099"/>
                  </a:lnTo>
                  <a:lnTo>
                    <a:pt x="3717067" y="3467099"/>
                  </a:lnTo>
                  <a:lnTo>
                    <a:pt x="3717144" y="3428999"/>
                  </a:lnTo>
                  <a:lnTo>
                    <a:pt x="3717251" y="3390899"/>
                  </a:lnTo>
                  <a:lnTo>
                    <a:pt x="3744296" y="3390899"/>
                  </a:lnTo>
                  <a:lnTo>
                    <a:pt x="3744118" y="3467099"/>
                  </a:lnTo>
                  <a:lnTo>
                    <a:pt x="3743999" y="3733799"/>
                  </a:lnTo>
                  <a:lnTo>
                    <a:pt x="3550398" y="3835399"/>
                  </a:lnTo>
                  <a:lnTo>
                    <a:pt x="3407786" y="3898899"/>
                  </a:lnTo>
                  <a:lnTo>
                    <a:pt x="3236041" y="3987799"/>
                  </a:lnTo>
                  <a:lnTo>
                    <a:pt x="3032845" y="4089399"/>
                  </a:lnTo>
                  <a:close/>
                </a:path>
                <a:path w="5914390" h="6794500">
                  <a:moveTo>
                    <a:pt x="2957055" y="5283199"/>
                  </a:moveTo>
                  <a:lnTo>
                    <a:pt x="2894624" y="5245099"/>
                  </a:lnTo>
                  <a:lnTo>
                    <a:pt x="2742541" y="5168899"/>
                  </a:lnTo>
                  <a:lnTo>
                    <a:pt x="2336710" y="4978399"/>
                  </a:lnTo>
                  <a:lnTo>
                    <a:pt x="2170070" y="4889499"/>
                  </a:lnTo>
                  <a:lnTo>
                    <a:pt x="2170070" y="4495799"/>
                  </a:lnTo>
                  <a:lnTo>
                    <a:pt x="27428" y="3441699"/>
                  </a:lnTo>
                  <a:lnTo>
                    <a:pt x="95868" y="3441699"/>
                  </a:lnTo>
                  <a:lnTo>
                    <a:pt x="2170083" y="4470399"/>
                  </a:lnTo>
                  <a:lnTo>
                    <a:pt x="2197145" y="4470399"/>
                  </a:lnTo>
                  <a:lnTo>
                    <a:pt x="2197158" y="4876799"/>
                  </a:lnTo>
                  <a:lnTo>
                    <a:pt x="2745723" y="5143499"/>
                  </a:lnTo>
                  <a:lnTo>
                    <a:pt x="2943708" y="5245099"/>
                  </a:lnTo>
                  <a:lnTo>
                    <a:pt x="3028984" y="5245099"/>
                  </a:lnTo>
                  <a:lnTo>
                    <a:pt x="2982157" y="5270499"/>
                  </a:lnTo>
                  <a:lnTo>
                    <a:pt x="2963218" y="5270499"/>
                  </a:lnTo>
                  <a:lnTo>
                    <a:pt x="2957055" y="5283199"/>
                  </a:lnTo>
                  <a:close/>
                </a:path>
                <a:path w="5914390" h="6794500">
                  <a:moveTo>
                    <a:pt x="2956647" y="4127499"/>
                  </a:moveTo>
                  <a:lnTo>
                    <a:pt x="2869667" y="4076699"/>
                  </a:lnTo>
                  <a:lnTo>
                    <a:pt x="2831163" y="4063999"/>
                  </a:lnTo>
                  <a:lnTo>
                    <a:pt x="2816103" y="4051299"/>
                  </a:lnTo>
                  <a:lnTo>
                    <a:pt x="2801258" y="4051299"/>
                  </a:lnTo>
                  <a:lnTo>
                    <a:pt x="2693352" y="3987799"/>
                  </a:lnTo>
                  <a:lnTo>
                    <a:pt x="2585937" y="3936999"/>
                  </a:lnTo>
                  <a:lnTo>
                    <a:pt x="2649025" y="3936999"/>
                  </a:lnTo>
                  <a:lnTo>
                    <a:pt x="2706971" y="3975099"/>
                  </a:lnTo>
                  <a:lnTo>
                    <a:pt x="2740797" y="3987799"/>
                  </a:lnTo>
                  <a:lnTo>
                    <a:pt x="2812342" y="4025899"/>
                  </a:lnTo>
                  <a:lnTo>
                    <a:pt x="2850292" y="4038599"/>
                  </a:lnTo>
                  <a:lnTo>
                    <a:pt x="2858061" y="4038599"/>
                  </a:lnTo>
                  <a:lnTo>
                    <a:pt x="2873027" y="4051299"/>
                  </a:lnTo>
                  <a:lnTo>
                    <a:pt x="2956728" y="4089399"/>
                  </a:lnTo>
                  <a:lnTo>
                    <a:pt x="3032845" y="4089399"/>
                  </a:lnTo>
                  <a:lnTo>
                    <a:pt x="2956647" y="4127499"/>
                  </a:lnTo>
                  <a:close/>
                </a:path>
                <a:path w="5914390" h="6794500">
                  <a:moveTo>
                    <a:pt x="2970769" y="5245099"/>
                  </a:moveTo>
                  <a:lnTo>
                    <a:pt x="2943708" y="5245099"/>
                  </a:lnTo>
                  <a:lnTo>
                    <a:pt x="2943449" y="4508499"/>
                  </a:lnTo>
                  <a:lnTo>
                    <a:pt x="2196805" y="4140199"/>
                  </a:lnTo>
                  <a:lnTo>
                    <a:pt x="2240695" y="4140199"/>
                  </a:lnTo>
                  <a:lnTo>
                    <a:pt x="2956987" y="4483099"/>
                  </a:lnTo>
                  <a:lnTo>
                    <a:pt x="3022598" y="4483099"/>
                  </a:lnTo>
                  <a:lnTo>
                    <a:pt x="2970524" y="4508499"/>
                  </a:lnTo>
                  <a:lnTo>
                    <a:pt x="2970647" y="4864099"/>
                  </a:lnTo>
                  <a:lnTo>
                    <a:pt x="2970769" y="5245099"/>
                  </a:lnTo>
                  <a:close/>
                </a:path>
                <a:path w="5914390" h="6794500">
                  <a:moveTo>
                    <a:pt x="3022151" y="6007099"/>
                  </a:moveTo>
                  <a:lnTo>
                    <a:pt x="2956987" y="6007099"/>
                  </a:lnTo>
                  <a:lnTo>
                    <a:pt x="5869498" y="4571999"/>
                  </a:lnTo>
                  <a:lnTo>
                    <a:pt x="5507482" y="4394199"/>
                  </a:lnTo>
                  <a:lnTo>
                    <a:pt x="5126731" y="4216399"/>
                  </a:lnTo>
                  <a:lnTo>
                    <a:pt x="5207754" y="4216399"/>
                  </a:lnTo>
                  <a:lnTo>
                    <a:pt x="5913702" y="4571999"/>
                  </a:lnTo>
                  <a:lnTo>
                    <a:pt x="5913734" y="4597399"/>
                  </a:lnTo>
                  <a:lnTo>
                    <a:pt x="5886668" y="4597399"/>
                  </a:lnTo>
                  <a:lnTo>
                    <a:pt x="3022151" y="6007099"/>
                  </a:lnTo>
                  <a:close/>
                </a:path>
                <a:path w="5914390" h="6794500">
                  <a:moveTo>
                    <a:pt x="3033780" y="6756399"/>
                  </a:moveTo>
                  <a:lnTo>
                    <a:pt x="2970797" y="6756399"/>
                  </a:lnTo>
                  <a:lnTo>
                    <a:pt x="5887008" y="5321299"/>
                  </a:lnTo>
                  <a:lnTo>
                    <a:pt x="5886918" y="4864099"/>
                  </a:lnTo>
                  <a:lnTo>
                    <a:pt x="5886668" y="4597399"/>
                  </a:lnTo>
                  <a:lnTo>
                    <a:pt x="5913734" y="4597399"/>
                  </a:lnTo>
                  <a:lnTo>
                    <a:pt x="5913844" y="4686299"/>
                  </a:lnTo>
                  <a:lnTo>
                    <a:pt x="5913979" y="4864099"/>
                  </a:lnTo>
                  <a:lnTo>
                    <a:pt x="5914083" y="5346699"/>
                  </a:lnTo>
                  <a:lnTo>
                    <a:pt x="3288307" y="6629399"/>
                  </a:lnTo>
                  <a:lnTo>
                    <a:pt x="3033780" y="6756399"/>
                  </a:lnTo>
                  <a:close/>
                </a:path>
                <a:path w="5914390" h="6794500">
                  <a:moveTo>
                    <a:pt x="3009493" y="5613399"/>
                  </a:moveTo>
                  <a:lnTo>
                    <a:pt x="2957069" y="5613399"/>
                  </a:lnTo>
                  <a:lnTo>
                    <a:pt x="3716938" y="5232399"/>
                  </a:lnTo>
                  <a:lnTo>
                    <a:pt x="3717041" y="5003799"/>
                  </a:lnTo>
                  <a:lnTo>
                    <a:pt x="3717237" y="4902199"/>
                  </a:lnTo>
                  <a:lnTo>
                    <a:pt x="3744309" y="4902199"/>
                  </a:lnTo>
                  <a:lnTo>
                    <a:pt x="3744216" y="4940299"/>
                  </a:lnTo>
                  <a:lnTo>
                    <a:pt x="3744099" y="5003799"/>
                  </a:lnTo>
                  <a:lnTo>
                    <a:pt x="3743999" y="5257799"/>
                  </a:lnTo>
                  <a:lnTo>
                    <a:pt x="3009493" y="5613399"/>
                  </a:lnTo>
                  <a:close/>
                </a:path>
                <a:path w="5914390" h="6794500">
                  <a:moveTo>
                    <a:pt x="2957028" y="5638799"/>
                  </a:moveTo>
                  <a:lnTo>
                    <a:pt x="2895607" y="5613399"/>
                  </a:lnTo>
                  <a:lnTo>
                    <a:pt x="2843210" y="5587999"/>
                  </a:lnTo>
                  <a:lnTo>
                    <a:pt x="2793450" y="5562599"/>
                  </a:lnTo>
                  <a:lnTo>
                    <a:pt x="2655719" y="5499099"/>
                  </a:lnTo>
                  <a:lnTo>
                    <a:pt x="2586685" y="5460999"/>
                  </a:lnTo>
                  <a:lnTo>
                    <a:pt x="2647149" y="5460999"/>
                  </a:lnTo>
                  <a:lnTo>
                    <a:pt x="2756214" y="5511799"/>
                  </a:lnTo>
                  <a:lnTo>
                    <a:pt x="2851603" y="5562599"/>
                  </a:lnTo>
                  <a:lnTo>
                    <a:pt x="2902872" y="5587999"/>
                  </a:lnTo>
                  <a:lnTo>
                    <a:pt x="2957069" y="5613399"/>
                  </a:lnTo>
                  <a:lnTo>
                    <a:pt x="3009493" y="5613399"/>
                  </a:lnTo>
                  <a:lnTo>
                    <a:pt x="2957028" y="5638799"/>
                  </a:lnTo>
                  <a:close/>
                </a:path>
                <a:path w="5914390" h="6794500">
                  <a:moveTo>
                    <a:pt x="2970797" y="6756399"/>
                  </a:moveTo>
                  <a:lnTo>
                    <a:pt x="2943694" y="6756399"/>
                  </a:lnTo>
                  <a:lnTo>
                    <a:pt x="2943436" y="6032499"/>
                  </a:lnTo>
                  <a:lnTo>
                    <a:pt x="2196818" y="5664199"/>
                  </a:lnTo>
                  <a:lnTo>
                    <a:pt x="2265356" y="5664199"/>
                  </a:lnTo>
                  <a:lnTo>
                    <a:pt x="2956987" y="6007099"/>
                  </a:lnTo>
                  <a:lnTo>
                    <a:pt x="3022151" y="6007099"/>
                  </a:lnTo>
                  <a:lnTo>
                    <a:pt x="2970538" y="6032499"/>
                  </a:lnTo>
                  <a:lnTo>
                    <a:pt x="2970797" y="6756399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8387760"/>
              <a:ext cx="18288000" cy="0"/>
            </a:xfrm>
            <a:custGeom>
              <a:avLst/>
              <a:gdLst/>
              <a:ahLst/>
              <a:cxnLst/>
              <a:rect l="l" t="t" r="r" b="b"/>
              <a:pathLst>
                <a:path w="18288000">
                  <a:moveTo>
                    <a:pt x="0" y="0"/>
                  </a:moveTo>
                  <a:lnTo>
                    <a:pt x="18288000" y="0"/>
                  </a:lnTo>
                </a:path>
              </a:pathLst>
            </a:custGeom>
            <a:ln w="19050">
              <a:solidFill>
                <a:srgbClr val="ECEC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00825" y="9180907"/>
            <a:ext cx="3861013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spc="-255" dirty="0" err="1">
                <a:solidFill>
                  <a:srgbClr val="ECECEC"/>
                </a:solidFill>
                <a:latin typeface="UnDinaru"/>
                <a:cs typeface="UnDinaru"/>
              </a:rPr>
              <a:t>발표자</a:t>
            </a:r>
            <a:r>
              <a:rPr lang="en-US" sz="2200" spc="-255" dirty="0">
                <a:solidFill>
                  <a:srgbClr val="ECECEC"/>
                </a:solidFill>
                <a:latin typeface="UnDinaru"/>
                <a:cs typeface="UnDinaru"/>
              </a:rPr>
              <a:t>   </a:t>
            </a:r>
            <a:r>
              <a:rPr sz="2200" spc="-255" dirty="0">
                <a:solidFill>
                  <a:srgbClr val="ECECEC"/>
                </a:solidFill>
                <a:latin typeface="UnDinaru"/>
                <a:cs typeface="UnDinaru"/>
              </a:rPr>
              <a:t>: </a:t>
            </a:r>
            <a:r>
              <a:rPr lang="en-US" sz="2200" spc="-255" dirty="0">
                <a:solidFill>
                  <a:srgbClr val="ECECEC"/>
                </a:solidFill>
                <a:latin typeface="UnDinaru"/>
                <a:cs typeface="UnDinaru"/>
              </a:rPr>
              <a:t>    </a:t>
            </a:r>
            <a:r>
              <a:rPr lang="ko-KR" altLang="en-US" sz="2200" spc="-471" dirty="0">
                <a:solidFill>
                  <a:srgbClr val="ECECEC"/>
                </a:solidFill>
                <a:latin typeface="UnDinaru"/>
                <a:cs typeface="UnDinaru"/>
              </a:rPr>
              <a:t>정지은</a:t>
            </a:r>
            <a:r>
              <a:rPr lang="en-US" altLang="ko-KR" sz="2200" spc="-471" dirty="0">
                <a:solidFill>
                  <a:srgbClr val="ECECEC"/>
                </a:solidFill>
                <a:latin typeface="UnDinaru"/>
                <a:cs typeface="UnDinaru"/>
              </a:rPr>
              <a:t>	</a:t>
            </a:r>
            <a:r>
              <a:rPr lang="ko-KR" altLang="en-US" sz="2200" spc="-471" dirty="0">
                <a:solidFill>
                  <a:srgbClr val="ECECEC"/>
                </a:solidFill>
                <a:latin typeface="UnDinaru"/>
                <a:cs typeface="UnDinaru"/>
              </a:rPr>
              <a:t>            정         지훈</a:t>
            </a:r>
            <a:r>
              <a:rPr lang="en-US" altLang="ko-KR" sz="2200" spc="-471" dirty="0">
                <a:solidFill>
                  <a:srgbClr val="ECECEC"/>
                </a:solidFill>
                <a:latin typeface="UnDinaru"/>
                <a:cs typeface="UnDinaru"/>
              </a:rPr>
              <a:t>	                           </a:t>
            </a:r>
            <a:r>
              <a:rPr lang="ko-KR" altLang="en-US" sz="2200" spc="-471" dirty="0">
                <a:solidFill>
                  <a:srgbClr val="ECECEC"/>
                </a:solidFill>
                <a:latin typeface="UnDinaru"/>
                <a:cs typeface="UnDinaru"/>
              </a:rPr>
              <a:t>임훈</a:t>
            </a:r>
            <a:endParaRPr sz="2200" dirty="0">
              <a:latin typeface="UnDinaru"/>
              <a:cs typeface="UnDinaru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800" y="8640666"/>
            <a:ext cx="649605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ko-KR" altLang="en-US" sz="2800" dirty="0" err="1">
                <a:solidFill>
                  <a:schemeClr val="bg1"/>
                </a:solidFill>
                <a:latin typeface="UnDinaru"/>
                <a:cs typeface="UnDinaru"/>
              </a:rPr>
              <a:t>팀명</a:t>
            </a:r>
            <a:r>
              <a:rPr lang="ko-KR" altLang="en-US" sz="2800" dirty="0">
                <a:solidFill>
                  <a:schemeClr val="bg1"/>
                </a:solidFill>
                <a:latin typeface="UnDinaru"/>
                <a:cs typeface="UnDinaru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UnDinaru"/>
                <a:cs typeface="UnDinaru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UnDinaru"/>
                <a:cs typeface="UnDinaru"/>
              </a:rPr>
              <a:t>훈훈한 지은이 호</a:t>
            </a:r>
            <a:r>
              <a:rPr lang="en-US" altLang="ko-KR" sz="2800" dirty="0">
                <a:solidFill>
                  <a:schemeClr val="bg1"/>
                </a:solidFill>
                <a:latin typeface="UnDinaru"/>
                <a:cs typeface="UnDinaru"/>
              </a:rPr>
              <a:t>~!</a:t>
            </a:r>
            <a:endParaRPr sz="2800" dirty="0">
              <a:solidFill>
                <a:schemeClr val="bg1"/>
              </a:solidFill>
              <a:latin typeface="UnDinaru"/>
              <a:cs typeface="UnDinaru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3400" y="2857502"/>
            <a:ext cx="9880600" cy="295760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 algn="ctr">
              <a:lnSpc>
                <a:spcPts val="11920"/>
              </a:lnSpc>
              <a:spcBef>
                <a:spcPts val="560"/>
              </a:spcBef>
            </a:pPr>
            <a:r>
              <a:rPr lang="ko-KR" altLang="en-US" sz="6600" dirty="0"/>
              <a:t>전해 탈지 공정 중 </a:t>
            </a:r>
            <a:br>
              <a:rPr lang="en-US" altLang="ko-KR" sz="6600" dirty="0"/>
            </a:br>
            <a:r>
              <a:rPr lang="ko-KR" altLang="en-US" sz="6600" dirty="0"/>
              <a:t>제품 이상 탐지 </a:t>
            </a:r>
            <a:endParaRPr sz="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812A210D-2C2C-4E9E-B55D-A733912B0CAF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-10804"/>
            <a:chExt cx="18288000" cy="10287000"/>
          </a:xfrm>
        </p:grpSpPr>
        <p:sp>
          <p:nvSpPr>
            <p:cNvPr id="12" name="object 2">
              <a:extLst>
                <a:ext uri="{FF2B5EF4-FFF2-40B4-BE49-F238E27FC236}">
                  <a16:creationId xmlns:a16="http://schemas.microsoft.com/office/drawing/2014/main" id="{FA4E2B61-10A3-4C44-9AB3-69C0F259A9C2}"/>
                </a:ext>
              </a:extLst>
            </p:cNvPr>
            <p:cNvSpPr/>
            <p:nvPr/>
          </p:nvSpPr>
          <p:spPr>
            <a:xfrm>
              <a:off x="0" y="-10804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10287000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5CBC9AD-E344-4DB4-8EA5-FC53BBA2D686}"/>
                </a:ext>
              </a:extLst>
            </p:cNvPr>
            <p:cNvSpPr/>
            <p:nvPr/>
          </p:nvSpPr>
          <p:spPr>
            <a:xfrm>
              <a:off x="381000" y="342900"/>
              <a:ext cx="17526000" cy="960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3A107486-BBB0-4BBC-B431-8F743B610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6696274"/>
            <a:ext cx="3600000" cy="323027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34215C6-0BE4-468C-975F-B344BCAE0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329" y="6696274"/>
            <a:ext cx="3600000" cy="324782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4B31508-F211-470F-B24D-E38A1C88E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68034" y="6715712"/>
            <a:ext cx="3600000" cy="322622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783445A-06C5-49AC-A693-211908427C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8773" y="3562723"/>
            <a:ext cx="2880000" cy="255999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8423F29-C08A-4E9E-A3F1-A1914386F1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3801" y="3548302"/>
            <a:ext cx="2880000" cy="258885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4F61C05-6E25-41E6-A5A3-7D1754DC7F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99199" y="3559840"/>
            <a:ext cx="2880000" cy="2588850"/>
          </a:xfrm>
          <a:prstGeom prst="rect">
            <a:avLst/>
          </a:prstGeom>
        </p:spPr>
      </p:pic>
      <p:sp>
        <p:nvSpPr>
          <p:cNvPr id="34" name="object 2">
            <a:extLst>
              <a:ext uri="{FF2B5EF4-FFF2-40B4-BE49-F238E27FC236}">
                <a16:creationId xmlns:a16="http://schemas.microsoft.com/office/drawing/2014/main" id="{AD324BAD-8E9A-4E50-B548-DC38677A99FC}"/>
              </a:ext>
            </a:extLst>
          </p:cNvPr>
          <p:cNvSpPr txBox="1">
            <a:spLocks/>
          </p:cNvSpPr>
          <p:nvPr/>
        </p:nvSpPr>
        <p:spPr>
          <a:xfrm>
            <a:off x="448859" y="493484"/>
            <a:ext cx="6604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0" i="0">
                <a:solidFill>
                  <a:srgbClr val="ECECEC"/>
                </a:solidFill>
                <a:latin typeface="UnDinaru"/>
                <a:ea typeface="+mj-ea"/>
                <a:cs typeface="UnDinaru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ko-KR" altLang="en-US" sz="3600" kern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A1CA34B-7A38-4F55-B9DD-49062A704DC7}"/>
              </a:ext>
            </a:extLst>
          </p:cNvPr>
          <p:cNvSpPr/>
          <p:nvPr/>
        </p:nvSpPr>
        <p:spPr>
          <a:xfrm>
            <a:off x="381000" y="1143380"/>
            <a:ext cx="17526000" cy="1748517"/>
          </a:xfrm>
          <a:prstGeom prst="rect">
            <a:avLst/>
          </a:prstGeom>
          <a:solidFill>
            <a:srgbClr val="383838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데이터 분포 확인을 통해 이상치로 판단되는 부분 확대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정상 범위에서의 </a:t>
            </a:r>
            <a:r>
              <a:rPr lang="en-US" altLang="ko-KR" sz="2000" b="1" dirty="0">
                <a:solidFill>
                  <a:schemeClr val="bg1"/>
                </a:solidFill>
              </a:rPr>
              <a:t>error</a:t>
            </a:r>
            <a:r>
              <a:rPr lang="ko-KR" altLang="en-US" sz="2000" b="1" dirty="0">
                <a:solidFill>
                  <a:schemeClr val="bg1"/>
                </a:solidFill>
              </a:rPr>
              <a:t>비율이 </a:t>
            </a:r>
            <a:r>
              <a:rPr lang="en-US" altLang="ko-KR" sz="2000" b="1" dirty="0">
                <a:solidFill>
                  <a:schemeClr val="bg1"/>
                </a:solidFill>
              </a:rPr>
              <a:t>normal </a:t>
            </a:r>
            <a:r>
              <a:rPr lang="ko-KR" altLang="en-US" sz="2000" b="1" dirty="0">
                <a:solidFill>
                  <a:schemeClr val="bg1"/>
                </a:solidFill>
              </a:rPr>
              <a:t>비율보다 낮은 것 확인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이상치 범위에서는 </a:t>
            </a:r>
            <a:r>
              <a:rPr lang="en-US" altLang="ko-KR" sz="2000" b="1" dirty="0">
                <a:solidFill>
                  <a:schemeClr val="bg1"/>
                </a:solidFill>
              </a:rPr>
              <a:t>err</a:t>
            </a:r>
            <a:r>
              <a:rPr lang="ko-KR" altLang="en-US" sz="2000" b="1" dirty="0">
                <a:solidFill>
                  <a:schemeClr val="bg1"/>
                </a:solidFill>
              </a:rPr>
              <a:t>비율이 </a:t>
            </a:r>
            <a:r>
              <a:rPr lang="en-US" altLang="ko-KR" sz="2000" b="1" dirty="0">
                <a:solidFill>
                  <a:schemeClr val="bg1"/>
                </a:solidFill>
              </a:rPr>
              <a:t>normal </a:t>
            </a:r>
            <a:r>
              <a:rPr lang="ko-KR" altLang="en-US" sz="2000" b="1" dirty="0">
                <a:solidFill>
                  <a:schemeClr val="bg1"/>
                </a:solidFill>
              </a:rPr>
              <a:t>비율보다 높아지는 것 확인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7" name="object 2">
            <a:extLst>
              <a:ext uri="{FF2B5EF4-FFF2-40B4-BE49-F238E27FC236}">
                <a16:creationId xmlns:a16="http://schemas.microsoft.com/office/drawing/2014/main" id="{BA594769-7C27-423C-82D8-C70A8A289846}"/>
              </a:ext>
            </a:extLst>
          </p:cNvPr>
          <p:cNvSpPr txBox="1">
            <a:spLocks/>
          </p:cNvSpPr>
          <p:nvPr/>
        </p:nvSpPr>
        <p:spPr>
          <a:xfrm>
            <a:off x="448859" y="493484"/>
            <a:ext cx="660400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0" i="0">
                <a:solidFill>
                  <a:srgbClr val="ECECEC"/>
                </a:solidFill>
                <a:latin typeface="UnDinaru"/>
                <a:ea typeface="+mj-ea"/>
                <a:cs typeface="UnDinaru"/>
              </a:defRPr>
            </a:lvl1pPr>
          </a:lstStyle>
          <a:p>
            <a:r>
              <a:rPr lang="en-US" altLang="ko-KR" sz="3600" b="0" dirty="0">
                <a:solidFill>
                  <a:schemeClr val="tx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Logistic Regression</a:t>
            </a:r>
          </a:p>
          <a:p>
            <a:pPr marL="12700" latinLnBrk="0">
              <a:spcBef>
                <a:spcPts val="100"/>
              </a:spcBef>
            </a:pPr>
            <a:r>
              <a:rPr lang="ko-KR" altLang="en-US" sz="3600" kern="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FA71FEC-5A93-45B9-B9A0-7613DF428553}"/>
              </a:ext>
            </a:extLst>
          </p:cNvPr>
          <p:cNvSpPr/>
          <p:nvPr/>
        </p:nvSpPr>
        <p:spPr>
          <a:xfrm>
            <a:off x="3300377" y="5174819"/>
            <a:ext cx="1203600" cy="1171774"/>
          </a:xfrm>
          <a:prstGeom prst="ellipse">
            <a:avLst/>
          </a:prstGeom>
          <a:noFill/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F8E70C4-B107-49FE-905C-6EFBFC6A0F9E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2628207" y="5760706"/>
            <a:ext cx="672170" cy="955006"/>
          </a:xfrm>
          <a:prstGeom prst="line">
            <a:avLst/>
          </a:prstGeom>
          <a:ln w="28575">
            <a:solidFill>
              <a:srgbClr val="38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9688540-3C5E-4A47-958B-58ADEE70F34E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4503977" y="5760706"/>
            <a:ext cx="1658592" cy="976614"/>
          </a:xfrm>
          <a:prstGeom prst="line">
            <a:avLst/>
          </a:prstGeom>
          <a:ln w="28575">
            <a:solidFill>
              <a:srgbClr val="38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BF7D80DE-33E7-4A85-AA11-CCD78C42BCC9}"/>
              </a:ext>
            </a:extLst>
          </p:cNvPr>
          <p:cNvSpPr/>
          <p:nvPr/>
        </p:nvSpPr>
        <p:spPr>
          <a:xfrm>
            <a:off x="9204692" y="5243432"/>
            <a:ext cx="1203600" cy="1171774"/>
          </a:xfrm>
          <a:prstGeom prst="ellipse">
            <a:avLst/>
          </a:prstGeom>
          <a:noFill/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488C4DC-B640-4556-932D-0AD877CC273A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7186505" y="5829319"/>
            <a:ext cx="2018187" cy="886393"/>
          </a:xfrm>
          <a:prstGeom prst="line">
            <a:avLst/>
          </a:prstGeom>
          <a:ln w="28575">
            <a:solidFill>
              <a:srgbClr val="38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690B92C-5F6B-4706-A16E-C0781847F345}"/>
              </a:ext>
            </a:extLst>
          </p:cNvPr>
          <p:cNvCxnSpPr>
            <a:cxnSpLocks/>
            <a:stCxn id="48" idx="6"/>
          </p:cNvCxnSpPr>
          <p:nvPr/>
        </p:nvCxnSpPr>
        <p:spPr>
          <a:xfrm>
            <a:off x="10408292" y="5829319"/>
            <a:ext cx="323623" cy="939591"/>
          </a:xfrm>
          <a:prstGeom prst="line">
            <a:avLst/>
          </a:prstGeom>
          <a:ln w="28575">
            <a:solidFill>
              <a:srgbClr val="38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A6793F6A-42B2-4DE1-B6F7-F8F3E15CF02F}"/>
              </a:ext>
            </a:extLst>
          </p:cNvPr>
          <p:cNvSpPr/>
          <p:nvPr/>
        </p:nvSpPr>
        <p:spPr>
          <a:xfrm>
            <a:off x="13169195" y="5180757"/>
            <a:ext cx="1203600" cy="1171774"/>
          </a:xfrm>
          <a:prstGeom prst="ellipse">
            <a:avLst/>
          </a:prstGeom>
          <a:noFill/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D58D80D-3BF2-40F8-83F1-00D333B37E67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11756118" y="5766644"/>
            <a:ext cx="1413077" cy="970676"/>
          </a:xfrm>
          <a:prstGeom prst="line">
            <a:avLst/>
          </a:prstGeom>
          <a:ln w="28575">
            <a:solidFill>
              <a:srgbClr val="38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E1AD06F-5D0D-4F86-BAA0-09E28D9A682B}"/>
              </a:ext>
            </a:extLst>
          </p:cNvPr>
          <p:cNvCxnSpPr>
            <a:cxnSpLocks/>
            <a:stCxn id="64" idx="6"/>
          </p:cNvCxnSpPr>
          <p:nvPr/>
        </p:nvCxnSpPr>
        <p:spPr>
          <a:xfrm>
            <a:off x="14372795" y="5766644"/>
            <a:ext cx="995239" cy="970676"/>
          </a:xfrm>
          <a:prstGeom prst="line">
            <a:avLst/>
          </a:prstGeom>
          <a:ln w="28575">
            <a:solidFill>
              <a:srgbClr val="38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그림 83">
            <a:extLst>
              <a:ext uri="{FF2B5EF4-FFF2-40B4-BE49-F238E27FC236}">
                <a16:creationId xmlns:a16="http://schemas.microsoft.com/office/drawing/2014/main" id="{9E5732E0-32C1-4E29-A6DE-FD164645C8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094" y="7353839"/>
            <a:ext cx="1771205" cy="56951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967AAA04-6DB9-4CFB-9C96-EECDA8DCFA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9094" y="6768910"/>
            <a:ext cx="1771205" cy="569511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D234E1DC-9473-4C7F-9B8B-D33C434FD0E6}"/>
              </a:ext>
            </a:extLst>
          </p:cNvPr>
          <p:cNvSpPr txBox="1"/>
          <p:nvPr/>
        </p:nvSpPr>
        <p:spPr>
          <a:xfrm>
            <a:off x="2652677" y="3008391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pH</a:t>
            </a:r>
            <a:endParaRPr lang="ko-KR" altLang="en-US" sz="24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AB5BC96-9094-4338-97C5-B18E3746001F}"/>
              </a:ext>
            </a:extLst>
          </p:cNvPr>
          <p:cNvSpPr txBox="1"/>
          <p:nvPr/>
        </p:nvSpPr>
        <p:spPr>
          <a:xfrm>
            <a:off x="8232075" y="3008391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Temp</a:t>
            </a:r>
            <a:endParaRPr lang="ko-KR" altLang="en-US" sz="24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D08FEAB-60C9-4CA7-B2E8-589D4856E3ED}"/>
              </a:ext>
            </a:extLst>
          </p:cNvPr>
          <p:cNvSpPr txBox="1"/>
          <p:nvPr/>
        </p:nvSpPr>
        <p:spPr>
          <a:xfrm>
            <a:off x="13575014" y="3008391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Current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70704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812A210D-2C2C-4E9E-B55D-A733912B0CAF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-10804"/>
            <a:chExt cx="18288000" cy="10287000"/>
          </a:xfrm>
        </p:grpSpPr>
        <p:sp>
          <p:nvSpPr>
            <p:cNvPr id="12" name="object 2">
              <a:extLst>
                <a:ext uri="{FF2B5EF4-FFF2-40B4-BE49-F238E27FC236}">
                  <a16:creationId xmlns:a16="http://schemas.microsoft.com/office/drawing/2014/main" id="{FA4E2B61-10A3-4C44-9AB3-69C0F259A9C2}"/>
                </a:ext>
              </a:extLst>
            </p:cNvPr>
            <p:cNvSpPr/>
            <p:nvPr/>
          </p:nvSpPr>
          <p:spPr>
            <a:xfrm>
              <a:off x="0" y="-10804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10287000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5CBC9AD-E344-4DB4-8EA5-FC53BBA2D686}"/>
                </a:ext>
              </a:extLst>
            </p:cNvPr>
            <p:cNvSpPr/>
            <p:nvPr/>
          </p:nvSpPr>
          <p:spPr>
            <a:xfrm>
              <a:off x="381000" y="342900"/>
              <a:ext cx="17526000" cy="960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4" name="object 2">
            <a:extLst>
              <a:ext uri="{FF2B5EF4-FFF2-40B4-BE49-F238E27FC236}">
                <a16:creationId xmlns:a16="http://schemas.microsoft.com/office/drawing/2014/main" id="{AD324BAD-8E9A-4E50-B548-DC38677A99FC}"/>
              </a:ext>
            </a:extLst>
          </p:cNvPr>
          <p:cNvSpPr txBox="1">
            <a:spLocks/>
          </p:cNvSpPr>
          <p:nvPr/>
        </p:nvSpPr>
        <p:spPr>
          <a:xfrm>
            <a:off x="448859" y="493484"/>
            <a:ext cx="6604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0" i="0">
                <a:solidFill>
                  <a:srgbClr val="ECECEC"/>
                </a:solidFill>
                <a:latin typeface="UnDinaru"/>
                <a:ea typeface="+mj-ea"/>
                <a:cs typeface="UnDinaru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ko-KR" altLang="en-US" sz="3600" kern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A1CA34B-7A38-4F55-B9DD-49062A704DC7}"/>
              </a:ext>
            </a:extLst>
          </p:cNvPr>
          <p:cNvSpPr/>
          <p:nvPr/>
        </p:nvSpPr>
        <p:spPr>
          <a:xfrm>
            <a:off x="381000" y="1143380"/>
            <a:ext cx="17526000" cy="1748517"/>
          </a:xfrm>
          <a:prstGeom prst="rect">
            <a:avLst/>
          </a:prstGeom>
          <a:solidFill>
            <a:srgbClr val="383838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chemeClr val="bg1"/>
                </a:solidFill>
              </a:rPr>
              <a:t>Fearture</a:t>
            </a:r>
            <a:r>
              <a:rPr lang="en-US" altLang="ko-KR" sz="2000" b="1" dirty="0">
                <a:solidFill>
                  <a:schemeClr val="bg1"/>
                </a:solidFill>
              </a:rPr>
              <a:t> Engineer : pH 0.6</a:t>
            </a:r>
            <a:r>
              <a:rPr lang="ko-KR" altLang="en-US" sz="2000" b="1" dirty="0">
                <a:solidFill>
                  <a:schemeClr val="bg1"/>
                </a:solidFill>
              </a:rPr>
              <a:t>이상</a:t>
            </a:r>
            <a:r>
              <a:rPr lang="en-US" altLang="ko-KR" sz="2000" b="1" dirty="0">
                <a:solidFill>
                  <a:schemeClr val="bg1"/>
                </a:solidFill>
              </a:rPr>
              <a:t>, Temp 0.8</a:t>
            </a:r>
            <a:r>
              <a:rPr lang="ko-KR" altLang="en-US" sz="2000" b="1" dirty="0">
                <a:solidFill>
                  <a:schemeClr val="bg1"/>
                </a:solidFill>
              </a:rPr>
              <a:t>이상</a:t>
            </a:r>
            <a:r>
              <a:rPr lang="en-US" altLang="ko-KR" sz="2000" b="1" dirty="0">
                <a:solidFill>
                  <a:schemeClr val="bg1"/>
                </a:solidFill>
              </a:rPr>
              <a:t>, Current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0.3</a:t>
            </a:r>
            <a:r>
              <a:rPr lang="ko-KR" altLang="en-US" sz="2000" b="1" dirty="0">
                <a:solidFill>
                  <a:schemeClr val="bg1"/>
                </a:solidFill>
              </a:rPr>
              <a:t>이하인 경우 가중치 부여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Model </a:t>
            </a:r>
            <a:r>
              <a:rPr lang="ko-KR" altLang="en-US" sz="2000" b="1" dirty="0">
                <a:solidFill>
                  <a:schemeClr val="bg1"/>
                </a:solidFill>
              </a:rPr>
              <a:t>별 스코어 비교 후 최종 모델 선택 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7" name="object 2">
            <a:extLst>
              <a:ext uri="{FF2B5EF4-FFF2-40B4-BE49-F238E27FC236}">
                <a16:creationId xmlns:a16="http://schemas.microsoft.com/office/drawing/2014/main" id="{BA594769-7C27-423C-82D8-C70A8A289846}"/>
              </a:ext>
            </a:extLst>
          </p:cNvPr>
          <p:cNvSpPr txBox="1">
            <a:spLocks/>
          </p:cNvSpPr>
          <p:nvPr/>
        </p:nvSpPr>
        <p:spPr>
          <a:xfrm>
            <a:off x="448859" y="493484"/>
            <a:ext cx="660400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0" i="0">
                <a:solidFill>
                  <a:srgbClr val="ECECEC"/>
                </a:solidFill>
                <a:latin typeface="UnDinaru"/>
                <a:ea typeface="+mj-ea"/>
                <a:cs typeface="UnDinaru"/>
              </a:defRPr>
            </a:lvl1pPr>
          </a:lstStyle>
          <a:p>
            <a:r>
              <a:rPr lang="en-US" altLang="ko-KR" sz="3600" b="0" dirty="0">
                <a:solidFill>
                  <a:schemeClr val="tx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Logistic Regression</a:t>
            </a:r>
          </a:p>
          <a:p>
            <a:pPr marL="12700" latinLnBrk="0">
              <a:spcBef>
                <a:spcPts val="100"/>
              </a:spcBef>
            </a:pPr>
            <a:r>
              <a:rPr lang="ko-KR" altLang="en-US" sz="3600" kern="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8A76A308-9481-4E94-B234-089B353453B6}"/>
              </a:ext>
            </a:extLst>
          </p:cNvPr>
          <p:cNvSpPr/>
          <p:nvPr/>
        </p:nvSpPr>
        <p:spPr>
          <a:xfrm>
            <a:off x="985049" y="3681573"/>
            <a:ext cx="6067810" cy="5366608"/>
          </a:xfrm>
          <a:prstGeom prst="roundRect">
            <a:avLst/>
          </a:prstGeom>
          <a:noFill/>
          <a:ln w="57150"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520FADE-8D21-4D49-A890-25DACE700A48}"/>
              </a:ext>
            </a:extLst>
          </p:cNvPr>
          <p:cNvGrpSpPr/>
          <p:nvPr/>
        </p:nvGrpSpPr>
        <p:grpSpPr>
          <a:xfrm>
            <a:off x="2971800" y="3390900"/>
            <a:ext cx="1991742" cy="526449"/>
            <a:chOff x="849411" y="3559541"/>
            <a:chExt cx="2582432" cy="526449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EA69F74-450C-4F4B-9944-65D09EAA3B88}"/>
                </a:ext>
              </a:extLst>
            </p:cNvPr>
            <p:cNvSpPr/>
            <p:nvPr/>
          </p:nvSpPr>
          <p:spPr>
            <a:xfrm>
              <a:off x="849411" y="3562770"/>
              <a:ext cx="2582432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C43D64A-DB86-42BB-A72F-CF468985FD9B}"/>
                </a:ext>
              </a:extLst>
            </p:cNvPr>
            <p:cNvSpPr txBox="1"/>
            <p:nvPr/>
          </p:nvSpPr>
          <p:spPr>
            <a:xfrm>
              <a:off x="1060220" y="3559541"/>
              <a:ext cx="21608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Add</a:t>
              </a:r>
              <a:r>
                <a:rPr lang="ko-KR" altLang="en-US" sz="2400" b="1" dirty="0"/>
                <a:t> </a:t>
              </a:r>
              <a:r>
                <a:rPr lang="en-US" altLang="ko-KR" sz="2400" b="1" dirty="0"/>
                <a:t>feature</a:t>
              </a:r>
              <a:endParaRPr lang="ko-KR" altLang="en-US" sz="2400" b="1" dirty="0"/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981A7F1-7388-4EEB-BE00-AE79928C820E}"/>
              </a:ext>
            </a:extLst>
          </p:cNvPr>
          <p:cNvSpPr/>
          <p:nvPr/>
        </p:nvSpPr>
        <p:spPr>
          <a:xfrm>
            <a:off x="12718102" y="3523236"/>
            <a:ext cx="424137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638CFED7-2A63-47FB-8E49-54B67DFE54C9}"/>
              </a:ext>
            </a:extLst>
          </p:cNvPr>
          <p:cNvSpPr/>
          <p:nvPr/>
        </p:nvSpPr>
        <p:spPr>
          <a:xfrm>
            <a:off x="7656908" y="3641419"/>
            <a:ext cx="9555806" cy="5302863"/>
          </a:xfrm>
          <a:prstGeom prst="roundRect">
            <a:avLst/>
          </a:prstGeom>
          <a:noFill/>
          <a:ln w="57150"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61A69F1-C5F9-4508-B6E8-379B8F3D3B1F}"/>
              </a:ext>
            </a:extLst>
          </p:cNvPr>
          <p:cNvGrpSpPr/>
          <p:nvPr/>
        </p:nvGrpSpPr>
        <p:grpSpPr>
          <a:xfrm>
            <a:off x="11069000" y="3456562"/>
            <a:ext cx="3180400" cy="564494"/>
            <a:chOff x="-5074848" y="3545051"/>
            <a:chExt cx="4857772" cy="564494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F64CE42-CB27-4F40-BE5B-D5CCED82C58B}"/>
                </a:ext>
              </a:extLst>
            </p:cNvPr>
            <p:cNvSpPr/>
            <p:nvPr/>
          </p:nvSpPr>
          <p:spPr>
            <a:xfrm>
              <a:off x="-5074848" y="3586325"/>
              <a:ext cx="4838101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B201832-E43B-4FEE-8B62-D9C913FACFD6}"/>
                </a:ext>
              </a:extLst>
            </p:cNvPr>
            <p:cNvSpPr txBox="1"/>
            <p:nvPr/>
          </p:nvSpPr>
          <p:spPr>
            <a:xfrm>
              <a:off x="-4780970" y="3545051"/>
              <a:ext cx="4563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Train, Validation, Test </a:t>
              </a:r>
              <a:endParaRPr lang="ko-KR" altLang="en-US" sz="2400" b="1" dirty="0"/>
            </a:p>
          </p:txBody>
        </p:sp>
      </p:grpSp>
      <p:graphicFrame>
        <p:nvGraphicFramePr>
          <p:cNvPr id="72" name="표 4">
            <a:extLst>
              <a:ext uri="{FF2B5EF4-FFF2-40B4-BE49-F238E27FC236}">
                <a16:creationId xmlns:a16="http://schemas.microsoft.com/office/drawing/2014/main" id="{C26A06C7-6C8A-469D-80DE-22D8D4405C6B}"/>
              </a:ext>
            </a:extLst>
          </p:cNvPr>
          <p:cNvGraphicFramePr>
            <a:graphicFrameLocks noGrp="1"/>
          </p:cNvGraphicFramePr>
          <p:nvPr/>
        </p:nvGraphicFramePr>
        <p:xfrm>
          <a:off x="7894612" y="4370025"/>
          <a:ext cx="7045124" cy="1821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4149">
                  <a:extLst>
                    <a:ext uri="{9D8B030D-6E8A-4147-A177-3AD203B41FA5}">
                      <a16:colId xmlns:a16="http://schemas.microsoft.com/office/drawing/2014/main" val="234835894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9009814"/>
                    </a:ext>
                  </a:extLst>
                </a:gridCol>
                <a:gridCol w="2126375">
                  <a:extLst>
                    <a:ext uri="{9D8B030D-6E8A-4147-A177-3AD203B41FA5}">
                      <a16:colId xmlns:a16="http://schemas.microsoft.com/office/drawing/2014/main" val="3211611557"/>
                    </a:ext>
                  </a:extLst>
                </a:gridCol>
              </a:tblGrid>
              <a:tr h="450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Model_1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Validation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442916"/>
                  </a:ext>
                </a:extLst>
              </a:tr>
              <a:tr h="457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175887"/>
                  </a:ext>
                </a:extLst>
              </a:tr>
              <a:tr h="457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636217"/>
                  </a:ext>
                </a:extLst>
              </a:tr>
              <a:tr h="457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F1-Score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59187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3C64DD7-69E2-46AA-8DE3-3D6B9A901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158056"/>
            <a:ext cx="5493957" cy="4478781"/>
          </a:xfrm>
          <a:prstGeom prst="rect">
            <a:avLst/>
          </a:prstGeom>
        </p:spPr>
      </p:pic>
      <p:graphicFrame>
        <p:nvGraphicFramePr>
          <p:cNvPr id="79" name="표 4">
            <a:extLst>
              <a:ext uri="{FF2B5EF4-FFF2-40B4-BE49-F238E27FC236}">
                <a16:creationId xmlns:a16="http://schemas.microsoft.com/office/drawing/2014/main" id="{87A9D710-A37A-44D2-969F-9A8ECEE7D34C}"/>
              </a:ext>
            </a:extLst>
          </p:cNvPr>
          <p:cNvGraphicFramePr>
            <a:graphicFrameLocks noGrp="1"/>
          </p:cNvGraphicFramePr>
          <p:nvPr/>
        </p:nvGraphicFramePr>
        <p:xfrm>
          <a:off x="7910814" y="6481216"/>
          <a:ext cx="7045124" cy="1821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4149">
                  <a:extLst>
                    <a:ext uri="{9D8B030D-6E8A-4147-A177-3AD203B41FA5}">
                      <a16:colId xmlns:a16="http://schemas.microsoft.com/office/drawing/2014/main" val="234835894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9009814"/>
                    </a:ext>
                  </a:extLst>
                </a:gridCol>
                <a:gridCol w="2126375">
                  <a:extLst>
                    <a:ext uri="{9D8B030D-6E8A-4147-A177-3AD203B41FA5}">
                      <a16:colId xmlns:a16="http://schemas.microsoft.com/office/drawing/2014/main" val="3211611557"/>
                    </a:ext>
                  </a:extLst>
                </a:gridCol>
              </a:tblGrid>
              <a:tr h="450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Model_2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Validation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442916"/>
                  </a:ext>
                </a:extLst>
              </a:tr>
              <a:tr h="457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175887"/>
                  </a:ext>
                </a:extLst>
              </a:tr>
              <a:tr h="457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636217"/>
                  </a:ext>
                </a:extLst>
              </a:tr>
              <a:tr h="457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F1-Score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591870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E324694B-4464-432A-A4ED-2184654FD66C}"/>
              </a:ext>
            </a:extLst>
          </p:cNvPr>
          <p:cNvSpPr txBox="1"/>
          <p:nvPr/>
        </p:nvSpPr>
        <p:spPr>
          <a:xfrm>
            <a:off x="9851274" y="8361574"/>
            <a:ext cx="3711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참고</a:t>
            </a:r>
            <a:r>
              <a:rPr lang="en-US" altLang="ko-KR" sz="2400" b="1" dirty="0"/>
              <a:t>) Val  </a:t>
            </a:r>
            <a:r>
              <a:rPr lang="ko-KR" altLang="en-US" sz="2400" b="1" dirty="0"/>
              <a:t>수</a:t>
            </a:r>
            <a:r>
              <a:rPr lang="en-US" altLang="ko-KR" sz="2400" b="1" dirty="0"/>
              <a:t>  = 4, test</a:t>
            </a:r>
            <a:r>
              <a:rPr lang="ko-KR" altLang="en-US" sz="2400" b="1" dirty="0"/>
              <a:t> 수 </a:t>
            </a:r>
            <a:r>
              <a:rPr lang="en-US" altLang="ko-KR" sz="2400" b="1" dirty="0"/>
              <a:t>=3</a:t>
            </a:r>
            <a:endParaRPr lang="ko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84E6C4-4A0F-4D5F-8B74-85C6892AB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5390" y="4007368"/>
            <a:ext cx="3391373" cy="23244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1BF266-8FCA-4FBA-B51E-4AA031A85D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53969" y="6364877"/>
            <a:ext cx="3362794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0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ED5B969D-936C-40B0-9E22-05139A6A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12A210D-2C2C-4E9E-B55D-A733912B0CAF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-10804"/>
            <a:chExt cx="18288000" cy="10287000"/>
          </a:xfrm>
        </p:grpSpPr>
        <p:sp>
          <p:nvSpPr>
            <p:cNvPr id="12" name="object 2">
              <a:extLst>
                <a:ext uri="{FF2B5EF4-FFF2-40B4-BE49-F238E27FC236}">
                  <a16:creationId xmlns:a16="http://schemas.microsoft.com/office/drawing/2014/main" id="{FA4E2B61-10A3-4C44-9AB3-69C0F259A9C2}"/>
                </a:ext>
              </a:extLst>
            </p:cNvPr>
            <p:cNvSpPr/>
            <p:nvPr/>
          </p:nvSpPr>
          <p:spPr>
            <a:xfrm>
              <a:off x="0" y="-10804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10287000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5CBC9AD-E344-4DB4-8EA5-FC53BBA2D686}"/>
                </a:ext>
              </a:extLst>
            </p:cNvPr>
            <p:cNvSpPr/>
            <p:nvPr/>
          </p:nvSpPr>
          <p:spPr>
            <a:xfrm>
              <a:off x="381000" y="342900"/>
              <a:ext cx="17526000" cy="960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13824E1F-E71F-4A92-880E-9F29B288E22A}"/>
              </a:ext>
            </a:extLst>
          </p:cNvPr>
          <p:cNvSpPr txBox="1">
            <a:spLocks/>
          </p:cNvSpPr>
          <p:nvPr/>
        </p:nvSpPr>
        <p:spPr>
          <a:xfrm>
            <a:off x="448859" y="493484"/>
            <a:ext cx="6604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0" i="0">
                <a:solidFill>
                  <a:srgbClr val="ECECEC"/>
                </a:solidFill>
                <a:latin typeface="UnDinaru"/>
                <a:ea typeface="+mj-ea"/>
                <a:cs typeface="UnDinaru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altLang="ko-KR" sz="3600" kern="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Isolation Forest </a:t>
            </a:r>
            <a:r>
              <a:rPr lang="ko-KR" altLang="en-US" sz="3600" kern="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2737DA-64F2-498C-B21F-8EBD2F7BB888}"/>
              </a:ext>
            </a:extLst>
          </p:cNvPr>
          <p:cNvSpPr txBox="1"/>
          <p:nvPr/>
        </p:nvSpPr>
        <p:spPr>
          <a:xfrm>
            <a:off x="1890536" y="6395679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전처리</a:t>
            </a:r>
            <a:endParaRPr lang="ko-KR" altLang="en-US" sz="2400" b="1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6E5EC85D-BF3A-4832-90ED-27B95EF879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82"/>
          <a:stretch/>
        </p:blipFill>
        <p:spPr>
          <a:xfrm>
            <a:off x="762000" y="3619500"/>
            <a:ext cx="16662400" cy="275969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F9115B7-329E-49F7-9FB6-956224BBFA77}"/>
              </a:ext>
            </a:extLst>
          </p:cNvPr>
          <p:cNvSpPr txBox="1"/>
          <p:nvPr/>
        </p:nvSpPr>
        <p:spPr>
          <a:xfrm>
            <a:off x="6464901" y="6508208"/>
            <a:ext cx="1175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모델링</a:t>
            </a:r>
            <a:endParaRPr lang="ko-KR" alt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FA33BC-1779-4B2B-8464-D93C9D5AD0B3}"/>
              </a:ext>
            </a:extLst>
          </p:cNvPr>
          <p:cNvSpPr txBox="1"/>
          <p:nvPr/>
        </p:nvSpPr>
        <p:spPr>
          <a:xfrm>
            <a:off x="9906000" y="6488289"/>
            <a:ext cx="3120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/>
              <a:t>하이퍼</a:t>
            </a:r>
            <a:r>
              <a:rPr lang="ko-KR" altLang="en-US" sz="2400" b="1" dirty="0"/>
              <a:t> 파라미터 튜닝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90C6E2-B8ED-4F9B-A617-4D9B100B8782}"/>
              </a:ext>
            </a:extLst>
          </p:cNvPr>
          <p:cNvSpPr txBox="1"/>
          <p:nvPr/>
        </p:nvSpPr>
        <p:spPr>
          <a:xfrm>
            <a:off x="15012798" y="6379192"/>
            <a:ext cx="1597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최종 모델 선정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ADE333C-A821-4B01-9A93-3B4978316CCF}"/>
              </a:ext>
            </a:extLst>
          </p:cNvPr>
          <p:cNvSpPr/>
          <p:nvPr/>
        </p:nvSpPr>
        <p:spPr>
          <a:xfrm>
            <a:off x="381000" y="1143380"/>
            <a:ext cx="17526000" cy="1748517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FFFF00"/>
                </a:solidFill>
              </a:rPr>
              <a:t>Isolation Forest </a:t>
            </a:r>
            <a:r>
              <a:rPr lang="ko-KR" altLang="en-US" sz="2000" b="1" dirty="0">
                <a:solidFill>
                  <a:srgbClr val="FFFF00"/>
                </a:solidFill>
              </a:rPr>
              <a:t>머신 러닝 알고리즘 기반으로 편차 변수를 이용해 이상을 탐지 함 </a:t>
            </a:r>
            <a:endParaRPr lang="en-US" altLang="ko-KR" sz="2000" b="1" dirty="0">
              <a:solidFill>
                <a:srgbClr val="FFFF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</a:rPr>
              <a:t>기준 세팅 값에서 벗어날 수록 불완전 세정 또는 열화가 발생할 확률이 높다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</a:rPr>
              <a:t>기준 세팅 값을 평균을 통해 계산하고 각 값과의 편차를 이용해 이상 탐지 모델에 적용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4F761B-B469-4107-ABB0-D5A39FE8A90E}"/>
              </a:ext>
            </a:extLst>
          </p:cNvPr>
          <p:cNvSpPr txBox="1"/>
          <p:nvPr/>
        </p:nvSpPr>
        <p:spPr>
          <a:xfrm>
            <a:off x="674622" y="7145740"/>
            <a:ext cx="37272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평균을 활용한 기준 값 계산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기준 값을 활용한 편차 계산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Lot</a:t>
            </a:r>
            <a:r>
              <a:rPr lang="ko-KR" altLang="en-US" sz="2000" dirty="0"/>
              <a:t>기준 </a:t>
            </a:r>
            <a:r>
              <a:rPr lang="en-US" altLang="ko-KR" sz="2000" dirty="0"/>
              <a:t>window split</a:t>
            </a:r>
            <a:endParaRPr lang="ko-KR" alt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D410AC0-F9BD-4C9F-94FE-EB569FDE0A05}"/>
              </a:ext>
            </a:extLst>
          </p:cNvPr>
          <p:cNvSpPr txBox="1"/>
          <p:nvPr/>
        </p:nvSpPr>
        <p:spPr>
          <a:xfrm>
            <a:off x="5335292" y="7145740"/>
            <a:ext cx="3208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Isolation Forest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5D1369-3954-4926-B763-B1EA38600F7F}"/>
              </a:ext>
            </a:extLst>
          </p:cNvPr>
          <p:cNvSpPr txBox="1"/>
          <p:nvPr/>
        </p:nvSpPr>
        <p:spPr>
          <a:xfrm>
            <a:off x="13843000" y="7145740"/>
            <a:ext cx="3937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400" dirty="0"/>
              <a:t>Recall, </a:t>
            </a:r>
            <a:r>
              <a:rPr lang="en-US" altLang="ko-KR" sz="2400" dirty="0" err="1"/>
              <a:t>Preicision</a:t>
            </a:r>
            <a:r>
              <a:rPr lang="en-US" altLang="ko-KR" sz="2400" dirty="0"/>
              <a:t>, F1 –Score</a:t>
            </a:r>
          </a:p>
          <a:p>
            <a:pPr algn="ctr"/>
            <a:r>
              <a:rPr lang="ko-KR" altLang="en-US" sz="2400" dirty="0"/>
              <a:t>기반으로 평가 후 선정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F7A13A8-50CB-4BF5-9051-2CB3F2FC4D97}"/>
              </a:ext>
            </a:extLst>
          </p:cNvPr>
          <p:cNvSpPr/>
          <p:nvPr/>
        </p:nvSpPr>
        <p:spPr>
          <a:xfrm>
            <a:off x="14859000" y="4152900"/>
            <a:ext cx="1905000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E5652BAB-4882-47F5-BFE4-EB0974B236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0098" y="4127664"/>
            <a:ext cx="1756535" cy="175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7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ED5B969D-936C-40B0-9E22-05139A6A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12A210D-2C2C-4E9E-B55D-A733912B0CAF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-10804"/>
            <a:chExt cx="18288000" cy="10287000"/>
          </a:xfrm>
        </p:grpSpPr>
        <p:sp>
          <p:nvSpPr>
            <p:cNvPr id="12" name="object 2">
              <a:extLst>
                <a:ext uri="{FF2B5EF4-FFF2-40B4-BE49-F238E27FC236}">
                  <a16:creationId xmlns:a16="http://schemas.microsoft.com/office/drawing/2014/main" id="{FA4E2B61-10A3-4C44-9AB3-69C0F259A9C2}"/>
                </a:ext>
              </a:extLst>
            </p:cNvPr>
            <p:cNvSpPr/>
            <p:nvPr/>
          </p:nvSpPr>
          <p:spPr>
            <a:xfrm>
              <a:off x="0" y="-10804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10287000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5CBC9AD-E344-4DB4-8EA5-FC53BBA2D686}"/>
                </a:ext>
              </a:extLst>
            </p:cNvPr>
            <p:cNvSpPr/>
            <p:nvPr/>
          </p:nvSpPr>
          <p:spPr>
            <a:xfrm>
              <a:off x="381000" y="342900"/>
              <a:ext cx="17526000" cy="960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088410-5541-47B9-9807-18A762647D37}"/>
              </a:ext>
            </a:extLst>
          </p:cNvPr>
          <p:cNvSpPr/>
          <p:nvPr/>
        </p:nvSpPr>
        <p:spPr>
          <a:xfrm>
            <a:off x="381000" y="1143380"/>
            <a:ext cx="17526000" cy="1748517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Isolation Forest </a:t>
            </a:r>
            <a:r>
              <a:rPr lang="ko-KR" altLang="en-US" sz="2000" b="1" dirty="0">
                <a:solidFill>
                  <a:schemeClr val="bg1"/>
                </a:solidFill>
              </a:rPr>
              <a:t>머신 러닝 알고리즘 기반의 편차를 이용한 이상 탐지 모델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>
                <a:solidFill>
                  <a:schemeClr val="bg1"/>
                </a:solidFill>
              </a:rPr>
              <a:t>기준 세팅 값에서 벗어날 수록 불완전 세정 또는 열화가 발생할 확률이 높다</a:t>
            </a:r>
            <a:r>
              <a:rPr lang="en-US" altLang="ko-KR" sz="1600" b="1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b="1" dirty="0">
                <a:solidFill>
                  <a:schemeClr val="bg1"/>
                </a:solidFill>
              </a:rPr>
              <a:t>기준 세팅 값을 평균을 통해 계산하고 각 값과의 편차를 이용해 이상 탐지 모델에 적용 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13824E1F-E71F-4A92-880E-9F29B288E22A}"/>
              </a:ext>
            </a:extLst>
          </p:cNvPr>
          <p:cNvSpPr txBox="1">
            <a:spLocks/>
          </p:cNvSpPr>
          <p:nvPr/>
        </p:nvSpPr>
        <p:spPr>
          <a:xfrm>
            <a:off x="448859" y="493484"/>
            <a:ext cx="6604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0" i="0">
                <a:solidFill>
                  <a:srgbClr val="ECECEC"/>
                </a:solidFill>
                <a:latin typeface="UnDinaru"/>
                <a:ea typeface="+mj-ea"/>
                <a:cs typeface="UnDinaru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altLang="ko-KR" sz="3600" kern="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Isolation Forest </a:t>
            </a:r>
            <a:r>
              <a:rPr lang="ko-KR" altLang="en-US" sz="3600" kern="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59FCD0-BA4B-4F1C-824D-2B4161706F07}"/>
              </a:ext>
            </a:extLst>
          </p:cNvPr>
          <p:cNvSpPr/>
          <p:nvPr/>
        </p:nvSpPr>
        <p:spPr>
          <a:xfrm>
            <a:off x="317500" y="1238819"/>
            <a:ext cx="17589500" cy="1393246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0838" indent="-171450">
              <a:buFont typeface="Wingdings" panose="05000000000000000000" pitchFamily="2" charset="2"/>
              <a:buChar char="l"/>
              <a:tabLst>
                <a:tab pos="176213" algn="l"/>
              </a:tabLst>
            </a:pPr>
            <a:r>
              <a:rPr lang="en-US" altLang="ko-KR" sz="1700" dirty="0">
                <a:solidFill>
                  <a:srgbClr val="FFFF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Isolation Forest : </a:t>
            </a:r>
          </a:p>
          <a:p>
            <a:pPr marL="269875" lvl="1" indent="366713">
              <a:buFont typeface="Wingdings" panose="05000000000000000000" pitchFamily="2" charset="2"/>
              <a:buChar char="l"/>
              <a:tabLst>
                <a:tab pos="176213" algn="l"/>
              </a:tabLst>
            </a:pPr>
            <a:r>
              <a:rPr lang="ko-KR" altLang="en-US" sz="17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이상 탐지를 위한 비지도 기반 머신 러닝 기법으로 </a:t>
            </a:r>
            <a:r>
              <a:rPr lang="en-US" altLang="ko-KR" sz="17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Decision Tree Regression </a:t>
            </a:r>
            <a:r>
              <a:rPr lang="ko-KR" altLang="en-US" sz="17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기반으로 실행 됨 </a:t>
            </a:r>
            <a:endParaRPr lang="en-US" altLang="ko-KR" sz="17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69875" lvl="1" indent="366713">
              <a:buFont typeface="Wingdings" panose="05000000000000000000" pitchFamily="2" charset="2"/>
              <a:buChar char="l"/>
              <a:tabLst>
                <a:tab pos="176213" algn="l"/>
              </a:tabLst>
            </a:pPr>
            <a:r>
              <a:rPr lang="ko-KR" altLang="en-US" sz="17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데이터로는 원래 변수인 </a:t>
            </a:r>
            <a:r>
              <a:rPr lang="en-US" altLang="ko-KR" sz="17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pH, </a:t>
            </a:r>
            <a:r>
              <a:rPr lang="ko-KR" altLang="en-US" sz="17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온도</a:t>
            </a:r>
            <a:r>
              <a:rPr lang="en-US" altLang="ko-KR" sz="17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Current </a:t>
            </a:r>
            <a:r>
              <a:rPr lang="ko-KR" altLang="en-US" sz="17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뿐만 아니라 각각 변수들의 편차도 독립변수로 사용 함 </a:t>
            </a:r>
            <a:endParaRPr lang="en-US" altLang="ko-KR" sz="17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69875" lvl="1" indent="366713">
              <a:buFont typeface="Wingdings" panose="05000000000000000000" pitchFamily="2" charset="2"/>
              <a:buChar char="l"/>
              <a:tabLst>
                <a:tab pos="176213" algn="l"/>
              </a:tabLst>
            </a:pPr>
            <a:r>
              <a:rPr lang="ko-KR" altLang="en-US" sz="17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모델의 </a:t>
            </a:r>
            <a:r>
              <a:rPr lang="en-US" altLang="ko-KR" sz="17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Hyper parameter</a:t>
            </a:r>
            <a:r>
              <a:rPr lang="ko-KR" altLang="en-US" sz="17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바꿔가며 </a:t>
            </a:r>
            <a:r>
              <a:rPr lang="en-US" altLang="ko-KR" sz="17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train </a:t>
            </a:r>
            <a:r>
              <a:rPr lang="ko-KR" altLang="en-US" sz="17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 </a:t>
            </a:r>
            <a:r>
              <a:rPr lang="en-US" altLang="ko-KR" sz="17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valid </a:t>
            </a:r>
            <a:r>
              <a:rPr lang="ko-KR" altLang="en-US" sz="17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평가를 반복 해 최적의 </a:t>
            </a:r>
            <a:r>
              <a:rPr lang="en-US" altLang="ko-KR" sz="17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parameter</a:t>
            </a:r>
            <a:r>
              <a:rPr lang="ko-KR" altLang="en-US" sz="17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구함 </a:t>
            </a:r>
            <a:endParaRPr lang="en-US" altLang="ko-KR" sz="17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9D05465-BB49-4E54-9D79-76A4D3BC733D}"/>
              </a:ext>
            </a:extLst>
          </p:cNvPr>
          <p:cNvSpPr/>
          <p:nvPr/>
        </p:nvSpPr>
        <p:spPr>
          <a:xfrm>
            <a:off x="5513754" y="3746066"/>
            <a:ext cx="6851661" cy="5302863"/>
          </a:xfrm>
          <a:prstGeom prst="roundRect">
            <a:avLst/>
          </a:prstGeom>
          <a:noFill/>
          <a:ln w="57150"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4537796-7FE7-4731-A7BD-17BA9B3A9807}"/>
              </a:ext>
            </a:extLst>
          </p:cNvPr>
          <p:cNvSpPr/>
          <p:nvPr/>
        </p:nvSpPr>
        <p:spPr>
          <a:xfrm>
            <a:off x="715301" y="3745318"/>
            <a:ext cx="4466299" cy="5302863"/>
          </a:xfrm>
          <a:prstGeom prst="roundRect">
            <a:avLst/>
          </a:prstGeom>
          <a:noFill/>
          <a:ln w="57150"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2DAB90B-5364-4896-9218-E69FA4728EA6}"/>
              </a:ext>
            </a:extLst>
          </p:cNvPr>
          <p:cNvGrpSpPr/>
          <p:nvPr/>
        </p:nvGrpSpPr>
        <p:grpSpPr>
          <a:xfrm>
            <a:off x="686988" y="3592020"/>
            <a:ext cx="4241370" cy="558335"/>
            <a:chOff x="654844" y="3527655"/>
            <a:chExt cx="4838101" cy="55833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2A354AC-EBDE-456D-BC9C-274BD981BA2F}"/>
                </a:ext>
              </a:extLst>
            </p:cNvPr>
            <p:cNvSpPr/>
            <p:nvPr/>
          </p:nvSpPr>
          <p:spPr>
            <a:xfrm>
              <a:off x="654844" y="3562770"/>
              <a:ext cx="4838101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646B9C-F4D6-4B8C-BE7D-81893791B65F}"/>
                </a:ext>
              </a:extLst>
            </p:cNvPr>
            <p:cNvSpPr txBox="1"/>
            <p:nvPr/>
          </p:nvSpPr>
          <p:spPr>
            <a:xfrm>
              <a:off x="1593554" y="3527655"/>
              <a:ext cx="3200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/>
                <a:t>Feature Engineering 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4054C72-0F56-4E3B-A101-7F47FE3DB253}"/>
              </a:ext>
            </a:extLst>
          </p:cNvPr>
          <p:cNvGrpSpPr/>
          <p:nvPr/>
        </p:nvGrpSpPr>
        <p:grpSpPr>
          <a:xfrm>
            <a:off x="6731431" y="3314700"/>
            <a:ext cx="4241369" cy="830997"/>
            <a:chOff x="438296" y="3554217"/>
            <a:chExt cx="4838101" cy="83099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3F62DD5-17E2-497C-9988-08CD69C02EEF}"/>
                </a:ext>
              </a:extLst>
            </p:cNvPr>
            <p:cNvSpPr/>
            <p:nvPr/>
          </p:nvSpPr>
          <p:spPr>
            <a:xfrm>
              <a:off x="438296" y="3567543"/>
              <a:ext cx="4838101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8F0FFB-9843-421F-852D-45F7F42AB52D}"/>
                </a:ext>
              </a:extLst>
            </p:cNvPr>
            <p:cNvSpPr txBox="1"/>
            <p:nvPr/>
          </p:nvSpPr>
          <p:spPr>
            <a:xfrm>
              <a:off x="976875" y="3554217"/>
              <a:ext cx="37424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Hyper Parameter Tuning</a:t>
              </a:r>
            </a:p>
            <a:p>
              <a:pPr algn="ctr"/>
              <a:r>
                <a:rPr lang="en-US" altLang="ko-KR" sz="2400" b="1" dirty="0"/>
                <a:t>Validation Data Result</a:t>
              </a:r>
              <a:endParaRPr lang="ko-KR" altLang="en-US" sz="2400" b="1" dirty="0"/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F8D8DFC-8FCF-4AA9-AE5E-591188CB3D42}"/>
              </a:ext>
            </a:extLst>
          </p:cNvPr>
          <p:cNvSpPr/>
          <p:nvPr/>
        </p:nvSpPr>
        <p:spPr>
          <a:xfrm>
            <a:off x="7742005" y="7517101"/>
            <a:ext cx="2458173" cy="1012337"/>
          </a:xfrm>
          <a:prstGeom prst="rect">
            <a:avLst/>
          </a:prstGeom>
          <a:solidFill>
            <a:srgbClr val="383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Recall = 1.0</a:t>
            </a:r>
          </a:p>
          <a:p>
            <a:pPr algn="ctr"/>
            <a:r>
              <a:rPr lang="en-US" altLang="ko-KR" dirty="0"/>
              <a:t>Precision = 0.667</a:t>
            </a:r>
          </a:p>
          <a:p>
            <a:pPr algn="ctr"/>
            <a:r>
              <a:rPr lang="en-US" altLang="ko-KR" dirty="0"/>
              <a:t>F1score = 0.8</a:t>
            </a:r>
            <a:endParaRPr lang="ko-KR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039B4E5-D7E3-47ED-9E1B-170D5360E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488" y="4000401"/>
            <a:ext cx="3699085" cy="271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203908D-DAC8-4D1E-955D-F24868F618CE}"/>
              </a:ext>
            </a:extLst>
          </p:cNvPr>
          <p:cNvSpPr/>
          <p:nvPr/>
        </p:nvSpPr>
        <p:spPr>
          <a:xfrm>
            <a:off x="7227159" y="6122657"/>
            <a:ext cx="679272" cy="6792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6F8709-9C53-44F8-BC9D-1270DE19C237}"/>
              </a:ext>
            </a:extLst>
          </p:cNvPr>
          <p:cNvSpPr txBox="1"/>
          <p:nvPr/>
        </p:nvSpPr>
        <p:spPr>
          <a:xfrm>
            <a:off x="7018704" y="5773229"/>
            <a:ext cx="100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Anormal</a:t>
            </a:r>
            <a:endParaRPr lang="ko-KR" altLang="en-US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333F8C1-D87A-4C4F-9BF6-7CD01B28084F}"/>
              </a:ext>
            </a:extLst>
          </p:cNvPr>
          <p:cNvSpPr/>
          <p:nvPr/>
        </p:nvSpPr>
        <p:spPr>
          <a:xfrm>
            <a:off x="12718102" y="3523236"/>
            <a:ext cx="424137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0570C73-1AE7-432F-BE24-7B553CCBAFAC}"/>
              </a:ext>
            </a:extLst>
          </p:cNvPr>
          <p:cNvSpPr/>
          <p:nvPr/>
        </p:nvSpPr>
        <p:spPr>
          <a:xfrm>
            <a:off x="12746415" y="3641419"/>
            <a:ext cx="4466299" cy="5302863"/>
          </a:xfrm>
          <a:prstGeom prst="roundRect">
            <a:avLst/>
          </a:prstGeom>
          <a:noFill/>
          <a:ln w="57150"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67C27E7-1EA8-45A1-90BF-F3E346F299CB}"/>
              </a:ext>
            </a:extLst>
          </p:cNvPr>
          <p:cNvGrpSpPr/>
          <p:nvPr/>
        </p:nvGrpSpPr>
        <p:grpSpPr>
          <a:xfrm>
            <a:off x="13418795" y="3504580"/>
            <a:ext cx="3167522" cy="564494"/>
            <a:chOff x="197488" y="3545051"/>
            <a:chExt cx="4838101" cy="564494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EB19DB3-A03F-4BB7-9470-BED79509123B}"/>
                </a:ext>
              </a:extLst>
            </p:cNvPr>
            <p:cNvSpPr/>
            <p:nvPr/>
          </p:nvSpPr>
          <p:spPr>
            <a:xfrm>
              <a:off x="197488" y="3586325"/>
              <a:ext cx="4838101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6D1DCDD-6B5C-4A92-8E74-F333AAD93781}"/>
                </a:ext>
              </a:extLst>
            </p:cNvPr>
            <p:cNvSpPr txBox="1"/>
            <p:nvPr/>
          </p:nvSpPr>
          <p:spPr>
            <a:xfrm>
              <a:off x="877587" y="3545051"/>
              <a:ext cx="25397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Test Data Result</a:t>
              </a:r>
              <a:endParaRPr lang="ko-KR" altLang="en-US" sz="2400" b="1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C9155C9-D33A-4FF7-A0DD-4E1BB32E60CD}"/>
              </a:ext>
            </a:extLst>
          </p:cNvPr>
          <p:cNvSpPr txBox="1"/>
          <p:nvPr/>
        </p:nvSpPr>
        <p:spPr>
          <a:xfrm>
            <a:off x="5662984" y="6883793"/>
            <a:ext cx="65532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50" b="1" dirty="0"/>
              <a:t>분류가 아닌 </a:t>
            </a:r>
            <a:r>
              <a:rPr lang="en-US" altLang="ko-KR" sz="1450" b="1" dirty="0"/>
              <a:t>Score</a:t>
            </a:r>
            <a:r>
              <a:rPr lang="ko-KR" altLang="en-US" sz="1450" b="1" dirty="0"/>
              <a:t>로 결과를 봤을 때 </a:t>
            </a:r>
            <a:r>
              <a:rPr lang="en-US" altLang="ko-KR" sz="1450" b="1" dirty="0"/>
              <a:t> </a:t>
            </a:r>
            <a:r>
              <a:rPr lang="ko-KR" altLang="en-US" sz="1450" b="1" dirty="0"/>
              <a:t>정상과 비정상이 </a:t>
            </a:r>
            <a:endParaRPr lang="en-US" altLang="ko-KR" sz="1450" b="1" dirty="0"/>
          </a:p>
          <a:p>
            <a:pPr algn="ctr"/>
            <a:r>
              <a:rPr lang="ko-KR" altLang="en-US" sz="1450" b="1" dirty="0"/>
              <a:t>완전히 분리됨을 알 수 있음 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DC86E5DD-BF27-4E0A-8AD3-DAEEEA489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79" y="4432542"/>
            <a:ext cx="4185742" cy="294694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102A1E7-0130-4CEE-B6FE-AA6E7C64A538}"/>
              </a:ext>
            </a:extLst>
          </p:cNvPr>
          <p:cNvSpPr txBox="1"/>
          <p:nvPr/>
        </p:nvSpPr>
        <p:spPr>
          <a:xfrm>
            <a:off x="686988" y="7703715"/>
            <a:ext cx="51071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50" b="1" dirty="0"/>
              <a:t>원래 변수인 </a:t>
            </a:r>
            <a:r>
              <a:rPr lang="en-US" altLang="ko-KR" sz="1450" b="1" dirty="0"/>
              <a:t>pH, Temp, Current</a:t>
            </a:r>
            <a:r>
              <a:rPr lang="ko-KR" altLang="en-US" sz="1450" b="1" dirty="0"/>
              <a:t>와 편차 변수를 사용</a:t>
            </a:r>
            <a:endParaRPr lang="en-US" altLang="ko-KR" sz="145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50" b="1" dirty="0"/>
              <a:t>Hyper </a:t>
            </a:r>
            <a:r>
              <a:rPr lang="en-US" altLang="ko-KR" sz="1450" b="1" dirty="0" err="1"/>
              <a:t>Paramter</a:t>
            </a:r>
            <a:r>
              <a:rPr lang="en-US" altLang="ko-KR" sz="1450" b="1" dirty="0"/>
              <a:t> </a:t>
            </a:r>
            <a:r>
              <a:rPr lang="ko-KR" altLang="en-US" sz="1450" b="1" dirty="0"/>
              <a:t>는 </a:t>
            </a:r>
            <a:r>
              <a:rPr lang="en-US" altLang="ko-KR" sz="1450" b="1" dirty="0"/>
              <a:t>F1 score</a:t>
            </a:r>
            <a:r>
              <a:rPr lang="ko-KR" altLang="en-US" sz="1450" b="1" dirty="0"/>
              <a:t>를 기준으로 세팅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145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76897F-C4A9-432C-A269-8A217BF66705}"/>
              </a:ext>
            </a:extLst>
          </p:cNvPr>
          <p:cNvSpPr txBox="1"/>
          <p:nvPr/>
        </p:nvSpPr>
        <p:spPr>
          <a:xfrm>
            <a:off x="5694491" y="8602847"/>
            <a:ext cx="6553200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50" b="1" dirty="0"/>
              <a:t>비정상 </a:t>
            </a:r>
            <a:r>
              <a:rPr lang="en-US" altLang="ko-KR" sz="1450" b="1" dirty="0"/>
              <a:t>class 1</a:t>
            </a:r>
            <a:r>
              <a:rPr lang="ko-KR" altLang="en-US" sz="1450" b="1" dirty="0"/>
              <a:t>의 </a:t>
            </a:r>
            <a:r>
              <a:rPr lang="en-US" altLang="ko-KR" sz="1450" b="1" dirty="0"/>
              <a:t>Metric</a:t>
            </a:r>
            <a:endParaRPr lang="ko-KR" altLang="en-US" sz="1450" b="1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2B1949B-5E29-47DB-9ECE-8200A48F69CE}"/>
              </a:ext>
            </a:extLst>
          </p:cNvPr>
          <p:cNvGrpSpPr/>
          <p:nvPr/>
        </p:nvGrpSpPr>
        <p:grpSpPr>
          <a:xfrm>
            <a:off x="12988388" y="4069074"/>
            <a:ext cx="3795685" cy="2843526"/>
            <a:chOff x="12884509" y="4142968"/>
            <a:chExt cx="4055913" cy="303847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324EF9E9-1C37-4848-B4FC-AD10BB1903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01822" y="4142968"/>
              <a:ext cx="4038600" cy="3038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44E91C8-6428-409D-9F31-9198447544E8}"/>
                </a:ext>
              </a:extLst>
            </p:cNvPr>
            <p:cNvSpPr/>
            <p:nvPr/>
          </p:nvSpPr>
          <p:spPr>
            <a:xfrm>
              <a:off x="13268325" y="4371975"/>
              <a:ext cx="159995" cy="25022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29628DF-8DEB-46D9-87E3-7D751AC28E72}"/>
                </a:ext>
              </a:extLst>
            </p:cNvPr>
            <p:cNvSpPr/>
            <p:nvPr/>
          </p:nvSpPr>
          <p:spPr>
            <a:xfrm>
              <a:off x="13048935" y="6458783"/>
              <a:ext cx="679272" cy="6792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3011905-0F4B-45F0-9F9D-8F248E19F09E}"/>
                </a:ext>
              </a:extLst>
            </p:cNvPr>
            <p:cNvSpPr txBox="1"/>
            <p:nvPr/>
          </p:nvSpPr>
          <p:spPr>
            <a:xfrm>
              <a:off x="12884509" y="6054262"/>
              <a:ext cx="1008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Anormal</a:t>
              </a:r>
              <a:endParaRPr lang="ko-KR" altLang="en-US" b="1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F184736-9F65-4973-960A-4E70132998A4}"/>
              </a:ext>
            </a:extLst>
          </p:cNvPr>
          <p:cNvSpPr txBox="1"/>
          <p:nvPr/>
        </p:nvSpPr>
        <p:spPr>
          <a:xfrm>
            <a:off x="11830162" y="6883793"/>
            <a:ext cx="65532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50" b="1" dirty="0"/>
              <a:t>Test </a:t>
            </a:r>
            <a:r>
              <a:rPr lang="ko-KR" altLang="en-US" sz="1450" b="1" dirty="0"/>
              <a:t>데이터에서도 </a:t>
            </a:r>
            <a:endParaRPr lang="en-US" altLang="ko-KR" sz="1450" b="1" dirty="0"/>
          </a:p>
          <a:p>
            <a:pPr algn="ctr"/>
            <a:r>
              <a:rPr lang="en-US" altLang="ko-KR" sz="1450" b="1" dirty="0" err="1"/>
              <a:t>ormal</a:t>
            </a:r>
            <a:r>
              <a:rPr lang="en-US" altLang="ko-KR" sz="1450" b="1" dirty="0"/>
              <a:t> </a:t>
            </a:r>
            <a:r>
              <a:rPr lang="ko-KR" altLang="en-US" sz="1450" b="1" dirty="0"/>
              <a:t>과 </a:t>
            </a:r>
            <a:r>
              <a:rPr lang="en-US" altLang="ko-KR" sz="1450" b="1" dirty="0"/>
              <a:t>anormal</a:t>
            </a:r>
            <a:r>
              <a:rPr lang="ko-KR" altLang="en-US" sz="1450" b="1" dirty="0"/>
              <a:t>이 분리됨을 알 수 있음 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889FE7D-6C1E-4ED0-AD5A-3FAAA5E3212E}"/>
              </a:ext>
            </a:extLst>
          </p:cNvPr>
          <p:cNvSpPr/>
          <p:nvPr/>
        </p:nvSpPr>
        <p:spPr>
          <a:xfrm>
            <a:off x="13840867" y="7517101"/>
            <a:ext cx="2458173" cy="1012337"/>
          </a:xfrm>
          <a:prstGeom prst="rect">
            <a:avLst/>
          </a:prstGeom>
          <a:solidFill>
            <a:srgbClr val="383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Recall = 0.67</a:t>
            </a:r>
          </a:p>
          <a:p>
            <a:pPr algn="ctr"/>
            <a:r>
              <a:rPr lang="en-US" altLang="ko-KR" dirty="0"/>
              <a:t>Precision = 1</a:t>
            </a:r>
          </a:p>
          <a:p>
            <a:pPr algn="ctr"/>
            <a:r>
              <a:rPr lang="en-US" altLang="ko-KR" dirty="0"/>
              <a:t>F1score = 0.8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C059BC-9A76-448E-878E-1EF451572DE8}"/>
              </a:ext>
            </a:extLst>
          </p:cNvPr>
          <p:cNvSpPr txBox="1"/>
          <p:nvPr/>
        </p:nvSpPr>
        <p:spPr>
          <a:xfrm>
            <a:off x="11798300" y="8602847"/>
            <a:ext cx="6553200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50" b="1" dirty="0"/>
              <a:t>비정상 </a:t>
            </a:r>
            <a:r>
              <a:rPr lang="en-US" altLang="ko-KR" sz="1450" b="1" dirty="0"/>
              <a:t>class 1</a:t>
            </a:r>
            <a:r>
              <a:rPr lang="ko-KR" altLang="en-US" sz="1450" b="1" dirty="0"/>
              <a:t>의 </a:t>
            </a:r>
            <a:r>
              <a:rPr lang="en-US" altLang="ko-KR" sz="1450" b="1" dirty="0"/>
              <a:t>Metric</a:t>
            </a:r>
            <a:endParaRPr lang="ko-KR" altLang="en-US" sz="1450" b="1" dirty="0"/>
          </a:p>
        </p:txBody>
      </p:sp>
    </p:spTree>
    <p:extLst>
      <p:ext uri="{BB962C8B-B14F-4D97-AF65-F5344CB8AC3E}">
        <p14:creationId xmlns:p14="http://schemas.microsoft.com/office/powerpoint/2010/main" val="220981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ED5B969D-936C-40B0-9E22-05139A6A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12A210D-2C2C-4E9E-B55D-A733912B0CAF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-10804"/>
            <a:chExt cx="18288000" cy="10287000"/>
          </a:xfrm>
        </p:grpSpPr>
        <p:sp>
          <p:nvSpPr>
            <p:cNvPr id="12" name="object 2">
              <a:extLst>
                <a:ext uri="{FF2B5EF4-FFF2-40B4-BE49-F238E27FC236}">
                  <a16:creationId xmlns:a16="http://schemas.microsoft.com/office/drawing/2014/main" id="{FA4E2B61-10A3-4C44-9AB3-69C0F259A9C2}"/>
                </a:ext>
              </a:extLst>
            </p:cNvPr>
            <p:cNvSpPr/>
            <p:nvPr/>
          </p:nvSpPr>
          <p:spPr>
            <a:xfrm>
              <a:off x="0" y="-10804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10287000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5CBC9AD-E344-4DB4-8EA5-FC53BBA2D686}"/>
                </a:ext>
              </a:extLst>
            </p:cNvPr>
            <p:cNvSpPr/>
            <p:nvPr/>
          </p:nvSpPr>
          <p:spPr>
            <a:xfrm>
              <a:off x="381000" y="342900"/>
              <a:ext cx="17526000" cy="960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13824E1F-E71F-4A92-880E-9F29B288E22A}"/>
              </a:ext>
            </a:extLst>
          </p:cNvPr>
          <p:cNvSpPr txBox="1">
            <a:spLocks/>
          </p:cNvSpPr>
          <p:nvPr/>
        </p:nvSpPr>
        <p:spPr>
          <a:xfrm>
            <a:off x="448859" y="493484"/>
            <a:ext cx="6604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0" i="0">
                <a:solidFill>
                  <a:srgbClr val="ECECEC"/>
                </a:solidFill>
                <a:latin typeface="UnDinaru"/>
                <a:ea typeface="+mj-ea"/>
                <a:cs typeface="UnDinaru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ko-KR" altLang="en-US" sz="3600" kern="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딥러닝 모델 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374442E-FDD7-4C29-8306-A06DEC1FD402}"/>
              </a:ext>
            </a:extLst>
          </p:cNvPr>
          <p:cNvCxnSpPr>
            <a:cxnSpLocks/>
          </p:cNvCxnSpPr>
          <p:nvPr/>
        </p:nvCxnSpPr>
        <p:spPr>
          <a:xfrm>
            <a:off x="228600" y="1181100"/>
            <a:ext cx="4509698" cy="0"/>
          </a:xfrm>
          <a:prstGeom prst="line">
            <a:avLst/>
          </a:prstGeom>
          <a:ln w="76200">
            <a:solidFill>
              <a:srgbClr val="38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C2737DA-64F2-498C-B21F-8EBD2F7BB888}"/>
              </a:ext>
            </a:extLst>
          </p:cNvPr>
          <p:cNvSpPr txBox="1"/>
          <p:nvPr/>
        </p:nvSpPr>
        <p:spPr>
          <a:xfrm>
            <a:off x="1890536" y="6395679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전처리</a:t>
            </a:r>
            <a:endParaRPr lang="ko-KR" altLang="en-US" sz="2400" b="1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6E5EC85D-BF3A-4832-90ED-27B95EF879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82"/>
          <a:stretch/>
        </p:blipFill>
        <p:spPr>
          <a:xfrm>
            <a:off x="762000" y="3619500"/>
            <a:ext cx="16662400" cy="275969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F9115B7-329E-49F7-9FB6-956224BBFA77}"/>
              </a:ext>
            </a:extLst>
          </p:cNvPr>
          <p:cNvSpPr txBox="1"/>
          <p:nvPr/>
        </p:nvSpPr>
        <p:spPr>
          <a:xfrm>
            <a:off x="6464901" y="6508208"/>
            <a:ext cx="1175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모델링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90C6E2-B8ED-4F9B-A617-4D9B100B8782}"/>
              </a:ext>
            </a:extLst>
          </p:cNvPr>
          <p:cNvSpPr txBox="1"/>
          <p:nvPr/>
        </p:nvSpPr>
        <p:spPr>
          <a:xfrm>
            <a:off x="15012798" y="6379192"/>
            <a:ext cx="1597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최종 모델 선정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ADE333C-A821-4B01-9A93-3B4978316CCF}"/>
              </a:ext>
            </a:extLst>
          </p:cNvPr>
          <p:cNvSpPr/>
          <p:nvPr/>
        </p:nvSpPr>
        <p:spPr>
          <a:xfrm>
            <a:off x="381000" y="1143380"/>
            <a:ext cx="17526000" cy="1748517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err="1">
                <a:solidFill>
                  <a:srgbClr val="FFFF00"/>
                </a:solidFill>
              </a:rPr>
              <a:t>파이토치</a:t>
            </a:r>
            <a:r>
              <a:rPr lang="ko-KR" altLang="en-US" sz="2000" b="1" dirty="0">
                <a:solidFill>
                  <a:srgbClr val="FFFF00"/>
                </a:solidFill>
              </a:rPr>
              <a:t> 프레임워크 기반으로 모델링하여 이상을 탐지 함 </a:t>
            </a:r>
            <a:endParaRPr lang="en-US" altLang="ko-KR" sz="2000" b="1" dirty="0">
              <a:solidFill>
                <a:srgbClr val="FFFF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</a:rPr>
              <a:t>센서 데이터를 날짜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</a:rPr>
              <a:t>로트별로</a:t>
            </a:r>
            <a:r>
              <a:rPr lang="ko-KR" altLang="en-US" b="1" dirty="0">
                <a:solidFill>
                  <a:schemeClr val="bg1"/>
                </a:solidFill>
              </a:rPr>
              <a:t> 그룹화하여 각 </a:t>
            </a:r>
            <a:r>
              <a:rPr lang="en-US" altLang="ko-KR" b="1" dirty="0">
                <a:solidFill>
                  <a:schemeClr val="bg1"/>
                </a:solidFill>
              </a:rPr>
              <a:t>feature</a:t>
            </a:r>
            <a:r>
              <a:rPr lang="ko-KR" altLang="en-US" b="1" dirty="0">
                <a:solidFill>
                  <a:schemeClr val="bg1"/>
                </a:solidFill>
              </a:rPr>
              <a:t>의 평균 계산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</a:rPr>
              <a:t>이상 </a:t>
            </a:r>
            <a:r>
              <a:rPr lang="ko-KR" altLang="en-US" b="1" dirty="0" err="1">
                <a:solidFill>
                  <a:schemeClr val="bg1"/>
                </a:solidFill>
              </a:rPr>
              <a:t>로트</a:t>
            </a:r>
            <a:r>
              <a:rPr lang="ko-KR" altLang="en-US" b="1" dirty="0">
                <a:solidFill>
                  <a:schemeClr val="bg1"/>
                </a:solidFill>
              </a:rPr>
              <a:t> 데이터의 각 </a:t>
            </a:r>
            <a:r>
              <a:rPr lang="en-US" altLang="ko-KR" b="1" dirty="0">
                <a:solidFill>
                  <a:schemeClr val="bg1"/>
                </a:solidFill>
              </a:rPr>
              <a:t>feature</a:t>
            </a:r>
            <a:r>
              <a:rPr lang="ko-KR" altLang="en-US" b="1" dirty="0">
                <a:solidFill>
                  <a:schemeClr val="bg1"/>
                </a:solidFill>
              </a:rPr>
              <a:t> 평균값이 정상 </a:t>
            </a:r>
            <a:r>
              <a:rPr lang="ko-KR" altLang="en-US" b="1" dirty="0" err="1">
                <a:solidFill>
                  <a:schemeClr val="bg1"/>
                </a:solidFill>
              </a:rPr>
              <a:t>로트</a:t>
            </a:r>
            <a:r>
              <a:rPr lang="ko-KR" altLang="en-US" b="1" dirty="0">
                <a:solidFill>
                  <a:schemeClr val="bg1"/>
                </a:solidFill>
              </a:rPr>
              <a:t> 데이터와 차이를 이용해 모델에 적용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</a:rPr>
              <a:t>이상 </a:t>
            </a:r>
            <a:r>
              <a:rPr lang="ko-KR" altLang="en-US" b="1" dirty="0" err="1">
                <a:solidFill>
                  <a:schemeClr val="bg1"/>
                </a:solidFill>
              </a:rPr>
              <a:t>로트의</a:t>
            </a:r>
            <a:r>
              <a:rPr lang="ko-KR" altLang="en-US" b="1" dirty="0">
                <a:solidFill>
                  <a:schemeClr val="bg1"/>
                </a:solidFill>
              </a:rPr>
              <a:t> 평균 </a:t>
            </a:r>
            <a:r>
              <a:rPr lang="en-US" altLang="ko-KR" b="1" dirty="0">
                <a:solidFill>
                  <a:schemeClr val="bg1"/>
                </a:solidFill>
              </a:rPr>
              <a:t>pH, Temp </a:t>
            </a:r>
            <a:r>
              <a:rPr lang="ko-KR" altLang="en-US" b="1" dirty="0">
                <a:solidFill>
                  <a:schemeClr val="bg1"/>
                </a:solidFill>
              </a:rPr>
              <a:t>높고 </a:t>
            </a:r>
            <a:r>
              <a:rPr lang="en-US" altLang="ko-KR" b="1" dirty="0">
                <a:solidFill>
                  <a:schemeClr val="bg1"/>
                </a:solidFill>
              </a:rPr>
              <a:t>Current </a:t>
            </a:r>
            <a:r>
              <a:rPr lang="ko-KR" altLang="en-US" b="1" dirty="0">
                <a:solidFill>
                  <a:schemeClr val="bg1"/>
                </a:solidFill>
              </a:rPr>
              <a:t>낮음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4F761B-B469-4107-ABB0-D5A39FE8A90E}"/>
              </a:ext>
            </a:extLst>
          </p:cNvPr>
          <p:cNvSpPr txBox="1"/>
          <p:nvPr/>
        </p:nvSpPr>
        <p:spPr>
          <a:xfrm>
            <a:off x="674622" y="7145740"/>
            <a:ext cx="372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로트별</a:t>
            </a:r>
            <a:r>
              <a:rPr lang="ko-KR" altLang="en-US" sz="2000" dirty="0"/>
              <a:t> 각 </a:t>
            </a:r>
            <a:r>
              <a:rPr lang="ko-KR" altLang="en-US" sz="2000" dirty="0" err="1"/>
              <a:t>피쳐</a:t>
            </a:r>
            <a:r>
              <a:rPr lang="ko-KR" altLang="en-US" sz="2000" dirty="0"/>
              <a:t> 평균 값 계산</a:t>
            </a:r>
            <a:endParaRPr lang="en-US" altLang="ko-KR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5D1369-3954-4926-B763-B1EA38600F7F}"/>
              </a:ext>
            </a:extLst>
          </p:cNvPr>
          <p:cNvSpPr txBox="1"/>
          <p:nvPr/>
        </p:nvSpPr>
        <p:spPr>
          <a:xfrm>
            <a:off x="13843000" y="7145740"/>
            <a:ext cx="3937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400" dirty="0"/>
              <a:t>Recall, </a:t>
            </a:r>
            <a:r>
              <a:rPr lang="en-US" altLang="ko-KR" sz="2400" dirty="0" err="1"/>
              <a:t>Preicision</a:t>
            </a:r>
            <a:r>
              <a:rPr lang="en-US" altLang="ko-KR" sz="2400" dirty="0"/>
              <a:t>, F1 –Score</a:t>
            </a:r>
          </a:p>
          <a:p>
            <a:pPr algn="ctr"/>
            <a:r>
              <a:rPr lang="ko-KR" altLang="en-US" sz="2400" dirty="0"/>
              <a:t>기반으로 평가 후 선정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F7A13A8-50CB-4BF5-9051-2CB3F2FC4D97}"/>
              </a:ext>
            </a:extLst>
          </p:cNvPr>
          <p:cNvSpPr/>
          <p:nvPr/>
        </p:nvSpPr>
        <p:spPr>
          <a:xfrm>
            <a:off x="14859000" y="4152900"/>
            <a:ext cx="1905000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E5652BAB-4882-47F5-BFE4-EB0974B236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0098" y="4127664"/>
            <a:ext cx="1756535" cy="175653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F85FC81-D1F7-45EB-9DB1-758975B9FAD1}"/>
              </a:ext>
            </a:extLst>
          </p:cNvPr>
          <p:cNvSpPr txBox="1"/>
          <p:nvPr/>
        </p:nvSpPr>
        <p:spPr>
          <a:xfrm>
            <a:off x="4838001" y="7145740"/>
            <a:ext cx="418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Deep Feedforward Network (DFN)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B0EBEC-6FF3-423B-8D5D-07F95AADC164}"/>
              </a:ext>
            </a:extLst>
          </p:cNvPr>
          <p:cNvSpPr txBox="1"/>
          <p:nvPr/>
        </p:nvSpPr>
        <p:spPr>
          <a:xfrm>
            <a:off x="9906000" y="6508208"/>
            <a:ext cx="3120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/>
              <a:t>하이퍼</a:t>
            </a:r>
            <a:r>
              <a:rPr lang="ko-KR" altLang="en-US" sz="2400" b="1" dirty="0"/>
              <a:t> 파라미터 튜닝</a:t>
            </a:r>
          </a:p>
        </p:txBody>
      </p:sp>
    </p:spTree>
    <p:extLst>
      <p:ext uri="{BB962C8B-B14F-4D97-AF65-F5344CB8AC3E}">
        <p14:creationId xmlns:p14="http://schemas.microsoft.com/office/powerpoint/2010/main" val="1720597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ED5B969D-936C-40B0-9E22-05139A6A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12A210D-2C2C-4E9E-B55D-A733912B0CAF}"/>
              </a:ext>
            </a:extLst>
          </p:cNvPr>
          <p:cNvGrpSpPr/>
          <p:nvPr/>
        </p:nvGrpSpPr>
        <p:grpSpPr>
          <a:xfrm>
            <a:off x="12879" y="0"/>
            <a:ext cx="18288000" cy="10287000"/>
            <a:chOff x="0" y="-10804"/>
            <a:chExt cx="18288000" cy="10287000"/>
          </a:xfrm>
        </p:grpSpPr>
        <p:sp>
          <p:nvSpPr>
            <p:cNvPr id="12" name="object 2">
              <a:extLst>
                <a:ext uri="{FF2B5EF4-FFF2-40B4-BE49-F238E27FC236}">
                  <a16:creationId xmlns:a16="http://schemas.microsoft.com/office/drawing/2014/main" id="{FA4E2B61-10A3-4C44-9AB3-69C0F259A9C2}"/>
                </a:ext>
              </a:extLst>
            </p:cNvPr>
            <p:cNvSpPr/>
            <p:nvPr/>
          </p:nvSpPr>
          <p:spPr>
            <a:xfrm>
              <a:off x="0" y="-10804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10287000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5CBC9AD-E344-4DB4-8EA5-FC53BBA2D686}"/>
                </a:ext>
              </a:extLst>
            </p:cNvPr>
            <p:cNvSpPr/>
            <p:nvPr/>
          </p:nvSpPr>
          <p:spPr>
            <a:xfrm>
              <a:off x="381000" y="342900"/>
              <a:ext cx="17526000" cy="960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088410-5541-47B9-9807-18A762647D37}"/>
              </a:ext>
            </a:extLst>
          </p:cNvPr>
          <p:cNvSpPr/>
          <p:nvPr/>
        </p:nvSpPr>
        <p:spPr>
          <a:xfrm>
            <a:off x="381000" y="1143380"/>
            <a:ext cx="17526000" cy="1748517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Isolation Forest </a:t>
            </a:r>
            <a:r>
              <a:rPr lang="ko-KR" altLang="en-US" sz="2000" b="1" dirty="0">
                <a:solidFill>
                  <a:schemeClr val="bg1"/>
                </a:solidFill>
              </a:rPr>
              <a:t>머신 러닝 알고리즘 기반의 편차를 이용한 이상 탐지 모델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>
                <a:solidFill>
                  <a:schemeClr val="bg1"/>
                </a:solidFill>
              </a:rPr>
              <a:t>기준 세팅 값에서 벗어날 수록 불완전 세정 또는 열화가 발생할 확률이 높다</a:t>
            </a:r>
            <a:r>
              <a:rPr lang="en-US" altLang="ko-KR" sz="1600" b="1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b="1" dirty="0">
                <a:solidFill>
                  <a:schemeClr val="bg1"/>
                </a:solidFill>
              </a:rPr>
              <a:t>기준 세팅 값을 평균을 통해 계산하고 각 값과의 편차를 이용해 이상 탐지 모델에 적용 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13824E1F-E71F-4A92-880E-9F29B288E22A}"/>
              </a:ext>
            </a:extLst>
          </p:cNvPr>
          <p:cNvSpPr txBox="1">
            <a:spLocks/>
          </p:cNvSpPr>
          <p:nvPr/>
        </p:nvSpPr>
        <p:spPr>
          <a:xfrm>
            <a:off x="448859" y="493484"/>
            <a:ext cx="6604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0" i="0">
                <a:solidFill>
                  <a:srgbClr val="ECECEC"/>
                </a:solidFill>
                <a:latin typeface="UnDinaru"/>
                <a:ea typeface="+mj-ea"/>
                <a:cs typeface="UnDinaru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ko-KR" altLang="en-US" sz="3600" kern="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딥러닝 모델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374442E-FDD7-4C29-8306-A06DEC1FD402}"/>
              </a:ext>
            </a:extLst>
          </p:cNvPr>
          <p:cNvCxnSpPr>
            <a:cxnSpLocks/>
          </p:cNvCxnSpPr>
          <p:nvPr/>
        </p:nvCxnSpPr>
        <p:spPr>
          <a:xfrm>
            <a:off x="228600" y="1104900"/>
            <a:ext cx="4509698" cy="0"/>
          </a:xfrm>
          <a:prstGeom prst="line">
            <a:avLst/>
          </a:prstGeom>
          <a:ln w="76200">
            <a:solidFill>
              <a:srgbClr val="38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59FCD0-BA4B-4F1C-824D-2B4161706F07}"/>
              </a:ext>
            </a:extLst>
          </p:cNvPr>
          <p:cNvSpPr/>
          <p:nvPr/>
        </p:nvSpPr>
        <p:spPr>
          <a:xfrm>
            <a:off x="317500" y="1238819"/>
            <a:ext cx="17589500" cy="1393246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5138" indent="-285750">
              <a:buFont typeface="Wingdings" panose="05000000000000000000" pitchFamily="2" charset="2"/>
              <a:buChar char="l"/>
              <a:tabLst>
                <a:tab pos="176213" algn="l"/>
              </a:tabLst>
            </a:pPr>
            <a:r>
              <a:rPr lang="en-US" altLang="ko-KR" sz="17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Feature engineering : </a:t>
            </a:r>
            <a:r>
              <a:rPr lang="en-US" altLang="ko-KR" sz="17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pH_mean</a:t>
            </a:r>
            <a:r>
              <a:rPr lang="en-US" altLang="ko-KR" sz="17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en-US" altLang="ko-KR" sz="17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Temp_mean</a:t>
            </a:r>
            <a:r>
              <a:rPr lang="en-US" altLang="ko-KR" sz="17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en-US" altLang="ko-KR" sz="17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Current_mean</a:t>
            </a:r>
            <a:r>
              <a:rPr lang="ko-KR" altLang="en-US" sz="17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17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50838" indent="-171450">
              <a:buFont typeface="Wingdings" panose="05000000000000000000" pitchFamily="2" charset="2"/>
              <a:buChar char="l"/>
              <a:tabLst>
                <a:tab pos="176213" algn="l"/>
              </a:tabLst>
            </a:pPr>
            <a:r>
              <a:rPr lang="en-US" altLang="ko-KR" sz="17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Hyper Parameter : </a:t>
            </a:r>
            <a:r>
              <a:rPr lang="en-US" altLang="ko-KR" sz="17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Learning_rate</a:t>
            </a:r>
            <a:r>
              <a:rPr lang="en-US" altLang="ko-KR" sz="17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0.01, Optimizer = Adam, </a:t>
            </a:r>
            <a:r>
              <a:rPr lang="en-US" altLang="ko-KR" sz="17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Batch_size</a:t>
            </a:r>
            <a:r>
              <a:rPr lang="en-US" altLang="ko-KR" sz="17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16, epochs = 2000, loss function = Binary Cross Entropy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4537796-7FE7-4731-A7BD-17BA9B3A9807}"/>
              </a:ext>
            </a:extLst>
          </p:cNvPr>
          <p:cNvSpPr/>
          <p:nvPr/>
        </p:nvSpPr>
        <p:spPr>
          <a:xfrm>
            <a:off x="985049" y="3681573"/>
            <a:ext cx="4519988" cy="5366608"/>
          </a:xfrm>
          <a:prstGeom prst="roundRect">
            <a:avLst/>
          </a:prstGeom>
          <a:noFill/>
          <a:ln w="57150"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2DAB90B-5364-4896-9218-E69FA4728EA6}"/>
              </a:ext>
            </a:extLst>
          </p:cNvPr>
          <p:cNvGrpSpPr/>
          <p:nvPr/>
        </p:nvGrpSpPr>
        <p:grpSpPr>
          <a:xfrm>
            <a:off x="686988" y="3418348"/>
            <a:ext cx="4241370" cy="526449"/>
            <a:chOff x="654844" y="3559541"/>
            <a:chExt cx="4838101" cy="52644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2A354AC-EBDE-456D-BC9C-274BD981BA2F}"/>
                </a:ext>
              </a:extLst>
            </p:cNvPr>
            <p:cNvSpPr/>
            <p:nvPr/>
          </p:nvSpPr>
          <p:spPr>
            <a:xfrm>
              <a:off x="654844" y="3562770"/>
              <a:ext cx="4838101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646B9C-F4D6-4B8C-BE7D-81893791B65F}"/>
                </a:ext>
              </a:extLst>
            </p:cNvPr>
            <p:cNvSpPr txBox="1"/>
            <p:nvPr/>
          </p:nvSpPr>
          <p:spPr>
            <a:xfrm>
              <a:off x="1778714" y="3559541"/>
              <a:ext cx="3276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Train, Validation Loss</a:t>
              </a:r>
              <a:endParaRPr lang="ko-KR" altLang="en-US" sz="2400" b="1" dirty="0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F62DD5-17E2-497C-9988-08CD69C02EEF}"/>
              </a:ext>
            </a:extLst>
          </p:cNvPr>
          <p:cNvSpPr/>
          <p:nvPr/>
        </p:nvSpPr>
        <p:spPr>
          <a:xfrm>
            <a:off x="6703854" y="3559180"/>
            <a:ext cx="4241369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333F8C1-D87A-4C4F-9BF6-7CD01B28084F}"/>
              </a:ext>
            </a:extLst>
          </p:cNvPr>
          <p:cNvSpPr/>
          <p:nvPr/>
        </p:nvSpPr>
        <p:spPr>
          <a:xfrm>
            <a:off x="12718102" y="3523236"/>
            <a:ext cx="424137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0570C73-1AE7-432F-BE24-7B553CCBAFAC}"/>
              </a:ext>
            </a:extLst>
          </p:cNvPr>
          <p:cNvSpPr/>
          <p:nvPr/>
        </p:nvSpPr>
        <p:spPr>
          <a:xfrm>
            <a:off x="5986975" y="3641419"/>
            <a:ext cx="11225740" cy="5302863"/>
          </a:xfrm>
          <a:prstGeom prst="roundRect">
            <a:avLst/>
          </a:prstGeom>
          <a:noFill/>
          <a:ln w="57150"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67C27E7-1EA8-45A1-90BF-F3E346F299CB}"/>
              </a:ext>
            </a:extLst>
          </p:cNvPr>
          <p:cNvGrpSpPr/>
          <p:nvPr/>
        </p:nvGrpSpPr>
        <p:grpSpPr>
          <a:xfrm>
            <a:off x="10115033" y="3456562"/>
            <a:ext cx="3180400" cy="564494"/>
            <a:chOff x="-5074848" y="3545051"/>
            <a:chExt cx="4857772" cy="564494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EB19DB3-A03F-4BB7-9470-BED79509123B}"/>
                </a:ext>
              </a:extLst>
            </p:cNvPr>
            <p:cNvSpPr/>
            <p:nvPr/>
          </p:nvSpPr>
          <p:spPr>
            <a:xfrm>
              <a:off x="-5074848" y="3586325"/>
              <a:ext cx="4838101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6D1DCDD-6B5C-4A92-8E74-F333AAD93781}"/>
                </a:ext>
              </a:extLst>
            </p:cNvPr>
            <p:cNvSpPr txBox="1"/>
            <p:nvPr/>
          </p:nvSpPr>
          <p:spPr>
            <a:xfrm>
              <a:off x="-4780970" y="3545051"/>
              <a:ext cx="4563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Train, Validation, Test </a:t>
              </a:r>
              <a:endParaRPr lang="ko-KR" altLang="en-US" sz="2400" b="1" dirty="0"/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3E13EDD6-406B-46B1-93F1-34770461D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784" y="4600774"/>
            <a:ext cx="3753108" cy="2592352"/>
          </a:xfrm>
          <a:prstGeom prst="rect">
            <a:avLst/>
          </a:prstGeom>
        </p:spPr>
      </p:pic>
      <p:graphicFrame>
        <p:nvGraphicFramePr>
          <p:cNvPr id="30" name="표 4">
            <a:extLst>
              <a:ext uri="{FF2B5EF4-FFF2-40B4-BE49-F238E27FC236}">
                <a16:creationId xmlns:a16="http://schemas.microsoft.com/office/drawing/2014/main" id="{99E3BDCE-D16D-4581-BFA2-C94863DED849}"/>
              </a:ext>
            </a:extLst>
          </p:cNvPr>
          <p:cNvGraphicFramePr>
            <a:graphicFrameLocks noGrp="1"/>
          </p:cNvGraphicFramePr>
          <p:nvPr/>
        </p:nvGraphicFramePr>
        <p:xfrm>
          <a:off x="7526431" y="4897484"/>
          <a:ext cx="8344724" cy="182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181">
                  <a:extLst>
                    <a:ext uri="{9D8B030D-6E8A-4147-A177-3AD203B41FA5}">
                      <a16:colId xmlns:a16="http://schemas.microsoft.com/office/drawing/2014/main" val="2348358945"/>
                    </a:ext>
                  </a:extLst>
                </a:gridCol>
                <a:gridCol w="2086181">
                  <a:extLst>
                    <a:ext uri="{9D8B030D-6E8A-4147-A177-3AD203B41FA5}">
                      <a16:colId xmlns:a16="http://schemas.microsoft.com/office/drawing/2014/main" val="1347208259"/>
                    </a:ext>
                  </a:extLst>
                </a:gridCol>
                <a:gridCol w="2086181">
                  <a:extLst>
                    <a:ext uri="{9D8B030D-6E8A-4147-A177-3AD203B41FA5}">
                      <a16:colId xmlns:a16="http://schemas.microsoft.com/office/drawing/2014/main" val="949009814"/>
                    </a:ext>
                  </a:extLst>
                </a:gridCol>
                <a:gridCol w="2086181">
                  <a:extLst>
                    <a:ext uri="{9D8B030D-6E8A-4147-A177-3AD203B41FA5}">
                      <a16:colId xmlns:a16="http://schemas.microsoft.com/office/drawing/2014/main" val="3211611557"/>
                    </a:ext>
                  </a:extLst>
                </a:gridCol>
              </a:tblGrid>
              <a:tr h="45077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Validation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442916"/>
                  </a:ext>
                </a:extLst>
              </a:tr>
              <a:tr h="457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Precision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175887"/>
                  </a:ext>
                </a:extLst>
              </a:tr>
              <a:tr h="457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636217"/>
                  </a:ext>
                </a:extLst>
              </a:tr>
              <a:tr h="457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F1-Score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59187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E9F5467-408A-4743-9DA2-809271459D63}"/>
              </a:ext>
            </a:extLst>
          </p:cNvPr>
          <p:cNvSpPr txBox="1"/>
          <p:nvPr/>
        </p:nvSpPr>
        <p:spPr>
          <a:xfrm>
            <a:off x="8610600" y="720090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클래스별 동일한 가중치로 </a:t>
            </a:r>
            <a:r>
              <a:rPr lang="en-US" altLang="ko-KR" dirty="0"/>
              <a:t>Precision, Recall, F1-Score </a:t>
            </a:r>
            <a:r>
              <a:rPr lang="ko-KR" altLang="en-US" dirty="0"/>
              <a:t>계산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7C1E4B-9559-4300-B2C0-960A5F9B912F}"/>
              </a:ext>
            </a:extLst>
          </p:cNvPr>
          <p:cNvSpPr txBox="1"/>
          <p:nvPr/>
        </p:nvSpPr>
        <p:spPr>
          <a:xfrm>
            <a:off x="1990938" y="7734300"/>
            <a:ext cx="274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파란색 </a:t>
            </a:r>
            <a:r>
              <a:rPr lang="en-US" altLang="ko-KR" dirty="0"/>
              <a:t>: Train loss</a:t>
            </a:r>
          </a:p>
          <a:p>
            <a:r>
              <a:rPr lang="ko-KR" altLang="en-US" dirty="0"/>
              <a:t>주황색 </a:t>
            </a:r>
            <a:r>
              <a:rPr lang="en-US" altLang="ko-KR" dirty="0"/>
              <a:t>: Validation loss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003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ED5B969D-936C-40B0-9E22-05139A6A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12A210D-2C2C-4E9E-B55D-A733912B0CAF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-10804"/>
            <a:chExt cx="18288000" cy="10287000"/>
          </a:xfrm>
        </p:grpSpPr>
        <p:sp>
          <p:nvSpPr>
            <p:cNvPr id="12" name="object 2">
              <a:extLst>
                <a:ext uri="{FF2B5EF4-FFF2-40B4-BE49-F238E27FC236}">
                  <a16:creationId xmlns:a16="http://schemas.microsoft.com/office/drawing/2014/main" id="{FA4E2B61-10A3-4C44-9AB3-69C0F259A9C2}"/>
                </a:ext>
              </a:extLst>
            </p:cNvPr>
            <p:cNvSpPr/>
            <p:nvPr/>
          </p:nvSpPr>
          <p:spPr>
            <a:xfrm>
              <a:off x="0" y="-10804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10287000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5CBC9AD-E344-4DB4-8EA5-FC53BBA2D686}"/>
                </a:ext>
              </a:extLst>
            </p:cNvPr>
            <p:cNvSpPr/>
            <p:nvPr/>
          </p:nvSpPr>
          <p:spPr>
            <a:xfrm>
              <a:off x="381000" y="342900"/>
              <a:ext cx="17526000" cy="9601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E4054B-7D68-449B-9EE4-7452B5521F55}"/>
              </a:ext>
            </a:extLst>
          </p:cNvPr>
          <p:cNvSpPr/>
          <p:nvPr/>
        </p:nvSpPr>
        <p:spPr>
          <a:xfrm>
            <a:off x="381000" y="1143380"/>
            <a:ext cx="17526000" cy="1748517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47A62169-3000-45BB-8456-9173C43DEE7F}"/>
              </a:ext>
            </a:extLst>
          </p:cNvPr>
          <p:cNvSpPr txBox="1">
            <a:spLocks/>
          </p:cNvSpPr>
          <p:nvPr/>
        </p:nvSpPr>
        <p:spPr>
          <a:xfrm>
            <a:off x="448859" y="493484"/>
            <a:ext cx="6604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0" i="0">
                <a:solidFill>
                  <a:srgbClr val="ECECEC"/>
                </a:solidFill>
                <a:latin typeface="UnDinaru"/>
                <a:ea typeface="+mj-ea"/>
                <a:cs typeface="UnDinaru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ko-KR" altLang="en-US" sz="3600" kern="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 별 비교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037699-677E-4017-82A2-854370C9DC17}"/>
              </a:ext>
            </a:extLst>
          </p:cNvPr>
          <p:cNvSpPr/>
          <p:nvPr/>
        </p:nvSpPr>
        <p:spPr>
          <a:xfrm>
            <a:off x="1219200" y="3138441"/>
            <a:ext cx="36322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4CBB42-014F-467B-9CC8-7486B7BF1D9B}"/>
              </a:ext>
            </a:extLst>
          </p:cNvPr>
          <p:cNvSpPr/>
          <p:nvPr/>
        </p:nvSpPr>
        <p:spPr>
          <a:xfrm>
            <a:off x="12432651" y="3088875"/>
            <a:ext cx="36322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D78BF3-2C92-421B-965B-7FA4658C8948}"/>
              </a:ext>
            </a:extLst>
          </p:cNvPr>
          <p:cNvSpPr/>
          <p:nvPr/>
        </p:nvSpPr>
        <p:spPr>
          <a:xfrm>
            <a:off x="7108310" y="3153404"/>
            <a:ext cx="36322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E41953-68F7-4AFB-BB71-8352420BF257}"/>
              </a:ext>
            </a:extLst>
          </p:cNvPr>
          <p:cNvSpPr/>
          <p:nvPr/>
        </p:nvSpPr>
        <p:spPr>
          <a:xfrm>
            <a:off x="1222420" y="7956985"/>
            <a:ext cx="3632200" cy="774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1283B5-88C6-4B1D-8F11-931E68921DA7}"/>
              </a:ext>
            </a:extLst>
          </p:cNvPr>
          <p:cNvSpPr/>
          <p:nvPr/>
        </p:nvSpPr>
        <p:spPr>
          <a:xfrm>
            <a:off x="7327900" y="7956985"/>
            <a:ext cx="3632200" cy="774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DB2C3A-619B-42F0-A3AE-789C66F007DA}"/>
              </a:ext>
            </a:extLst>
          </p:cNvPr>
          <p:cNvSpPr/>
          <p:nvPr/>
        </p:nvSpPr>
        <p:spPr>
          <a:xfrm>
            <a:off x="12442310" y="7916881"/>
            <a:ext cx="3632200" cy="774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B6293E-AEDF-4B51-BC10-9245EB8DC145}"/>
              </a:ext>
            </a:extLst>
          </p:cNvPr>
          <p:cNvSpPr/>
          <p:nvPr/>
        </p:nvSpPr>
        <p:spPr>
          <a:xfrm>
            <a:off x="4851400" y="8858239"/>
            <a:ext cx="8918149" cy="774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200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ED5B969D-936C-40B0-9E22-05139A6A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12A210D-2C2C-4E9E-B55D-A733912B0CAF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-10804"/>
            <a:chExt cx="18288000" cy="10287000"/>
          </a:xfrm>
        </p:grpSpPr>
        <p:sp>
          <p:nvSpPr>
            <p:cNvPr id="12" name="object 2">
              <a:extLst>
                <a:ext uri="{FF2B5EF4-FFF2-40B4-BE49-F238E27FC236}">
                  <a16:creationId xmlns:a16="http://schemas.microsoft.com/office/drawing/2014/main" id="{FA4E2B61-10A3-4C44-9AB3-69C0F259A9C2}"/>
                </a:ext>
              </a:extLst>
            </p:cNvPr>
            <p:cNvSpPr/>
            <p:nvPr/>
          </p:nvSpPr>
          <p:spPr>
            <a:xfrm>
              <a:off x="0" y="-10804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10287000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5CBC9AD-E344-4DB4-8EA5-FC53BBA2D686}"/>
                </a:ext>
              </a:extLst>
            </p:cNvPr>
            <p:cNvSpPr/>
            <p:nvPr/>
          </p:nvSpPr>
          <p:spPr>
            <a:xfrm>
              <a:off x="381000" y="342900"/>
              <a:ext cx="17526000" cy="9601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object 2">
            <a:extLst>
              <a:ext uri="{FF2B5EF4-FFF2-40B4-BE49-F238E27FC236}">
                <a16:creationId xmlns:a16="http://schemas.microsoft.com/office/drawing/2014/main" id="{2AE96124-789B-4E88-8F3D-A830C4D47D67}"/>
              </a:ext>
            </a:extLst>
          </p:cNvPr>
          <p:cNvSpPr txBox="1">
            <a:spLocks/>
          </p:cNvSpPr>
          <p:nvPr/>
        </p:nvSpPr>
        <p:spPr>
          <a:xfrm>
            <a:off x="1016001" y="974152"/>
            <a:ext cx="645159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0" i="0">
                <a:solidFill>
                  <a:srgbClr val="ECECEC"/>
                </a:solidFill>
                <a:latin typeface="UnDinaru"/>
                <a:ea typeface="+mj-ea"/>
                <a:cs typeface="UnDinaru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ko-KR" altLang="en-US" sz="4800" kern="0">
                <a:solidFill>
                  <a:schemeClr val="tx1"/>
                </a:solidFill>
              </a:rPr>
              <a:t>기대효과 보완점</a:t>
            </a:r>
            <a:endParaRPr lang="ko-KR" altLang="en-US" sz="48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02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ED5B969D-936C-40B0-9E22-05139A6A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12A210D-2C2C-4E9E-B55D-A733912B0CAF}"/>
              </a:ext>
            </a:extLst>
          </p:cNvPr>
          <p:cNvGrpSpPr/>
          <p:nvPr/>
        </p:nvGrpSpPr>
        <p:grpSpPr>
          <a:xfrm>
            <a:off x="0" y="-10804"/>
            <a:ext cx="18288000" cy="10287000"/>
            <a:chOff x="0" y="-10804"/>
            <a:chExt cx="18288000" cy="10287000"/>
          </a:xfrm>
        </p:grpSpPr>
        <p:sp>
          <p:nvSpPr>
            <p:cNvPr id="12" name="object 2">
              <a:extLst>
                <a:ext uri="{FF2B5EF4-FFF2-40B4-BE49-F238E27FC236}">
                  <a16:creationId xmlns:a16="http://schemas.microsoft.com/office/drawing/2014/main" id="{FA4E2B61-10A3-4C44-9AB3-69C0F259A9C2}"/>
                </a:ext>
              </a:extLst>
            </p:cNvPr>
            <p:cNvSpPr/>
            <p:nvPr/>
          </p:nvSpPr>
          <p:spPr>
            <a:xfrm>
              <a:off x="0" y="-10804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10287000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5CBC9AD-E344-4DB4-8EA5-FC53BBA2D686}"/>
                </a:ext>
              </a:extLst>
            </p:cNvPr>
            <p:cNvSpPr/>
            <p:nvPr/>
          </p:nvSpPr>
          <p:spPr>
            <a:xfrm>
              <a:off x="381000" y="342900"/>
              <a:ext cx="17526000" cy="9601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D16BABC-3B5D-4ECD-91CC-9AF7A4ACEBD1}"/>
              </a:ext>
            </a:extLst>
          </p:cNvPr>
          <p:cNvGrpSpPr/>
          <p:nvPr/>
        </p:nvGrpSpPr>
        <p:grpSpPr>
          <a:xfrm>
            <a:off x="4286495" y="3319867"/>
            <a:ext cx="9715012" cy="3810949"/>
            <a:chOff x="4132218" y="3009900"/>
            <a:chExt cx="9715012" cy="3810948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4BC453A-590D-4234-BE9B-BE0975AF32B0}"/>
                </a:ext>
              </a:extLst>
            </p:cNvPr>
            <p:cNvGrpSpPr/>
            <p:nvPr/>
          </p:nvGrpSpPr>
          <p:grpSpPr>
            <a:xfrm>
              <a:off x="4132218" y="3009900"/>
              <a:ext cx="9715012" cy="2722691"/>
              <a:chOff x="4132218" y="3009900"/>
              <a:chExt cx="9715012" cy="2722691"/>
            </a:xfrm>
          </p:grpSpPr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FE61F8B9-B199-448B-A72F-A1BD17BC91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3876" b="54771"/>
              <a:stretch/>
            </p:blipFill>
            <p:spPr>
              <a:xfrm>
                <a:off x="4132218" y="3009900"/>
                <a:ext cx="2776537" cy="2722691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FCED3115-B44C-41BC-837D-FDECC70EA2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810" r="2066" b="54771"/>
              <a:stretch/>
            </p:blipFill>
            <p:spPr>
              <a:xfrm>
                <a:off x="7635094" y="3009900"/>
                <a:ext cx="2776537" cy="2722691"/>
              </a:xfrm>
              <a:prstGeom prst="rect">
                <a:avLst/>
              </a:prstGeom>
            </p:spPr>
          </p:pic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6E4A735F-2833-4799-83E5-817FE2F77C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2" t="53155" r="53084" b="5267"/>
              <a:stretch/>
            </p:blipFill>
            <p:spPr>
              <a:xfrm>
                <a:off x="11070693" y="3119801"/>
                <a:ext cx="2776537" cy="2502888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281D4B8-A497-482E-A2E2-B3277C4A2E9A}"/>
                </a:ext>
              </a:extLst>
            </p:cNvPr>
            <p:cNvGrpSpPr/>
            <p:nvPr/>
          </p:nvGrpSpPr>
          <p:grpSpPr>
            <a:xfrm>
              <a:off x="5043434" y="5732591"/>
              <a:ext cx="7822051" cy="400110"/>
              <a:chOff x="5043434" y="5732591"/>
              <a:chExt cx="7822051" cy="400110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1D6E55-D05D-4938-B4AB-CC55244270BF}"/>
                  </a:ext>
                </a:extLst>
              </p:cNvPr>
              <p:cNvSpPr txBox="1"/>
              <p:nvPr/>
            </p:nvSpPr>
            <p:spPr>
              <a:xfrm>
                <a:off x="5043434" y="5732591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buNone/>
                </a:pPr>
                <a:r>
                  <a:rPr lang="ko-KR" altLang="en-US" sz="2000" dirty="0"/>
                  <a:t>정지훈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C38DF2-E805-43CD-A1F1-06CB22BF89BC}"/>
                  </a:ext>
                </a:extLst>
              </p:cNvPr>
              <p:cNvSpPr txBox="1"/>
              <p:nvPr/>
            </p:nvSpPr>
            <p:spPr>
              <a:xfrm>
                <a:off x="8546310" y="5732591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buNone/>
                </a:pPr>
                <a:r>
                  <a:rPr lang="ko-KR" altLang="en-US" sz="2000" dirty="0"/>
                  <a:t>정지은</a:t>
                </a:r>
                <a:endParaRPr lang="en-US" altLang="ko-KR" sz="20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3E8091-339C-46DE-B577-5328E8930F5C}"/>
                  </a:ext>
                </a:extLst>
              </p:cNvPr>
              <p:cNvSpPr txBox="1"/>
              <p:nvPr/>
            </p:nvSpPr>
            <p:spPr>
              <a:xfrm>
                <a:off x="12052442" y="5732591"/>
                <a:ext cx="8130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buNone/>
                </a:pPr>
                <a:r>
                  <a:rPr lang="ko-KR" altLang="en-US" sz="2000" dirty="0"/>
                  <a:t>임  훈</a:t>
                </a: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8BFCDD0-E993-479C-8329-5618E2C594B6}"/>
                </a:ext>
              </a:extLst>
            </p:cNvPr>
            <p:cNvGrpSpPr/>
            <p:nvPr/>
          </p:nvGrpSpPr>
          <p:grpSpPr>
            <a:xfrm>
              <a:off x="4420791" y="6174517"/>
              <a:ext cx="9290265" cy="646331"/>
              <a:chOff x="4420791" y="6174517"/>
              <a:chExt cx="9290265" cy="64633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316A54-9CD7-4E84-9BE1-0899610AD564}"/>
                  </a:ext>
                </a:extLst>
              </p:cNvPr>
              <p:cNvSpPr txBox="1"/>
              <p:nvPr/>
            </p:nvSpPr>
            <p:spPr>
              <a:xfrm>
                <a:off x="4420791" y="6313016"/>
                <a:ext cx="2199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- </a:t>
                </a:r>
                <a:r>
                  <a:rPr lang="ko-KR" altLang="en-US" dirty="0"/>
                  <a:t>딥러닝 모델  개발 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D6F3A8C-A550-445C-B76C-E161154779E9}"/>
                  </a:ext>
                </a:extLst>
              </p:cNvPr>
              <p:cNvSpPr txBox="1"/>
              <p:nvPr/>
            </p:nvSpPr>
            <p:spPr>
              <a:xfrm>
                <a:off x="7827048" y="6313016"/>
                <a:ext cx="2392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- </a:t>
                </a:r>
                <a:r>
                  <a:rPr lang="ko-KR" altLang="en-US" dirty="0"/>
                  <a:t>딥러닝 모델  개발 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95A2ABB-D0F6-40AB-AF4B-EB50E5514417}"/>
                  </a:ext>
                </a:extLst>
              </p:cNvPr>
              <p:cNvSpPr txBox="1"/>
              <p:nvPr/>
            </p:nvSpPr>
            <p:spPr>
              <a:xfrm>
                <a:off x="11206865" y="6174517"/>
                <a:ext cx="25041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44" indent="-285744" algn="ctr">
                  <a:buFontTx/>
                  <a:buChar char="-"/>
                </a:pPr>
                <a:r>
                  <a:rPr lang="ko-KR" altLang="en-US" dirty="0"/>
                  <a:t>팀장 </a:t>
                </a:r>
                <a:endParaRPr lang="en-US" altLang="ko-KR" dirty="0"/>
              </a:p>
              <a:p>
                <a:pPr marL="285744" indent="-285744" algn="ctr">
                  <a:buFontTx/>
                  <a:buChar char="-"/>
                </a:pPr>
                <a:r>
                  <a:rPr lang="ko-KR" altLang="en-US" dirty="0"/>
                  <a:t>머신 러닝 모델 개발 </a:t>
                </a:r>
              </a:p>
            </p:txBody>
          </p:sp>
        </p:grpSp>
      </p:grpSp>
      <p:sp>
        <p:nvSpPr>
          <p:cNvPr id="33" name="object 2">
            <a:extLst>
              <a:ext uri="{FF2B5EF4-FFF2-40B4-BE49-F238E27FC236}">
                <a16:creationId xmlns:a16="http://schemas.microsoft.com/office/drawing/2014/main" id="{CD794CA8-EDB9-427E-A12F-CD2AE1C76D34}"/>
              </a:ext>
            </a:extLst>
          </p:cNvPr>
          <p:cNvSpPr txBox="1">
            <a:spLocks/>
          </p:cNvSpPr>
          <p:nvPr/>
        </p:nvSpPr>
        <p:spPr>
          <a:xfrm>
            <a:off x="484432" y="507256"/>
            <a:ext cx="6604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0" i="0">
                <a:solidFill>
                  <a:srgbClr val="ECECEC"/>
                </a:solidFill>
                <a:latin typeface="UnDinaru"/>
                <a:ea typeface="+mj-ea"/>
                <a:cs typeface="UnDinaru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ko-KR" altLang="en-US" sz="3600" kern="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팀원 소개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B01511B2-500E-43D7-A142-6139F2FEECF5}"/>
              </a:ext>
            </a:extLst>
          </p:cNvPr>
          <p:cNvGrpSpPr/>
          <p:nvPr/>
        </p:nvGrpSpPr>
        <p:grpSpPr>
          <a:xfrm>
            <a:off x="0" y="-10804"/>
            <a:ext cx="18288000" cy="10287000"/>
            <a:chOff x="0" y="-10804"/>
            <a:chExt cx="18288000" cy="10287000"/>
          </a:xfrm>
        </p:grpSpPr>
        <p:sp>
          <p:nvSpPr>
            <p:cNvPr id="33" name="object 2">
              <a:extLst>
                <a:ext uri="{FF2B5EF4-FFF2-40B4-BE49-F238E27FC236}">
                  <a16:creationId xmlns:a16="http://schemas.microsoft.com/office/drawing/2014/main" id="{360E1873-CBF4-440E-A850-DF6AE8A2F33D}"/>
                </a:ext>
              </a:extLst>
            </p:cNvPr>
            <p:cNvSpPr/>
            <p:nvPr/>
          </p:nvSpPr>
          <p:spPr>
            <a:xfrm>
              <a:off x="0" y="-10804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10287000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46DB608-F729-4B47-8328-1B094D2B1537}"/>
                </a:ext>
              </a:extLst>
            </p:cNvPr>
            <p:cNvSpPr/>
            <p:nvPr/>
          </p:nvSpPr>
          <p:spPr>
            <a:xfrm>
              <a:off x="381000" y="342900"/>
              <a:ext cx="17526000" cy="9601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D2903A9-C621-420D-BD9D-4D0D6E07BDD1}"/>
              </a:ext>
            </a:extLst>
          </p:cNvPr>
          <p:cNvGrpSpPr/>
          <p:nvPr/>
        </p:nvGrpSpPr>
        <p:grpSpPr>
          <a:xfrm>
            <a:off x="1012209" y="6515100"/>
            <a:ext cx="16073325" cy="1525482"/>
            <a:chOff x="1012209" y="6804019"/>
            <a:chExt cx="16073325" cy="1525482"/>
          </a:xfrm>
        </p:grpSpPr>
        <p:sp>
          <p:nvSpPr>
            <p:cNvPr id="3" name="object 3"/>
            <p:cNvSpPr txBox="1"/>
            <p:nvPr/>
          </p:nvSpPr>
          <p:spPr>
            <a:xfrm>
              <a:off x="1012209" y="7148940"/>
              <a:ext cx="2444751" cy="75277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algn="ctr">
                <a:lnSpc>
                  <a:spcPct val="116100"/>
                </a:lnSpc>
                <a:spcBef>
                  <a:spcPts val="100"/>
                </a:spcBef>
              </a:pPr>
              <a:r>
                <a:rPr lang="ko-KR" altLang="en-US" sz="2100" dirty="0">
                  <a:latin typeface="UnDinaru"/>
                  <a:cs typeface="UnDinaru"/>
                </a:rPr>
                <a:t>프로젝트 배경</a:t>
              </a:r>
              <a:endParaRPr lang="en-US" altLang="ko-KR" sz="2100" dirty="0">
                <a:latin typeface="UnDinaru"/>
                <a:cs typeface="UnDinaru"/>
              </a:endParaRPr>
            </a:p>
            <a:p>
              <a:pPr marL="12700" marR="5080" algn="ctr">
                <a:lnSpc>
                  <a:spcPct val="116100"/>
                </a:lnSpc>
                <a:spcBef>
                  <a:spcPts val="100"/>
                </a:spcBef>
              </a:pPr>
              <a:r>
                <a:rPr lang="en-US" altLang="ko-KR" sz="2100" dirty="0">
                  <a:latin typeface="UnDinaru"/>
                  <a:cs typeface="UnDinaru"/>
                </a:rPr>
                <a:t>Data Description</a:t>
              </a: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4429180" y="7148940"/>
              <a:ext cx="2890165" cy="75277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algn="ctr">
                <a:lnSpc>
                  <a:spcPct val="116100"/>
                </a:lnSpc>
                <a:spcBef>
                  <a:spcPts val="100"/>
                </a:spcBef>
              </a:pPr>
              <a:r>
                <a:rPr lang="ko-KR" altLang="en-US" sz="2100" dirty="0" err="1">
                  <a:latin typeface="UnDinaru"/>
                  <a:cs typeface="UnDinaru"/>
                </a:rPr>
                <a:t>결측치</a:t>
              </a:r>
              <a:r>
                <a:rPr lang="en-US" altLang="ko-KR" sz="2100" dirty="0">
                  <a:latin typeface="UnDinaru"/>
                  <a:cs typeface="UnDinaru"/>
                </a:rPr>
                <a:t>, </a:t>
              </a:r>
              <a:r>
                <a:rPr lang="ko-KR" altLang="en-US" sz="2100" dirty="0">
                  <a:latin typeface="UnDinaru"/>
                  <a:cs typeface="UnDinaru"/>
                </a:rPr>
                <a:t>이상치</a:t>
              </a:r>
              <a:r>
                <a:rPr lang="en-US" altLang="ko-KR" sz="2100" dirty="0">
                  <a:latin typeface="UnDinaru"/>
                  <a:cs typeface="UnDinaru"/>
                </a:rPr>
                <a:t>, </a:t>
              </a:r>
              <a:r>
                <a:rPr lang="ko-KR" altLang="en-US" sz="2100" dirty="0">
                  <a:latin typeface="UnDinaru"/>
                  <a:cs typeface="UnDinaru"/>
                </a:rPr>
                <a:t>정규화</a:t>
              </a:r>
              <a:endParaRPr lang="en-US" altLang="ko-KR" sz="2100" dirty="0">
                <a:latin typeface="UnDinaru"/>
                <a:cs typeface="UnDinaru"/>
              </a:endParaRPr>
            </a:p>
            <a:p>
              <a:pPr marL="12700" marR="5080" algn="ctr">
                <a:lnSpc>
                  <a:spcPct val="116100"/>
                </a:lnSpc>
                <a:spcBef>
                  <a:spcPts val="100"/>
                </a:spcBef>
              </a:pPr>
              <a:r>
                <a:rPr lang="ko-KR" altLang="en-US" sz="2100" dirty="0">
                  <a:latin typeface="UnDinaru"/>
                  <a:cs typeface="UnDinaru"/>
                </a:rPr>
                <a:t>편차</a:t>
              </a:r>
              <a:r>
                <a:rPr lang="en-US" altLang="ko-KR" sz="2100" dirty="0">
                  <a:latin typeface="UnDinaru"/>
                  <a:cs typeface="UnDinaru"/>
                </a:rPr>
                <a:t>, </a:t>
              </a:r>
              <a:r>
                <a:rPr lang="ko-KR" altLang="en-US" sz="2100" dirty="0">
                  <a:latin typeface="UnDinaru"/>
                  <a:cs typeface="UnDinaru"/>
                </a:rPr>
                <a:t>이상 분포 여부 등</a:t>
              </a: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7846171" y="7148940"/>
              <a:ext cx="2454911" cy="75277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algn="ctr">
                <a:lnSpc>
                  <a:spcPct val="116100"/>
                </a:lnSpc>
                <a:spcBef>
                  <a:spcPts val="100"/>
                </a:spcBef>
              </a:pPr>
              <a:r>
                <a:rPr lang="en-US" altLang="ko-KR" sz="2100" dirty="0">
                  <a:latin typeface="UnDinaru"/>
                  <a:cs typeface="UnDinaru"/>
                </a:rPr>
                <a:t>3</a:t>
              </a:r>
              <a:r>
                <a:rPr lang="ko-KR" altLang="en-US" sz="2100" dirty="0">
                  <a:latin typeface="UnDinaru"/>
                  <a:cs typeface="UnDinaru"/>
                </a:rPr>
                <a:t>가지 방식의</a:t>
              </a:r>
              <a:endParaRPr lang="en-US" altLang="ko-KR" sz="2100" dirty="0">
                <a:latin typeface="UnDinaru"/>
                <a:cs typeface="UnDinaru"/>
              </a:endParaRPr>
            </a:p>
            <a:p>
              <a:pPr marL="12700" marR="5080" algn="ctr">
                <a:lnSpc>
                  <a:spcPct val="116100"/>
                </a:lnSpc>
                <a:spcBef>
                  <a:spcPts val="100"/>
                </a:spcBef>
              </a:pPr>
              <a:r>
                <a:rPr lang="ko-KR" altLang="en-US" sz="2100" dirty="0">
                  <a:latin typeface="UnDinaru"/>
                  <a:cs typeface="UnDinaru"/>
                </a:rPr>
                <a:t>모델 구축</a:t>
              </a:r>
              <a:endParaRPr lang="en-US" altLang="ko-KR" sz="2100" dirty="0">
                <a:latin typeface="UnDinaru"/>
                <a:cs typeface="UnDinaru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11263163" y="6804019"/>
              <a:ext cx="2395220" cy="152548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algn="ctr">
                <a:lnSpc>
                  <a:spcPct val="116100"/>
                </a:lnSpc>
                <a:spcBef>
                  <a:spcPts val="100"/>
                </a:spcBef>
              </a:pPr>
              <a:r>
                <a:rPr lang="ko-KR" altLang="en-US" sz="2100" dirty="0" err="1">
                  <a:latin typeface="UnDinaru"/>
                  <a:cs typeface="UnDinaru"/>
                </a:rPr>
                <a:t>모델별</a:t>
              </a:r>
              <a:endParaRPr lang="en-US" altLang="ko-KR" sz="2100" dirty="0">
                <a:latin typeface="UnDinaru"/>
                <a:cs typeface="UnDinaru"/>
              </a:endParaRPr>
            </a:p>
            <a:p>
              <a:pPr marL="12700" marR="5080" algn="ctr">
                <a:lnSpc>
                  <a:spcPct val="116100"/>
                </a:lnSpc>
                <a:spcBef>
                  <a:spcPts val="100"/>
                </a:spcBef>
              </a:pPr>
              <a:r>
                <a:rPr lang="en-US" altLang="ko-KR" sz="2100" dirty="0">
                  <a:latin typeface="UnDinaru"/>
                  <a:cs typeface="UnDinaru"/>
                </a:rPr>
                <a:t>Accuracy</a:t>
              </a:r>
              <a:r>
                <a:rPr lang="ko-KR" altLang="en-US" sz="2100" dirty="0">
                  <a:latin typeface="UnDinaru"/>
                  <a:cs typeface="UnDinaru"/>
                </a:rPr>
                <a:t> </a:t>
              </a:r>
              <a:endParaRPr lang="en-US" altLang="ko-KR" sz="2100" dirty="0">
                <a:latin typeface="UnDinaru"/>
                <a:cs typeface="UnDinaru"/>
              </a:endParaRPr>
            </a:p>
            <a:p>
              <a:pPr marL="12700" marR="5080" algn="ctr">
                <a:lnSpc>
                  <a:spcPct val="116100"/>
                </a:lnSpc>
                <a:spcBef>
                  <a:spcPts val="100"/>
                </a:spcBef>
              </a:pPr>
              <a:r>
                <a:rPr lang="en-US" sz="2100" dirty="0">
                  <a:latin typeface="UnDinaru"/>
                  <a:cs typeface="UnDinaru"/>
                </a:rPr>
                <a:t>Recall Precision </a:t>
              </a:r>
            </a:p>
            <a:p>
              <a:pPr marL="12700" marR="5080" algn="ctr">
                <a:lnSpc>
                  <a:spcPct val="116100"/>
                </a:lnSpc>
                <a:spcBef>
                  <a:spcPts val="100"/>
                </a:spcBef>
              </a:pPr>
              <a:r>
                <a:rPr lang="en-US" sz="2100" dirty="0">
                  <a:latin typeface="UnDinaru"/>
                  <a:cs typeface="UnDinaru"/>
                </a:rPr>
                <a:t>F1 score </a:t>
              </a:r>
              <a:r>
                <a:rPr lang="ko-KR" altLang="en-US" sz="2100" dirty="0">
                  <a:latin typeface="UnDinaru"/>
                  <a:cs typeface="UnDinaru"/>
                </a:rPr>
                <a:t>비교 </a:t>
              </a:r>
              <a:endParaRPr sz="2100" dirty="0">
                <a:latin typeface="UnDinaru"/>
                <a:cs typeface="UnDinaru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14680154" y="7344089"/>
              <a:ext cx="2405380" cy="362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algn="ctr">
                <a:lnSpc>
                  <a:spcPct val="116100"/>
                </a:lnSpc>
                <a:spcBef>
                  <a:spcPts val="100"/>
                </a:spcBef>
              </a:pPr>
              <a:r>
                <a:rPr lang="ko-KR" altLang="en-US" sz="2100" dirty="0">
                  <a:latin typeface="UnDinaru"/>
                  <a:cs typeface="UnDinaru"/>
                </a:rPr>
                <a:t>결론 </a:t>
              </a:r>
              <a:endParaRPr sz="2100" dirty="0">
                <a:latin typeface="UnDinaru"/>
                <a:cs typeface="UnDinaru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1CCF5BC-034B-49C1-8AF3-5786A9396F80}"/>
              </a:ext>
            </a:extLst>
          </p:cNvPr>
          <p:cNvGrpSpPr/>
          <p:nvPr/>
        </p:nvGrpSpPr>
        <p:grpSpPr>
          <a:xfrm>
            <a:off x="1257027" y="5372100"/>
            <a:ext cx="15318904" cy="785920"/>
            <a:chOff x="701705" y="4417628"/>
            <a:chExt cx="15318903" cy="785920"/>
          </a:xfrm>
        </p:grpSpPr>
        <p:sp>
          <p:nvSpPr>
            <p:cNvPr id="4" name="object 4"/>
            <p:cNvSpPr txBox="1"/>
            <p:nvPr/>
          </p:nvSpPr>
          <p:spPr>
            <a:xfrm>
              <a:off x="701705" y="4617907"/>
              <a:ext cx="1955113" cy="385361"/>
            </a:xfrm>
            <a:prstGeom prst="rect">
              <a:avLst/>
            </a:prstGeom>
          </p:spPr>
          <p:txBody>
            <a:bodyPr vert="horz" wrap="square" lIns="0" tIns="27939" rIns="0" bIns="0" rtlCol="0">
              <a:spAutoFit/>
            </a:bodyPr>
            <a:lstStyle/>
            <a:p>
              <a:pPr marL="12700" marR="5080" algn="ctr">
                <a:lnSpc>
                  <a:spcPts val="2851"/>
                </a:lnSpc>
                <a:spcBef>
                  <a:spcPts val="219"/>
                </a:spcBef>
              </a:pPr>
              <a:r>
                <a:rPr lang="ko-KR" altLang="en-US" sz="2400" b="1" dirty="0">
                  <a:latin typeface="UnDinaru"/>
                  <a:cs typeface="UnDinaru"/>
                </a:rPr>
                <a:t>프로젝트 개요</a:t>
              </a:r>
              <a:endParaRPr lang="en-US" sz="2400" b="1" dirty="0">
                <a:latin typeface="UnDinaru"/>
                <a:cs typeface="UnDinaru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3863882" y="4417628"/>
              <a:ext cx="2549024" cy="785920"/>
            </a:xfrm>
            <a:prstGeom prst="rect">
              <a:avLst/>
            </a:prstGeom>
          </p:spPr>
          <p:txBody>
            <a:bodyPr vert="horz" wrap="square" lIns="0" tIns="27939" rIns="0" bIns="0" rtlCol="0">
              <a:spAutoFit/>
            </a:bodyPr>
            <a:lstStyle/>
            <a:p>
              <a:pPr marL="12700" marR="5080" algn="ctr">
                <a:lnSpc>
                  <a:spcPts val="2851"/>
                </a:lnSpc>
                <a:spcBef>
                  <a:spcPts val="219"/>
                </a:spcBef>
              </a:pPr>
              <a:r>
                <a:rPr lang="ko-KR" altLang="en-US" sz="2400" b="1" dirty="0" err="1">
                  <a:latin typeface="UnDinaru"/>
                  <a:cs typeface="UnDinaru"/>
                </a:rPr>
                <a:t>전처리</a:t>
              </a:r>
              <a:endParaRPr lang="en-US" altLang="ko-KR" sz="2400" b="1" dirty="0">
                <a:latin typeface="UnDinaru"/>
                <a:cs typeface="UnDinaru"/>
              </a:endParaRPr>
            </a:p>
            <a:p>
              <a:pPr marL="12700" marR="5080" algn="ctr">
                <a:lnSpc>
                  <a:spcPts val="2851"/>
                </a:lnSpc>
                <a:spcBef>
                  <a:spcPts val="219"/>
                </a:spcBef>
              </a:pPr>
              <a:r>
                <a:rPr lang="en-US" sz="2400" b="1" dirty="0">
                  <a:latin typeface="UnDinaru"/>
                  <a:cs typeface="UnDinaru"/>
                </a:rPr>
                <a:t>Feature Engineering</a:t>
              </a:r>
              <a:endParaRPr sz="2400" b="1" dirty="0">
                <a:latin typeface="UnDinaru"/>
                <a:cs typeface="UnDinaru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7849951" y="4617908"/>
              <a:ext cx="1336675" cy="385361"/>
            </a:xfrm>
            <a:prstGeom prst="rect">
              <a:avLst/>
            </a:prstGeom>
          </p:spPr>
          <p:txBody>
            <a:bodyPr vert="horz" wrap="square" lIns="0" tIns="27939" rIns="0" bIns="0" rtlCol="0">
              <a:spAutoFit/>
            </a:bodyPr>
            <a:lstStyle/>
            <a:p>
              <a:pPr marL="12700" marR="5080" algn="ctr">
                <a:lnSpc>
                  <a:spcPts val="2851"/>
                </a:lnSpc>
                <a:spcBef>
                  <a:spcPts val="219"/>
                </a:spcBef>
              </a:pPr>
              <a:r>
                <a:rPr lang="ko-KR" altLang="en-US" sz="2400" b="1" spc="-509">
                  <a:solidFill>
                    <a:srgbClr val="383838"/>
                  </a:solidFill>
                  <a:latin typeface="UnDinaru"/>
                  <a:cs typeface="UnDinaru"/>
                </a:rPr>
                <a:t>모델 구축</a:t>
              </a:r>
              <a:endParaRPr sz="2400" b="1" dirty="0">
                <a:latin typeface="UnDinaru"/>
                <a:cs typeface="UnDinaru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11266942" y="4617908"/>
              <a:ext cx="1336675" cy="385361"/>
            </a:xfrm>
            <a:prstGeom prst="rect">
              <a:avLst/>
            </a:prstGeom>
          </p:spPr>
          <p:txBody>
            <a:bodyPr vert="horz" wrap="square" lIns="0" tIns="27939" rIns="0" bIns="0" rtlCol="0">
              <a:spAutoFit/>
            </a:bodyPr>
            <a:lstStyle/>
            <a:p>
              <a:pPr marL="12700" marR="5080" algn="ctr">
                <a:lnSpc>
                  <a:spcPts val="2851"/>
                </a:lnSpc>
                <a:spcBef>
                  <a:spcPts val="219"/>
                </a:spcBef>
              </a:pPr>
              <a:r>
                <a:rPr lang="ko-KR" altLang="en-US" sz="2400" b="1" spc="-509" dirty="0">
                  <a:solidFill>
                    <a:srgbClr val="383838"/>
                  </a:solidFill>
                  <a:latin typeface="UnDinaru"/>
                  <a:cs typeface="UnDinaru"/>
                </a:rPr>
                <a:t>모델 비교 </a:t>
              </a:r>
              <a:endParaRPr sz="2400" b="1" dirty="0">
                <a:latin typeface="UnDinaru"/>
                <a:cs typeface="UnDinaru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14683933" y="4617908"/>
              <a:ext cx="1336675" cy="385361"/>
            </a:xfrm>
            <a:prstGeom prst="rect">
              <a:avLst/>
            </a:prstGeom>
          </p:spPr>
          <p:txBody>
            <a:bodyPr vert="horz" wrap="square" lIns="0" tIns="27939" rIns="0" bIns="0" rtlCol="0">
              <a:spAutoFit/>
            </a:bodyPr>
            <a:lstStyle/>
            <a:p>
              <a:pPr marL="12700" marR="5080" algn="ctr">
                <a:lnSpc>
                  <a:spcPts val="2851"/>
                </a:lnSpc>
                <a:spcBef>
                  <a:spcPts val="219"/>
                </a:spcBef>
              </a:pPr>
              <a:r>
                <a:rPr lang="ko-KR" altLang="en-US" sz="2400" b="1" spc="-509" dirty="0">
                  <a:solidFill>
                    <a:srgbClr val="383838"/>
                  </a:solidFill>
                  <a:latin typeface="UnDinaru"/>
                  <a:cs typeface="UnDinaru"/>
                </a:rPr>
                <a:t>결론</a:t>
              </a:r>
              <a:endParaRPr sz="2400" b="1" dirty="0">
                <a:latin typeface="UnDinaru"/>
                <a:cs typeface="UnDinaru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B944F17-7675-49CA-8203-75AFB94FD514}"/>
              </a:ext>
            </a:extLst>
          </p:cNvPr>
          <p:cNvGrpSpPr/>
          <p:nvPr/>
        </p:nvGrpSpPr>
        <p:grpSpPr>
          <a:xfrm>
            <a:off x="1843598" y="4856195"/>
            <a:ext cx="14460025" cy="366767"/>
            <a:chOff x="1016000" y="3744440"/>
            <a:chExt cx="14460025" cy="366766"/>
          </a:xfrm>
        </p:grpSpPr>
        <p:sp>
          <p:nvSpPr>
            <p:cNvPr id="5" name="object 5"/>
            <p:cNvSpPr txBox="1"/>
            <p:nvPr/>
          </p:nvSpPr>
          <p:spPr>
            <a:xfrm>
              <a:off x="1016000" y="3744440"/>
              <a:ext cx="792095" cy="36676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lang="en-US" sz="2300" spc="-111" dirty="0">
                  <a:solidFill>
                    <a:srgbClr val="383838"/>
                  </a:solidFill>
                  <a:latin typeface="UnDinaru"/>
                  <a:cs typeface="UnDinaru"/>
                </a:rPr>
                <a:t>Step1</a:t>
              </a:r>
              <a:endParaRPr sz="2300" dirty="0">
                <a:latin typeface="UnDinaru"/>
                <a:cs typeface="UnDinaru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4432991" y="3744440"/>
              <a:ext cx="792093" cy="36676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lang="en-US" altLang="ko-KR" sz="2300" spc="-111" dirty="0">
                  <a:solidFill>
                    <a:srgbClr val="383838"/>
                  </a:solidFill>
                  <a:latin typeface="UnDinaru"/>
                  <a:cs typeface="UnDinaru"/>
                </a:rPr>
                <a:t>Step2</a:t>
              </a:r>
              <a:endParaRPr sz="2300" dirty="0">
                <a:latin typeface="UnDinaru"/>
                <a:cs typeface="UnDinaru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7849951" y="3744440"/>
              <a:ext cx="792093" cy="36676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lang="en-US" altLang="ko-KR" sz="2300" spc="-111" dirty="0">
                  <a:solidFill>
                    <a:srgbClr val="383838"/>
                  </a:solidFill>
                  <a:latin typeface="UnDinaru"/>
                  <a:cs typeface="UnDinaru"/>
                </a:rPr>
                <a:t>Step3</a:t>
              </a:r>
              <a:endParaRPr sz="2300" dirty="0">
                <a:latin typeface="UnDinaru"/>
                <a:cs typeface="UnDinaru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11266941" y="3744440"/>
              <a:ext cx="792093" cy="36676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lang="en-US" altLang="ko-KR" sz="2300" spc="-111" dirty="0">
                  <a:solidFill>
                    <a:srgbClr val="383838"/>
                  </a:solidFill>
                  <a:latin typeface="UnDinaru"/>
                  <a:cs typeface="UnDinaru"/>
                </a:rPr>
                <a:t>Step4</a:t>
              </a:r>
              <a:endParaRPr sz="2300" dirty="0">
                <a:latin typeface="UnDinaru"/>
                <a:cs typeface="UnDinaru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14683932" y="3744440"/>
              <a:ext cx="792093" cy="36676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lang="en-US" altLang="ko-KR" sz="2300" spc="-111" dirty="0">
                  <a:solidFill>
                    <a:srgbClr val="383838"/>
                  </a:solidFill>
                  <a:latin typeface="UnDinaru"/>
                  <a:cs typeface="UnDinaru"/>
                </a:rPr>
                <a:t>Step5</a:t>
              </a:r>
              <a:endParaRPr sz="2300" dirty="0">
                <a:latin typeface="UnDinaru"/>
                <a:cs typeface="UnDinaru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BD9C64C-FC4B-4215-9287-645A3171FC66}"/>
              </a:ext>
            </a:extLst>
          </p:cNvPr>
          <p:cNvGrpSpPr/>
          <p:nvPr/>
        </p:nvGrpSpPr>
        <p:grpSpPr>
          <a:xfrm>
            <a:off x="1012210" y="6354059"/>
            <a:ext cx="16206991" cy="28575"/>
            <a:chOff x="1024908" y="6210383"/>
            <a:chExt cx="16206991" cy="28575"/>
          </a:xfrm>
        </p:grpSpPr>
        <p:sp>
          <p:nvSpPr>
            <p:cNvPr id="6" name="object 6"/>
            <p:cNvSpPr/>
            <p:nvPr/>
          </p:nvSpPr>
          <p:spPr>
            <a:xfrm>
              <a:off x="1024908" y="6210383"/>
              <a:ext cx="2539046" cy="285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41880" y="6210383"/>
              <a:ext cx="2539046" cy="285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58871" y="6210383"/>
              <a:ext cx="2539046" cy="285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275862" y="6210383"/>
              <a:ext cx="2539046" cy="285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692853" y="6210383"/>
              <a:ext cx="2539046" cy="285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AD13769-B14B-4441-A5C5-49D94B463C53}"/>
              </a:ext>
            </a:extLst>
          </p:cNvPr>
          <p:cNvGrpSpPr/>
          <p:nvPr/>
        </p:nvGrpSpPr>
        <p:grpSpPr>
          <a:xfrm>
            <a:off x="2962459" y="2017868"/>
            <a:ext cx="12222272" cy="1299661"/>
            <a:chOff x="3428258" y="2226327"/>
            <a:chExt cx="11052826" cy="1057521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487FC5ED-5293-4081-8952-6A20B399A114}"/>
                </a:ext>
              </a:extLst>
            </p:cNvPr>
            <p:cNvSpPr/>
            <p:nvPr/>
          </p:nvSpPr>
          <p:spPr>
            <a:xfrm>
              <a:off x="3428258" y="2226327"/>
              <a:ext cx="11052826" cy="1057521"/>
            </a:xfrm>
            <a:prstGeom prst="roundRect">
              <a:avLst/>
            </a:prstGeom>
            <a:solidFill>
              <a:srgbClr val="38383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F10CDA-7DE1-47D7-912A-D4767CF6A629}"/>
                </a:ext>
              </a:extLst>
            </p:cNvPr>
            <p:cNvSpPr txBox="1"/>
            <p:nvPr/>
          </p:nvSpPr>
          <p:spPr>
            <a:xfrm>
              <a:off x="3482250" y="2431922"/>
              <a:ext cx="10944843" cy="57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  <a:latin typeface="+mn-ea"/>
                </a:rPr>
                <a:t>생산 제품의 이상을 조기에 탐지할 수 있는 모델을 만들어 </a:t>
              </a:r>
              <a:r>
                <a:rPr lang="ko-KR" altLang="en-US" sz="2000" b="1" dirty="0">
                  <a:solidFill>
                    <a:srgbClr val="FFFF00"/>
                  </a:solidFill>
                  <a:latin typeface="+mn-ea"/>
                </a:rPr>
                <a:t>이상 제품을 탐지</a:t>
              </a:r>
              <a:r>
                <a:rPr lang="ko-KR" altLang="en-US" sz="2000" b="1" dirty="0">
                  <a:solidFill>
                    <a:schemeClr val="bg1"/>
                  </a:solidFill>
                  <a:latin typeface="+mn-ea"/>
                </a:rPr>
                <a:t>하는 것을 목적으로 함 </a:t>
              </a:r>
              <a:endParaRPr lang="en-US" altLang="ko-KR" sz="2000" b="1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ko-KR" altLang="en-US" sz="2000" b="1" dirty="0">
                  <a:solidFill>
                    <a:schemeClr val="bg1"/>
                  </a:solidFill>
                  <a:latin typeface="+mn-ea"/>
                </a:rPr>
                <a:t>정상과 이상상태의 </a:t>
              </a:r>
              <a:r>
                <a:rPr lang="en-US" altLang="ko-KR" sz="2000" b="1" dirty="0">
                  <a:solidFill>
                    <a:schemeClr val="bg1"/>
                  </a:solidFill>
                  <a:latin typeface="+mn-ea"/>
                </a:rPr>
                <a:t>pH – </a:t>
              </a:r>
              <a:r>
                <a:rPr lang="ko-KR" altLang="en-US" sz="2000" b="1" dirty="0">
                  <a:solidFill>
                    <a:schemeClr val="bg1"/>
                  </a:solidFill>
                  <a:latin typeface="+mn-ea"/>
                </a:rPr>
                <a:t>전류 </a:t>
              </a:r>
              <a:r>
                <a:rPr lang="en-US" altLang="ko-KR" sz="2000" b="1" dirty="0">
                  <a:solidFill>
                    <a:schemeClr val="bg1"/>
                  </a:solidFill>
                  <a:latin typeface="+mn-ea"/>
                </a:rPr>
                <a:t>– </a:t>
              </a:r>
              <a:r>
                <a:rPr lang="ko-KR" altLang="en-US" sz="2000" b="1" dirty="0">
                  <a:solidFill>
                    <a:schemeClr val="bg1"/>
                  </a:solidFill>
                  <a:latin typeface="+mn-ea"/>
                </a:rPr>
                <a:t>온도 데이터의 특징을 파악하고 이를 기반으로 이상 탐지 모델을 개발 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FBD752C-E099-4269-81A1-1CEDBF0D37F3}"/>
              </a:ext>
            </a:extLst>
          </p:cNvPr>
          <p:cNvSpPr/>
          <p:nvPr/>
        </p:nvSpPr>
        <p:spPr>
          <a:xfrm>
            <a:off x="685800" y="4229100"/>
            <a:ext cx="16916400" cy="3885492"/>
          </a:xfrm>
          <a:prstGeom prst="roundRect">
            <a:avLst/>
          </a:prstGeom>
          <a:noFill/>
          <a:ln w="38100"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object 2">
            <a:extLst>
              <a:ext uri="{FF2B5EF4-FFF2-40B4-BE49-F238E27FC236}">
                <a16:creationId xmlns:a16="http://schemas.microsoft.com/office/drawing/2014/main" id="{C1973149-94AC-4139-886B-12CFFB9C91E3}"/>
              </a:ext>
            </a:extLst>
          </p:cNvPr>
          <p:cNvSpPr txBox="1">
            <a:spLocks/>
          </p:cNvSpPr>
          <p:nvPr/>
        </p:nvSpPr>
        <p:spPr>
          <a:xfrm>
            <a:off x="448859" y="493484"/>
            <a:ext cx="6604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0" i="0">
                <a:solidFill>
                  <a:srgbClr val="ECECEC"/>
                </a:solidFill>
                <a:latin typeface="UnDinaru"/>
                <a:ea typeface="+mj-ea"/>
                <a:cs typeface="UnDinaru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altLang="ko-KR" sz="3600" kern="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Project Overview</a:t>
            </a:r>
            <a:endParaRPr lang="ko-KR" altLang="en-US" sz="3600" kern="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C4A0BB3-91EE-4B7A-B0AA-6E518B406E2C}"/>
              </a:ext>
            </a:extLst>
          </p:cNvPr>
          <p:cNvCxnSpPr>
            <a:cxnSpLocks/>
          </p:cNvCxnSpPr>
          <p:nvPr/>
        </p:nvCxnSpPr>
        <p:spPr>
          <a:xfrm>
            <a:off x="228600" y="1104900"/>
            <a:ext cx="4648200" cy="0"/>
          </a:xfrm>
          <a:prstGeom prst="line">
            <a:avLst/>
          </a:prstGeom>
          <a:ln w="76200">
            <a:solidFill>
              <a:srgbClr val="38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ED5B969D-936C-40B0-9E22-05139A6A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ㅁ</a:t>
            </a:r>
            <a:r>
              <a:rPr lang="ko-KR" altLang="en-US" dirty="0"/>
              <a:t>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12A210D-2C2C-4E9E-B55D-A733912B0CAF}"/>
              </a:ext>
            </a:extLst>
          </p:cNvPr>
          <p:cNvGrpSpPr/>
          <p:nvPr/>
        </p:nvGrpSpPr>
        <p:grpSpPr>
          <a:xfrm>
            <a:off x="0" y="-5674"/>
            <a:ext cx="18288000" cy="10287000"/>
            <a:chOff x="0" y="-10804"/>
            <a:chExt cx="18288000" cy="10287000"/>
          </a:xfrm>
        </p:grpSpPr>
        <p:sp>
          <p:nvSpPr>
            <p:cNvPr id="12" name="object 2">
              <a:extLst>
                <a:ext uri="{FF2B5EF4-FFF2-40B4-BE49-F238E27FC236}">
                  <a16:creationId xmlns:a16="http://schemas.microsoft.com/office/drawing/2014/main" id="{FA4E2B61-10A3-4C44-9AB3-69C0F259A9C2}"/>
                </a:ext>
              </a:extLst>
            </p:cNvPr>
            <p:cNvSpPr/>
            <p:nvPr/>
          </p:nvSpPr>
          <p:spPr>
            <a:xfrm>
              <a:off x="0" y="-10804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10287000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5CBC9AD-E344-4DB4-8EA5-FC53BBA2D686}"/>
                </a:ext>
              </a:extLst>
            </p:cNvPr>
            <p:cNvSpPr/>
            <p:nvPr/>
          </p:nvSpPr>
          <p:spPr>
            <a:xfrm>
              <a:off x="381000" y="342900"/>
              <a:ext cx="17526000" cy="960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7B78CB07-19D8-499F-B8B0-ECE74F2BA59F}"/>
              </a:ext>
            </a:extLst>
          </p:cNvPr>
          <p:cNvSpPr txBox="1">
            <a:spLocks/>
          </p:cNvSpPr>
          <p:nvPr/>
        </p:nvSpPr>
        <p:spPr>
          <a:xfrm>
            <a:off x="448859" y="493484"/>
            <a:ext cx="6604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0" i="0">
                <a:solidFill>
                  <a:srgbClr val="ECECEC"/>
                </a:solidFill>
                <a:latin typeface="UnDinaru"/>
                <a:ea typeface="+mj-ea"/>
                <a:cs typeface="UnDinaru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ko-KR" altLang="en-US" kern="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이론 배경 설명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C1EB342-11BC-4E38-8D0D-6B3DCF729792}"/>
              </a:ext>
            </a:extLst>
          </p:cNvPr>
          <p:cNvCxnSpPr>
            <a:cxnSpLocks/>
          </p:cNvCxnSpPr>
          <p:nvPr/>
        </p:nvCxnSpPr>
        <p:spPr>
          <a:xfrm>
            <a:off x="228600" y="2086377"/>
            <a:ext cx="4509698" cy="0"/>
          </a:xfrm>
          <a:prstGeom prst="line">
            <a:avLst/>
          </a:prstGeom>
          <a:ln w="76200">
            <a:solidFill>
              <a:srgbClr val="38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EB47955-BEA7-435C-9ADF-89CE29954573}"/>
              </a:ext>
            </a:extLst>
          </p:cNvPr>
          <p:cNvGrpSpPr/>
          <p:nvPr/>
        </p:nvGrpSpPr>
        <p:grpSpPr>
          <a:xfrm>
            <a:off x="166298" y="2920112"/>
            <a:ext cx="9144000" cy="6546754"/>
            <a:chOff x="166298" y="1938635"/>
            <a:chExt cx="9144000" cy="6546754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30030C8-6C33-4261-ACDE-5C808D81A37C}"/>
                </a:ext>
              </a:extLst>
            </p:cNvPr>
            <p:cNvSpPr/>
            <p:nvPr/>
          </p:nvSpPr>
          <p:spPr>
            <a:xfrm>
              <a:off x="703800" y="2129779"/>
              <a:ext cx="8085542" cy="6355610"/>
            </a:xfrm>
            <a:prstGeom prst="roundRect">
              <a:avLst/>
            </a:prstGeom>
            <a:noFill/>
            <a:ln w="57150">
              <a:solidFill>
                <a:srgbClr val="38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 </a:t>
              </a:r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EC5DAD5-F115-4E49-A0AF-30EF3242E8BD}"/>
                </a:ext>
              </a:extLst>
            </p:cNvPr>
            <p:cNvSpPr/>
            <p:nvPr/>
          </p:nvSpPr>
          <p:spPr>
            <a:xfrm>
              <a:off x="1752600" y="2080703"/>
              <a:ext cx="6096000" cy="84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693B7C-78BE-4C6A-B87D-FC94C3A0A7F5}"/>
                </a:ext>
              </a:extLst>
            </p:cNvPr>
            <p:cNvSpPr txBox="1"/>
            <p:nvPr/>
          </p:nvSpPr>
          <p:spPr>
            <a:xfrm>
              <a:off x="166298" y="1938635"/>
              <a:ext cx="91440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b="1"/>
                <a:t>시계열 데이터</a:t>
              </a:r>
              <a:endParaRPr lang="en-US" altLang="ko-KR" sz="2400" b="1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3336BCF-CE7C-42F5-BD9A-5A235AAA2F73}"/>
              </a:ext>
            </a:extLst>
          </p:cNvPr>
          <p:cNvGrpSpPr/>
          <p:nvPr/>
        </p:nvGrpSpPr>
        <p:grpSpPr>
          <a:xfrm>
            <a:off x="8953500" y="3062180"/>
            <a:ext cx="9144000" cy="6546754"/>
            <a:chOff x="166298" y="1938635"/>
            <a:chExt cx="9144000" cy="6546754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9217AC1-7C35-454E-8758-8F3E957D4BA1}"/>
                </a:ext>
              </a:extLst>
            </p:cNvPr>
            <p:cNvSpPr/>
            <p:nvPr/>
          </p:nvSpPr>
          <p:spPr>
            <a:xfrm>
              <a:off x="703800" y="2129779"/>
              <a:ext cx="8085542" cy="6355610"/>
            </a:xfrm>
            <a:prstGeom prst="roundRect">
              <a:avLst/>
            </a:prstGeom>
            <a:noFill/>
            <a:ln w="57150">
              <a:solidFill>
                <a:srgbClr val="38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A579ABB-1241-439D-BE64-2CA70B06D20F}"/>
                </a:ext>
              </a:extLst>
            </p:cNvPr>
            <p:cNvSpPr/>
            <p:nvPr/>
          </p:nvSpPr>
          <p:spPr>
            <a:xfrm>
              <a:off x="1752600" y="2080703"/>
              <a:ext cx="6096000" cy="84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3770FD-D4CC-4844-B9A9-2A39492690BA}"/>
                </a:ext>
              </a:extLst>
            </p:cNvPr>
            <p:cNvSpPr txBox="1"/>
            <p:nvPr/>
          </p:nvSpPr>
          <p:spPr>
            <a:xfrm>
              <a:off x="166298" y="1938635"/>
              <a:ext cx="91440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b="1"/>
                <a:t>이상 탐지</a:t>
              </a:r>
              <a:endParaRPr lang="en-US" altLang="ko-KR" sz="2400" b="1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6582F94-1A2A-48E0-95E8-2D8138A45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4191129"/>
            <a:ext cx="3568700" cy="3297078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0E2A72-61FB-4ABA-84CD-73CA812FC3B8}"/>
              </a:ext>
            </a:extLst>
          </p:cNvPr>
          <p:cNvSpPr/>
          <p:nvPr/>
        </p:nvSpPr>
        <p:spPr>
          <a:xfrm>
            <a:off x="381000" y="1019781"/>
            <a:ext cx="17526000" cy="1748517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7"/>
            <a:r>
              <a:rPr lang="ko-KR" altLang="en-US" b="1" dirty="0">
                <a:solidFill>
                  <a:srgbClr val="FFFF00"/>
                </a:solidFill>
              </a:rPr>
              <a:t>시계열 데이터</a:t>
            </a:r>
            <a:endParaRPr lang="en-US" altLang="ko-KR" b="1" dirty="0">
              <a:solidFill>
                <a:srgbClr val="FFFF00"/>
              </a:solidFill>
            </a:endParaRPr>
          </a:p>
          <a:p>
            <a:pPr marL="376237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일정한 시간 동안 수집 된 일련의 순서로 정해진 데이터 셋의 집합</a:t>
            </a:r>
            <a:endParaRPr lang="en-US" altLang="ko-KR" dirty="0">
              <a:solidFill>
                <a:schemeClr val="bg1"/>
              </a:solidFill>
            </a:endParaRPr>
          </a:p>
          <a:p>
            <a:pPr marL="90487"/>
            <a:endParaRPr lang="en-US" altLang="ko-KR" b="1" dirty="0">
              <a:solidFill>
                <a:schemeClr val="bg1"/>
              </a:solidFill>
            </a:endParaRPr>
          </a:p>
          <a:p>
            <a:pPr marL="90487"/>
            <a:r>
              <a:rPr lang="ko-KR" altLang="en-US" b="1" dirty="0">
                <a:solidFill>
                  <a:srgbClr val="FFFF00"/>
                </a:solidFill>
              </a:rPr>
              <a:t>이상 탐지 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76237" indent="-285750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이상 탐지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(anomaly detection)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는 일반적인 값과 다른 </a:t>
            </a:r>
            <a:r>
              <a:rPr lang="ko-KR" alt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4" tooltip="특이한 값 (없는 문서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특이한 값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(outlier)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나 드문 사건을 탐지하는 기법이다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수요 예측 기법 시계열 모델 (Time Series Model) 소개 - Small Data Guru">
            <a:extLst>
              <a:ext uri="{FF2B5EF4-FFF2-40B4-BE49-F238E27FC236}">
                <a16:creationId xmlns:a16="http://schemas.microsoft.com/office/drawing/2014/main" id="{C8039D8C-4891-4A42-9748-90AC3DFF7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169" y="4389211"/>
            <a:ext cx="4141142" cy="278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variate Anomaly Detection | Anomaly Detection Algorithms">
            <a:extLst>
              <a:ext uri="{FF2B5EF4-FFF2-40B4-BE49-F238E27FC236}">
                <a16:creationId xmlns:a16="http://schemas.microsoft.com/office/drawing/2014/main" id="{940B9FD3-528B-48E5-99EF-63B1EE973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207" y="3785223"/>
            <a:ext cx="6564595" cy="490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4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ED5B969D-936C-40B0-9E22-05139A6A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ㅁ</a:t>
            </a:r>
            <a:r>
              <a:rPr lang="ko-KR" altLang="en-US" dirty="0"/>
              <a:t>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12A210D-2C2C-4E9E-B55D-A733912B0CAF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-10804"/>
            <a:chExt cx="18288000" cy="10287000"/>
          </a:xfrm>
        </p:grpSpPr>
        <p:sp>
          <p:nvSpPr>
            <p:cNvPr id="12" name="object 2">
              <a:extLst>
                <a:ext uri="{FF2B5EF4-FFF2-40B4-BE49-F238E27FC236}">
                  <a16:creationId xmlns:a16="http://schemas.microsoft.com/office/drawing/2014/main" id="{FA4E2B61-10A3-4C44-9AB3-69C0F259A9C2}"/>
                </a:ext>
              </a:extLst>
            </p:cNvPr>
            <p:cNvSpPr/>
            <p:nvPr/>
          </p:nvSpPr>
          <p:spPr>
            <a:xfrm>
              <a:off x="0" y="-10804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10287000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5CBC9AD-E344-4DB4-8EA5-FC53BBA2D686}"/>
                </a:ext>
              </a:extLst>
            </p:cNvPr>
            <p:cNvSpPr/>
            <p:nvPr/>
          </p:nvSpPr>
          <p:spPr>
            <a:xfrm>
              <a:off x="381000" y="342900"/>
              <a:ext cx="17526000" cy="960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7B78CB07-19D8-499F-B8B0-ECE74F2BA59F}"/>
              </a:ext>
            </a:extLst>
          </p:cNvPr>
          <p:cNvSpPr txBox="1">
            <a:spLocks/>
          </p:cNvSpPr>
          <p:nvPr/>
        </p:nvSpPr>
        <p:spPr>
          <a:xfrm>
            <a:off x="448859" y="493484"/>
            <a:ext cx="6604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0" i="0">
                <a:solidFill>
                  <a:srgbClr val="ECECEC"/>
                </a:solidFill>
                <a:latin typeface="UnDinaru"/>
                <a:ea typeface="+mj-ea"/>
                <a:cs typeface="UnDinaru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ko-KR" altLang="en-US" sz="3600" kern="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 배경설명 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C1EB342-11BC-4E38-8D0D-6B3DCF729792}"/>
              </a:ext>
            </a:extLst>
          </p:cNvPr>
          <p:cNvCxnSpPr>
            <a:cxnSpLocks/>
          </p:cNvCxnSpPr>
          <p:nvPr/>
        </p:nvCxnSpPr>
        <p:spPr>
          <a:xfrm>
            <a:off x="228600" y="1104900"/>
            <a:ext cx="4509698" cy="0"/>
          </a:xfrm>
          <a:prstGeom prst="line">
            <a:avLst/>
          </a:prstGeom>
          <a:ln w="76200">
            <a:solidFill>
              <a:srgbClr val="38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D7A0924-02CC-4CEF-9378-5FA7CACD35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447"/>
          <a:stretch/>
        </p:blipFill>
        <p:spPr>
          <a:xfrm>
            <a:off x="585772" y="2068003"/>
            <a:ext cx="8305800" cy="5803251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436EC28B-2E2B-4D62-914B-B95D1CC874A4}"/>
              </a:ext>
            </a:extLst>
          </p:cNvPr>
          <p:cNvGrpSpPr/>
          <p:nvPr/>
        </p:nvGrpSpPr>
        <p:grpSpPr>
          <a:xfrm>
            <a:off x="9677400" y="1790700"/>
            <a:ext cx="7443772" cy="6818020"/>
            <a:chOff x="9677400" y="1983080"/>
            <a:chExt cx="7443772" cy="681802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76E9951A-6E89-4C37-B685-A9638117F292}"/>
                </a:ext>
              </a:extLst>
            </p:cNvPr>
            <p:cNvSpPr/>
            <p:nvPr/>
          </p:nvSpPr>
          <p:spPr>
            <a:xfrm>
              <a:off x="9677400" y="1983080"/>
              <a:ext cx="7443772" cy="1313227"/>
            </a:xfrm>
            <a:prstGeom prst="roundRect">
              <a:avLst/>
            </a:prstGeom>
            <a:noFill/>
            <a:ln w="38100">
              <a:solidFill>
                <a:srgbClr val="38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공정 배경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전해 </a:t>
              </a:r>
              <a:r>
                <a:rPr lang="ko-KR" altLang="en-US" dirty="0" err="1">
                  <a:solidFill>
                    <a:schemeClr val="tx1"/>
                  </a:solidFill>
                </a:rPr>
                <a:t>탈지란</a:t>
              </a:r>
              <a:r>
                <a:rPr lang="ko-KR" altLang="en-US" dirty="0">
                  <a:solidFill>
                    <a:schemeClr val="tx1"/>
                  </a:solidFill>
                </a:rPr>
                <a:t> 세정 공정 중 하나로 오염물의 제거와 동시에 금속 표면을 활성화하는 방법 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5A029B3-46BE-421B-8386-47534037520F}"/>
                </a:ext>
              </a:extLst>
            </p:cNvPr>
            <p:cNvSpPr/>
            <p:nvPr/>
          </p:nvSpPr>
          <p:spPr>
            <a:xfrm>
              <a:off x="9677400" y="3899931"/>
              <a:ext cx="7443772" cy="1313227"/>
            </a:xfrm>
            <a:prstGeom prst="roundRect">
              <a:avLst/>
            </a:prstGeom>
            <a:noFill/>
            <a:ln w="38100">
              <a:solidFill>
                <a:srgbClr val="38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데이터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342900" indent="-342900"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</a:rPr>
                <a:t>측정 및 활용 가능한 데이터로 온도 전류 </a:t>
              </a:r>
              <a:r>
                <a:rPr lang="en-US" altLang="ko-KR" dirty="0">
                  <a:solidFill>
                    <a:schemeClr val="tx1"/>
                  </a:solidFill>
                </a:rPr>
                <a:t>pH </a:t>
              </a:r>
              <a:r>
                <a:rPr lang="ko-KR" altLang="en-US" dirty="0">
                  <a:solidFill>
                    <a:schemeClr val="tx1"/>
                  </a:solidFill>
                </a:rPr>
                <a:t>시간 등이 존재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342900" indent="-342900"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</a:rPr>
                <a:t>데이터는 날짜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공정 단위</a:t>
              </a:r>
              <a:r>
                <a:rPr lang="en-US" altLang="ko-KR" dirty="0">
                  <a:solidFill>
                    <a:schemeClr val="tx1"/>
                  </a:solidFill>
                </a:rPr>
                <a:t>(Lot)</a:t>
              </a:r>
              <a:r>
                <a:rPr lang="ko-KR" altLang="en-US" dirty="0">
                  <a:solidFill>
                    <a:schemeClr val="tx1"/>
                  </a:solidFill>
                </a:rPr>
                <a:t> 별로 측정 됨 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B43D2DCE-C3E7-4AC6-AC1F-DADF22AB45AD}"/>
                </a:ext>
              </a:extLst>
            </p:cNvPr>
            <p:cNvSpPr/>
            <p:nvPr/>
          </p:nvSpPr>
          <p:spPr>
            <a:xfrm>
              <a:off x="9677400" y="5816782"/>
              <a:ext cx="7443772" cy="2984318"/>
            </a:xfrm>
            <a:prstGeom prst="roundRect">
              <a:avLst/>
            </a:prstGeom>
            <a:noFill/>
            <a:ln w="38100">
              <a:solidFill>
                <a:srgbClr val="38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공정 상의 문제 현황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b="1" dirty="0">
                <a:solidFill>
                  <a:schemeClr val="tx1"/>
                </a:solidFill>
              </a:endParaRPr>
            </a:p>
            <a:p>
              <a:pPr marL="342900" indent="-342900"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</a:rPr>
                <a:t>공정 변수가 설정치보다 높을 경우 피도금물의 표면에 손상이 발생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342900" indent="-342900"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</a:rPr>
                <a:t>반대로 설정치보다 낮을 경우 녹 및 불순물 제거가 완전하지 않음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altLang="ko-KR" dirty="0">
                  <a:solidFill>
                    <a:schemeClr val="tx1"/>
                  </a:solidFill>
                </a:rPr>
                <a:t>pH</a:t>
              </a:r>
              <a:r>
                <a:rPr lang="ko-KR" altLang="en-US" dirty="0">
                  <a:solidFill>
                    <a:schemeClr val="tx1"/>
                  </a:solidFill>
                </a:rPr>
                <a:t>의 정도에 따라 전해 능력이 변해 용액 상의 전류 밀도와 반응성이 달라질 수 있음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342900" indent="-342900"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</a:rPr>
                <a:t>따라서 전류 밀도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시간</a:t>
              </a:r>
              <a:r>
                <a:rPr lang="en-US" altLang="ko-KR" dirty="0">
                  <a:solidFill>
                    <a:schemeClr val="tx1"/>
                  </a:solidFill>
                </a:rPr>
                <a:t>, pH, </a:t>
              </a:r>
              <a:r>
                <a:rPr lang="ko-KR" altLang="en-US" dirty="0">
                  <a:solidFill>
                    <a:schemeClr val="tx1"/>
                  </a:solidFill>
                </a:rPr>
                <a:t>온도 간의 복합적 상관관계를 고려해 공정 진행 필요 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153ACC-0E6E-4111-B6CA-C7A39D53AE2F}"/>
              </a:ext>
            </a:extLst>
          </p:cNvPr>
          <p:cNvSpPr txBox="1"/>
          <p:nvPr/>
        </p:nvSpPr>
        <p:spPr>
          <a:xfrm>
            <a:off x="3788959" y="8032397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전해탈지</a:t>
            </a:r>
            <a:r>
              <a:rPr lang="ko-KR" altLang="en-US" b="1" dirty="0"/>
              <a:t> 공정 과정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78876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ED5B969D-936C-40B0-9E22-05139A6A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ㅁ</a:t>
            </a:r>
            <a:r>
              <a:rPr lang="ko-KR" altLang="en-US" dirty="0"/>
              <a:t>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12A210D-2C2C-4E9E-B55D-A733912B0CAF}"/>
              </a:ext>
            </a:extLst>
          </p:cNvPr>
          <p:cNvGrpSpPr/>
          <p:nvPr/>
        </p:nvGrpSpPr>
        <p:grpSpPr>
          <a:xfrm>
            <a:off x="0" y="3595"/>
            <a:ext cx="18288000" cy="10287000"/>
            <a:chOff x="0" y="-10804"/>
            <a:chExt cx="18288000" cy="10287000"/>
          </a:xfrm>
        </p:grpSpPr>
        <p:sp>
          <p:nvSpPr>
            <p:cNvPr id="12" name="object 2">
              <a:extLst>
                <a:ext uri="{FF2B5EF4-FFF2-40B4-BE49-F238E27FC236}">
                  <a16:creationId xmlns:a16="http://schemas.microsoft.com/office/drawing/2014/main" id="{FA4E2B61-10A3-4C44-9AB3-69C0F259A9C2}"/>
                </a:ext>
              </a:extLst>
            </p:cNvPr>
            <p:cNvSpPr/>
            <p:nvPr/>
          </p:nvSpPr>
          <p:spPr>
            <a:xfrm>
              <a:off x="0" y="-10804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10287000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5CBC9AD-E344-4DB4-8EA5-FC53BBA2D686}"/>
                </a:ext>
              </a:extLst>
            </p:cNvPr>
            <p:cNvSpPr/>
            <p:nvPr/>
          </p:nvSpPr>
          <p:spPr>
            <a:xfrm>
              <a:off x="381000" y="342900"/>
              <a:ext cx="17526000" cy="960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7B78CB07-19D8-499F-B8B0-ECE74F2BA59F}"/>
              </a:ext>
            </a:extLst>
          </p:cNvPr>
          <p:cNvSpPr txBox="1">
            <a:spLocks/>
          </p:cNvSpPr>
          <p:nvPr/>
        </p:nvSpPr>
        <p:spPr>
          <a:xfrm>
            <a:off x="448859" y="493484"/>
            <a:ext cx="6604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0" i="0">
                <a:solidFill>
                  <a:srgbClr val="ECECEC"/>
                </a:solidFill>
                <a:latin typeface="UnDinaru"/>
                <a:ea typeface="+mj-ea"/>
                <a:cs typeface="UnDinaru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ko-KR" altLang="en-US" sz="3600" kern="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</a:t>
            </a:r>
            <a:r>
              <a:rPr lang="en-US" altLang="ko-KR" sz="3600" kern="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Description</a:t>
            </a:r>
            <a:endParaRPr lang="ko-KR" altLang="en-US" sz="3600" kern="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D763E9-1B43-47E6-B0B7-D44FD008A733}"/>
              </a:ext>
            </a:extLst>
          </p:cNvPr>
          <p:cNvGrpSpPr/>
          <p:nvPr/>
        </p:nvGrpSpPr>
        <p:grpSpPr>
          <a:xfrm>
            <a:off x="605848" y="3192000"/>
            <a:ext cx="7545143" cy="5988331"/>
            <a:chOff x="680582" y="2909963"/>
            <a:chExt cx="8122533" cy="644658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CB1B80-52B9-4843-9E84-23BCBA4452F1}"/>
                </a:ext>
              </a:extLst>
            </p:cNvPr>
            <p:cNvSpPr txBox="1"/>
            <p:nvPr/>
          </p:nvSpPr>
          <p:spPr>
            <a:xfrm>
              <a:off x="2896297" y="8958954"/>
              <a:ext cx="3972843" cy="397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Lot 1</a:t>
              </a:r>
              <a:r>
                <a:rPr lang="ko-KR" altLang="en-US" b="1" dirty="0"/>
                <a:t>번의 시간에 따른 변수 별 변화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A6D95C9-1324-4092-BB35-A47B5833B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0246"/>
            <a:stretch/>
          </p:blipFill>
          <p:spPr>
            <a:xfrm>
              <a:off x="680582" y="7230159"/>
              <a:ext cx="8121864" cy="1649563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4508268E-54BC-49AE-886C-6C1C05A2AC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8" t="36232" r="-158" b="33037"/>
            <a:stretch/>
          </p:blipFill>
          <p:spPr>
            <a:xfrm>
              <a:off x="681251" y="5204700"/>
              <a:ext cx="8121864" cy="1703737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90D9A094-2E3D-448A-8740-966BA5DB74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58" t="2748" r="158" b="66520"/>
            <a:stretch/>
          </p:blipFill>
          <p:spPr>
            <a:xfrm>
              <a:off x="680582" y="3326257"/>
              <a:ext cx="8121864" cy="170373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3B75F0F-3614-4A9D-BA2E-E6BC88CF5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76992" y="2909963"/>
              <a:ext cx="1329043" cy="4389500"/>
            </a:xfrm>
            <a:prstGeom prst="rect">
              <a:avLst/>
            </a:prstGeom>
          </p:spPr>
        </p:pic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1A21AAA-DFA2-40CA-A8D4-9102E5EBF124}"/>
              </a:ext>
            </a:extLst>
          </p:cNvPr>
          <p:cNvSpPr/>
          <p:nvPr/>
        </p:nvSpPr>
        <p:spPr>
          <a:xfrm>
            <a:off x="381000" y="1123950"/>
            <a:ext cx="17526000" cy="1748517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3387" indent="-342900"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chemeClr val="bg1"/>
                </a:solidFill>
              </a:rPr>
              <a:t>제품 생산 시 설비에 설치된 센서를 통해 수집된 센서 </a:t>
            </a:r>
            <a:r>
              <a:rPr lang="ko-KR" altLang="en-US" sz="1900" dirty="0">
                <a:solidFill>
                  <a:srgbClr val="FFFF00"/>
                </a:solidFill>
              </a:rPr>
              <a:t>데이터로 </a:t>
            </a:r>
            <a:r>
              <a:rPr lang="en-US" altLang="ko-KR" sz="1900" dirty="0">
                <a:solidFill>
                  <a:srgbClr val="FFFF00"/>
                </a:solidFill>
              </a:rPr>
              <a:t>Index, Lot, Time, pH, Temp, Current</a:t>
            </a:r>
            <a:r>
              <a:rPr lang="ko-KR" altLang="en-US" sz="1900" dirty="0">
                <a:solidFill>
                  <a:schemeClr val="bg1"/>
                </a:solidFill>
              </a:rPr>
              <a:t>로 이루어져 있음 </a:t>
            </a:r>
            <a:endParaRPr lang="en-US" altLang="ko-KR" sz="1900" dirty="0">
              <a:solidFill>
                <a:schemeClr val="bg1"/>
              </a:solidFill>
            </a:endParaRPr>
          </a:p>
          <a:p>
            <a:pPr marL="433387" indent="-342900"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chemeClr val="bg1"/>
                </a:solidFill>
              </a:rPr>
              <a:t>주요 변수인 </a:t>
            </a:r>
            <a:r>
              <a:rPr lang="en-US" altLang="ko-KR" sz="1900" dirty="0">
                <a:solidFill>
                  <a:srgbClr val="FFFF00"/>
                </a:solidFill>
              </a:rPr>
              <a:t>Time, pH, Temp, Current</a:t>
            </a:r>
            <a:r>
              <a:rPr lang="ko-KR" altLang="en-US" sz="1900" dirty="0">
                <a:solidFill>
                  <a:schemeClr val="bg1"/>
                </a:solidFill>
              </a:rPr>
              <a:t>는 날짜</a:t>
            </a:r>
            <a:r>
              <a:rPr lang="en-US" altLang="ko-KR" sz="1900" dirty="0">
                <a:solidFill>
                  <a:schemeClr val="bg1"/>
                </a:solidFill>
              </a:rPr>
              <a:t>, Lot(</a:t>
            </a:r>
            <a:r>
              <a:rPr lang="ko-KR" altLang="en-US" sz="1900" dirty="0">
                <a:solidFill>
                  <a:schemeClr val="bg1"/>
                </a:solidFill>
              </a:rPr>
              <a:t>생산 단위</a:t>
            </a:r>
            <a:r>
              <a:rPr lang="en-US" altLang="ko-KR" sz="1900" dirty="0">
                <a:solidFill>
                  <a:schemeClr val="bg1"/>
                </a:solidFill>
              </a:rPr>
              <a:t>), Time</a:t>
            </a:r>
            <a:r>
              <a:rPr lang="ko-KR" altLang="en-US" sz="1900" dirty="0">
                <a:solidFill>
                  <a:schemeClr val="bg1"/>
                </a:solidFill>
              </a:rPr>
              <a:t>에 따라 기록이 되 있는 시계열 데이터임 </a:t>
            </a:r>
            <a:endParaRPr lang="en-US" altLang="ko-KR" sz="1900" dirty="0">
              <a:solidFill>
                <a:schemeClr val="bg1"/>
              </a:solidFill>
            </a:endParaRPr>
          </a:p>
          <a:p>
            <a:pPr marL="433387" indent="-342900"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chemeClr val="bg1"/>
                </a:solidFill>
              </a:rPr>
              <a:t>이상 여부인 </a:t>
            </a:r>
            <a:r>
              <a:rPr lang="en-US" altLang="ko-KR" sz="1900" dirty="0">
                <a:solidFill>
                  <a:schemeClr val="bg1"/>
                </a:solidFill>
              </a:rPr>
              <a:t>Error </a:t>
            </a:r>
            <a:r>
              <a:rPr lang="ko-KR" altLang="en-US" sz="1900" dirty="0">
                <a:solidFill>
                  <a:schemeClr val="bg1"/>
                </a:solidFill>
              </a:rPr>
              <a:t>는 날짜 별 </a:t>
            </a:r>
            <a:r>
              <a:rPr lang="en-US" altLang="ko-KR" sz="1900" dirty="0">
                <a:solidFill>
                  <a:schemeClr val="bg1"/>
                </a:solidFill>
              </a:rPr>
              <a:t>Lot </a:t>
            </a:r>
            <a:r>
              <a:rPr lang="ko-KR" altLang="en-US" sz="1900" dirty="0">
                <a:solidFill>
                  <a:schemeClr val="bg1"/>
                </a:solidFill>
              </a:rPr>
              <a:t>별로 기록되어 있음 </a:t>
            </a:r>
            <a:endParaRPr lang="en-US" altLang="ko-KR" sz="1900" dirty="0">
              <a:solidFill>
                <a:schemeClr val="bg1"/>
              </a:solidFill>
            </a:endParaRPr>
          </a:p>
          <a:p>
            <a:pPr marL="433387" indent="-342900">
              <a:buFont typeface="Arial" panose="020B0604020202020204" pitchFamily="34" charset="0"/>
              <a:buChar char="•"/>
            </a:pPr>
            <a:r>
              <a:rPr lang="en-US" altLang="ko-KR" sz="1900" dirty="0">
                <a:solidFill>
                  <a:schemeClr val="bg1"/>
                </a:solidFill>
              </a:rPr>
              <a:t>pH,</a:t>
            </a:r>
            <a:r>
              <a:rPr lang="ko-KR" altLang="en-US" sz="1900" dirty="0">
                <a:solidFill>
                  <a:schemeClr val="bg1"/>
                </a:solidFill>
              </a:rPr>
              <a:t> </a:t>
            </a:r>
            <a:r>
              <a:rPr lang="en-US" altLang="ko-KR" sz="1900" dirty="0">
                <a:solidFill>
                  <a:schemeClr val="bg1"/>
                </a:solidFill>
              </a:rPr>
              <a:t>Temp,</a:t>
            </a:r>
            <a:r>
              <a:rPr lang="ko-KR" altLang="en-US" sz="1900" dirty="0">
                <a:solidFill>
                  <a:schemeClr val="bg1"/>
                </a:solidFill>
              </a:rPr>
              <a:t> </a:t>
            </a:r>
            <a:r>
              <a:rPr lang="en-US" altLang="ko-KR" sz="1900" dirty="0">
                <a:solidFill>
                  <a:schemeClr val="bg1"/>
                </a:solidFill>
              </a:rPr>
              <a:t>Current</a:t>
            </a:r>
            <a:r>
              <a:rPr lang="ko-KR" altLang="en-US" sz="1900" dirty="0">
                <a:solidFill>
                  <a:schemeClr val="bg1"/>
                </a:solidFill>
              </a:rPr>
              <a:t>는 세팅 값이 존재하며 해당 값에서 멀어질 수록 불완전 세정</a:t>
            </a:r>
            <a:r>
              <a:rPr lang="en-US" altLang="ko-KR" sz="1900" dirty="0">
                <a:solidFill>
                  <a:schemeClr val="bg1"/>
                </a:solidFill>
              </a:rPr>
              <a:t>, </a:t>
            </a:r>
            <a:r>
              <a:rPr lang="ko-KR" altLang="en-US" sz="1900" dirty="0">
                <a:solidFill>
                  <a:schemeClr val="bg1"/>
                </a:solidFill>
              </a:rPr>
              <a:t>열화와 같은 이상이 발생할 확률이 높아짐</a:t>
            </a:r>
            <a:endParaRPr lang="en-US" altLang="ko-KR" sz="1900" dirty="0">
              <a:solidFill>
                <a:schemeClr val="bg1"/>
              </a:solidFill>
            </a:endParaRPr>
          </a:p>
          <a:p>
            <a:pPr marL="433387" indent="-342900"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chemeClr val="bg1"/>
                </a:solidFill>
              </a:rPr>
              <a:t>정상과 비정상의  비율은 굉장히 불균형 함 </a:t>
            </a:r>
            <a:endParaRPr lang="en-US" altLang="ko-KR" sz="1900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51415F9-721C-4F23-B6D8-C08AC7919582}"/>
              </a:ext>
            </a:extLst>
          </p:cNvPr>
          <p:cNvGrpSpPr/>
          <p:nvPr/>
        </p:nvGrpSpPr>
        <p:grpSpPr>
          <a:xfrm>
            <a:off x="8375216" y="3183182"/>
            <a:ext cx="5217831" cy="6206636"/>
            <a:chOff x="10745807" y="3025435"/>
            <a:chExt cx="5217831" cy="620663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5854C72-C299-417F-9CF3-4993BEEA5C22}"/>
                </a:ext>
              </a:extLst>
            </p:cNvPr>
            <p:cNvGrpSpPr/>
            <p:nvPr/>
          </p:nvGrpSpPr>
          <p:grpSpPr>
            <a:xfrm>
              <a:off x="10745807" y="3025435"/>
              <a:ext cx="5217831" cy="6206636"/>
              <a:chOff x="11061699" y="3127802"/>
              <a:chExt cx="5217831" cy="6206636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B4E4FA-803A-4159-8F6D-2A4664F87CDA}"/>
                  </a:ext>
                </a:extLst>
              </p:cNvPr>
              <p:cNvSpPr txBox="1"/>
              <p:nvPr/>
            </p:nvSpPr>
            <p:spPr>
              <a:xfrm>
                <a:off x="12344770" y="8965106"/>
                <a:ext cx="2651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변수 별 분포 히스토그램</a:t>
                </a:r>
              </a:p>
            </p:txBody>
          </p:sp>
          <p:pic>
            <p:nvPicPr>
              <p:cNvPr id="2060" name="Picture 12">
                <a:extLst>
                  <a:ext uri="{FF2B5EF4-FFF2-40B4-BE49-F238E27FC236}">
                    <a16:creationId xmlns:a16="http://schemas.microsoft.com/office/drawing/2014/main" id="{86F9AD15-D3C2-4C01-A224-0FFD8ADAFD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805"/>
              <a:stretch/>
            </p:blipFill>
            <p:spPr bwMode="auto">
              <a:xfrm>
                <a:off x="11061699" y="5365047"/>
                <a:ext cx="5217831" cy="14808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4B4B4885-CB0D-4117-8454-6AC0E27280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804"/>
              <a:stretch/>
            </p:blipFill>
            <p:spPr bwMode="auto">
              <a:xfrm>
                <a:off x="11061699" y="3543300"/>
                <a:ext cx="5217831" cy="14808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4" name="Picture 16">
                <a:extLst>
                  <a:ext uri="{FF2B5EF4-FFF2-40B4-BE49-F238E27FC236}">
                    <a16:creationId xmlns:a16="http://schemas.microsoft.com/office/drawing/2014/main" id="{76574A83-7DCB-4657-8825-D2575B264C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805"/>
              <a:stretch/>
            </p:blipFill>
            <p:spPr bwMode="auto">
              <a:xfrm>
                <a:off x="11061699" y="7254764"/>
                <a:ext cx="5217831" cy="14808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3C9709-AD0A-41E4-9F31-E0133A9E9661}"/>
                  </a:ext>
                </a:extLst>
              </p:cNvPr>
              <p:cNvSpPr txBox="1"/>
              <p:nvPr/>
            </p:nvSpPr>
            <p:spPr>
              <a:xfrm>
                <a:off x="13398745" y="3127802"/>
                <a:ext cx="5437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pH</a:t>
                </a:r>
                <a:endParaRPr lang="ko-KR" altLang="en-US" sz="2400" b="1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B94D660-CCCF-40D1-85B6-30F4DA1EEF84}"/>
                  </a:ext>
                </a:extLst>
              </p:cNvPr>
              <p:cNvSpPr txBox="1"/>
              <p:nvPr/>
            </p:nvSpPr>
            <p:spPr>
              <a:xfrm>
                <a:off x="13230109" y="4976248"/>
                <a:ext cx="8810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Temp</a:t>
                </a:r>
                <a:endParaRPr lang="ko-KR" altLang="en-US" sz="2400" b="1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DA80595-80D6-4EFB-B992-78F1A43DE4F7}"/>
                  </a:ext>
                </a:extLst>
              </p:cNvPr>
              <p:cNvSpPr txBox="1"/>
              <p:nvPr/>
            </p:nvSpPr>
            <p:spPr>
              <a:xfrm>
                <a:off x="13094142" y="6870861"/>
                <a:ext cx="11529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Current</a:t>
                </a:r>
                <a:endParaRPr lang="ko-KR" altLang="en-US" sz="2400" b="1" dirty="0"/>
              </a:p>
            </p:txBody>
          </p:sp>
        </p:grp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60C60AC-1DE7-4D1B-81D3-105F595F1193}"/>
                </a:ext>
              </a:extLst>
            </p:cNvPr>
            <p:cNvSpPr/>
            <p:nvPr/>
          </p:nvSpPr>
          <p:spPr>
            <a:xfrm>
              <a:off x="11277600" y="7660757"/>
              <a:ext cx="1189282" cy="118928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00D02A4F-A073-4909-800A-03E39DB2DBD0}"/>
                </a:ext>
              </a:extLst>
            </p:cNvPr>
            <p:cNvSpPr/>
            <p:nvPr/>
          </p:nvSpPr>
          <p:spPr>
            <a:xfrm>
              <a:off x="14680566" y="6011618"/>
              <a:ext cx="1189282" cy="118928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587CB41-692E-4770-8DB0-483AD5915C4B}"/>
                </a:ext>
              </a:extLst>
            </p:cNvPr>
            <p:cNvSpPr/>
            <p:nvPr/>
          </p:nvSpPr>
          <p:spPr>
            <a:xfrm>
              <a:off x="14570389" y="3939953"/>
              <a:ext cx="1189282" cy="118928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63AB72F-03C8-4FAB-A037-1A3E76F48223}"/>
                </a:ext>
              </a:extLst>
            </p:cNvPr>
            <p:cNvSpPr txBox="1"/>
            <p:nvPr/>
          </p:nvSpPr>
          <p:spPr>
            <a:xfrm>
              <a:off x="14611314" y="3578435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이상 분포 </a:t>
              </a: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E19FDD81-23A7-4C43-8F25-7B43DF894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780" y="3598680"/>
            <a:ext cx="3739267" cy="513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A9D54F4-7B26-4614-A1A7-FBD48626C9C3}"/>
              </a:ext>
            </a:extLst>
          </p:cNvPr>
          <p:cNvSpPr txBox="1"/>
          <p:nvPr/>
        </p:nvSpPr>
        <p:spPr>
          <a:xfrm>
            <a:off x="14363790" y="8945304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정상 </a:t>
            </a:r>
            <a:r>
              <a:rPr lang="en-US" altLang="ko-KR" b="1" dirty="0"/>
              <a:t>– </a:t>
            </a:r>
            <a:r>
              <a:rPr lang="ko-KR" altLang="en-US" b="1" dirty="0"/>
              <a:t>비정상 </a:t>
            </a:r>
            <a:r>
              <a:rPr lang="en-US" altLang="ko-KR" b="1" dirty="0"/>
              <a:t>class </a:t>
            </a:r>
            <a:r>
              <a:rPr lang="ko-KR" altLang="en-US" b="1" dirty="0"/>
              <a:t>분포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E98A88-398A-4D18-A65B-001A09DEC51E}"/>
              </a:ext>
            </a:extLst>
          </p:cNvPr>
          <p:cNvSpPr txBox="1"/>
          <p:nvPr/>
        </p:nvSpPr>
        <p:spPr>
          <a:xfrm>
            <a:off x="14782800" y="39130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정상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EA34EE-361F-4C34-9785-89BC279F0907}"/>
              </a:ext>
            </a:extLst>
          </p:cNvPr>
          <p:cNvSpPr txBox="1"/>
          <p:nvPr/>
        </p:nvSpPr>
        <p:spPr>
          <a:xfrm>
            <a:off x="16687800" y="79712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비정상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1787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ED5B969D-936C-40B0-9E22-05139A6A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12A210D-2C2C-4E9E-B55D-A733912B0CAF}"/>
              </a:ext>
            </a:extLst>
          </p:cNvPr>
          <p:cNvGrpSpPr/>
          <p:nvPr/>
        </p:nvGrpSpPr>
        <p:grpSpPr>
          <a:xfrm>
            <a:off x="-12700" y="0"/>
            <a:ext cx="18288000" cy="10287000"/>
            <a:chOff x="0" y="-10804"/>
            <a:chExt cx="18288000" cy="10287000"/>
          </a:xfrm>
        </p:grpSpPr>
        <p:sp>
          <p:nvSpPr>
            <p:cNvPr id="12" name="object 2">
              <a:extLst>
                <a:ext uri="{FF2B5EF4-FFF2-40B4-BE49-F238E27FC236}">
                  <a16:creationId xmlns:a16="http://schemas.microsoft.com/office/drawing/2014/main" id="{FA4E2B61-10A3-4C44-9AB3-69C0F259A9C2}"/>
                </a:ext>
              </a:extLst>
            </p:cNvPr>
            <p:cNvSpPr/>
            <p:nvPr/>
          </p:nvSpPr>
          <p:spPr>
            <a:xfrm>
              <a:off x="0" y="-10804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10287000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5CBC9AD-E344-4DB4-8EA5-FC53BBA2D686}"/>
                </a:ext>
              </a:extLst>
            </p:cNvPr>
            <p:cNvSpPr/>
            <p:nvPr/>
          </p:nvSpPr>
          <p:spPr>
            <a:xfrm>
              <a:off x="381000" y="342900"/>
              <a:ext cx="17526000" cy="9601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FDE121FC-AB10-4C82-B2A4-3933258AB9CD}"/>
              </a:ext>
            </a:extLst>
          </p:cNvPr>
          <p:cNvSpPr txBox="1">
            <a:spLocks/>
          </p:cNvSpPr>
          <p:nvPr/>
        </p:nvSpPr>
        <p:spPr>
          <a:xfrm>
            <a:off x="448859" y="493484"/>
            <a:ext cx="6604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0" i="0">
                <a:solidFill>
                  <a:srgbClr val="ECECEC"/>
                </a:solidFill>
                <a:latin typeface="UnDinaru"/>
                <a:ea typeface="+mj-ea"/>
                <a:cs typeface="UnDinaru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ko-KR" altLang="en-US" sz="3600" kern="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기본 </a:t>
            </a:r>
            <a:r>
              <a:rPr lang="ko-KR" altLang="en-US" sz="3600" kern="0" dirty="0" err="1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전처리</a:t>
            </a:r>
            <a:endParaRPr lang="ko-KR" altLang="en-US" sz="3600" kern="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BFE5CF2-0EEF-400A-B4BA-1A88E23AE588}"/>
              </a:ext>
            </a:extLst>
          </p:cNvPr>
          <p:cNvSpPr/>
          <p:nvPr/>
        </p:nvSpPr>
        <p:spPr>
          <a:xfrm>
            <a:off x="381000" y="1123950"/>
            <a:ext cx="17526000" cy="1748517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252413"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chemeClr val="bg1"/>
                </a:solidFill>
              </a:rPr>
              <a:t>기본 공통 전처리로는 </a:t>
            </a:r>
            <a:r>
              <a:rPr lang="ko-KR" altLang="en-US" b="1" dirty="0">
                <a:solidFill>
                  <a:srgbClr val="FFFF00"/>
                </a:solidFill>
              </a:rPr>
              <a:t>그룹화</a:t>
            </a:r>
            <a:r>
              <a:rPr lang="en-US" altLang="ko-KR" b="1" dirty="0">
                <a:solidFill>
                  <a:srgbClr val="FFFF00"/>
                </a:solidFill>
              </a:rPr>
              <a:t>, </a:t>
            </a:r>
            <a:r>
              <a:rPr lang="ko-KR" altLang="en-US" b="1" dirty="0">
                <a:solidFill>
                  <a:srgbClr val="FFFF00"/>
                </a:solidFill>
              </a:rPr>
              <a:t>정규화</a:t>
            </a:r>
            <a:r>
              <a:rPr lang="en-US" altLang="ko-KR" b="1" dirty="0">
                <a:solidFill>
                  <a:srgbClr val="FFFF00"/>
                </a:solidFill>
              </a:rPr>
              <a:t>, Train – Valid – Test </a:t>
            </a:r>
            <a:r>
              <a:rPr lang="ko-KR" altLang="en-US" b="1" dirty="0">
                <a:solidFill>
                  <a:srgbClr val="FFFF00"/>
                </a:solidFill>
              </a:rPr>
              <a:t>분할</a:t>
            </a:r>
            <a:r>
              <a:rPr lang="ko-KR" altLang="en-US" b="1" dirty="0">
                <a:solidFill>
                  <a:schemeClr val="bg1"/>
                </a:solidFill>
              </a:rPr>
              <a:t>이 </a:t>
            </a:r>
            <a:r>
              <a:rPr lang="ko-KR" altLang="en-US" dirty="0">
                <a:solidFill>
                  <a:schemeClr val="bg1"/>
                </a:solidFill>
              </a:rPr>
              <a:t>시행 됨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252413"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chemeClr val="bg1"/>
                </a:solidFill>
              </a:rPr>
              <a:t>이 데이터의 경우 한번 가공된 데이터이기 때문에 </a:t>
            </a:r>
            <a:r>
              <a:rPr lang="ko-KR" altLang="en-US" dirty="0" err="1">
                <a:solidFill>
                  <a:schemeClr val="bg1"/>
                </a:solidFill>
              </a:rPr>
              <a:t>결측치</a:t>
            </a:r>
            <a:r>
              <a:rPr lang="ko-KR" altLang="en-US" dirty="0">
                <a:solidFill>
                  <a:schemeClr val="bg1"/>
                </a:solidFill>
              </a:rPr>
              <a:t> 제거가 필요가 없었음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252413"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chemeClr val="bg1"/>
                </a:solidFill>
              </a:rPr>
              <a:t>이상치의 경우 일반적으로는 제거가 필요하지만 이상 탐지 모델이기 때문에 제거하지 않고 활용함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252413"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chemeClr val="bg1"/>
                </a:solidFill>
              </a:rPr>
              <a:t>726</a:t>
            </a:r>
            <a:r>
              <a:rPr lang="ko-KR" altLang="en-US" b="1" dirty="0">
                <a:solidFill>
                  <a:schemeClr val="bg1"/>
                </a:solidFill>
              </a:rPr>
              <a:t>개의 </a:t>
            </a:r>
            <a:r>
              <a:rPr lang="en-US" altLang="ko-KR" b="1" dirty="0">
                <a:solidFill>
                  <a:schemeClr val="bg1"/>
                </a:solidFill>
              </a:rPr>
              <a:t>Lot </a:t>
            </a:r>
            <a:r>
              <a:rPr lang="ko-KR" altLang="en-US" b="1" dirty="0">
                <a:solidFill>
                  <a:schemeClr val="bg1"/>
                </a:solidFill>
              </a:rPr>
              <a:t>데이터 이기 때문에 </a:t>
            </a:r>
            <a:r>
              <a:rPr lang="en-US" altLang="ko-KR" b="1" dirty="0">
                <a:solidFill>
                  <a:schemeClr val="bg1"/>
                </a:solidFill>
              </a:rPr>
              <a:t>Cross-validation </a:t>
            </a:r>
            <a:r>
              <a:rPr lang="ko-KR" altLang="en-US" b="1" dirty="0">
                <a:solidFill>
                  <a:schemeClr val="bg1"/>
                </a:solidFill>
              </a:rPr>
              <a:t>전략으로 </a:t>
            </a:r>
            <a:r>
              <a:rPr lang="en-US" altLang="ko-KR" b="1" dirty="0">
                <a:solidFill>
                  <a:schemeClr val="bg1"/>
                </a:solidFill>
              </a:rPr>
              <a:t>hold-out</a:t>
            </a:r>
            <a:r>
              <a:rPr lang="ko-KR" altLang="en-US" b="1" dirty="0">
                <a:solidFill>
                  <a:schemeClr val="bg1"/>
                </a:solidFill>
              </a:rPr>
              <a:t>을 진행 함 </a:t>
            </a:r>
            <a:r>
              <a:rPr lang="en-US" altLang="ko-KR" b="1" dirty="0">
                <a:solidFill>
                  <a:schemeClr val="bg1"/>
                </a:solidFill>
              </a:rPr>
              <a:t>---</a:t>
            </a:r>
            <a:r>
              <a:rPr lang="en-US" altLang="ko-KR" b="1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rgbClr val="FFFF00"/>
                </a:solidFill>
                <a:sym typeface="Wingdings" panose="05000000000000000000" pitchFamily="2" charset="2"/>
              </a:rPr>
              <a:t>이 부분 수정 필요 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8AD3DF-E195-46DD-88BF-C8CEB6AA682E}"/>
              </a:ext>
            </a:extLst>
          </p:cNvPr>
          <p:cNvSpPr txBox="1"/>
          <p:nvPr/>
        </p:nvSpPr>
        <p:spPr>
          <a:xfrm>
            <a:off x="3438703" y="6522286"/>
            <a:ext cx="2785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Train-valid-test </a:t>
            </a:r>
            <a:r>
              <a:rPr lang="ko-KR" altLang="en-US" sz="2400" b="1" dirty="0"/>
              <a:t>분할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F3E48D-3646-4703-83D6-39809703B9F1}"/>
              </a:ext>
            </a:extLst>
          </p:cNvPr>
          <p:cNvGrpSpPr/>
          <p:nvPr/>
        </p:nvGrpSpPr>
        <p:grpSpPr>
          <a:xfrm>
            <a:off x="1760276" y="3532835"/>
            <a:ext cx="6076420" cy="2885363"/>
            <a:chOff x="554187" y="3437171"/>
            <a:chExt cx="7029733" cy="3313579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F773E38F-9DB8-44A4-997B-F7AD41A57D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03" r="8804"/>
            <a:stretch/>
          </p:blipFill>
          <p:spPr bwMode="auto">
            <a:xfrm>
              <a:off x="554187" y="4077564"/>
              <a:ext cx="6462653" cy="2673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D10176-8AAA-401E-A1AD-EB33FABB66A1}"/>
                </a:ext>
              </a:extLst>
            </p:cNvPr>
            <p:cNvSpPr txBox="1"/>
            <p:nvPr/>
          </p:nvSpPr>
          <p:spPr>
            <a:xfrm rot="20624342">
              <a:off x="2162142" y="3646508"/>
              <a:ext cx="605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Lot</a:t>
              </a:r>
              <a:endParaRPr lang="ko-KR" altLang="en-US" sz="20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9759F5-623D-4DE8-99B6-DA1E8CCE11E8}"/>
                </a:ext>
              </a:extLst>
            </p:cNvPr>
            <p:cNvSpPr txBox="1"/>
            <p:nvPr/>
          </p:nvSpPr>
          <p:spPr>
            <a:xfrm rot="20624342">
              <a:off x="2857153" y="3437171"/>
              <a:ext cx="21004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Temperature</a:t>
              </a:r>
              <a:endParaRPr lang="ko-KR" altLang="en-US" sz="20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9ED904-34C2-4882-9E81-BA9A6F4338BE}"/>
                </a:ext>
              </a:extLst>
            </p:cNvPr>
            <p:cNvSpPr txBox="1"/>
            <p:nvPr/>
          </p:nvSpPr>
          <p:spPr>
            <a:xfrm rot="20624342">
              <a:off x="4201109" y="3593479"/>
              <a:ext cx="773631" cy="45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pH</a:t>
              </a:r>
              <a:endParaRPr lang="ko-KR" altLang="en-US" sz="20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FF39B5-3064-441D-8AFF-15E1778DD188}"/>
                </a:ext>
              </a:extLst>
            </p:cNvPr>
            <p:cNvSpPr txBox="1"/>
            <p:nvPr/>
          </p:nvSpPr>
          <p:spPr>
            <a:xfrm rot="20624342">
              <a:off x="4980579" y="3521431"/>
              <a:ext cx="1498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Current</a:t>
              </a:r>
              <a:endParaRPr lang="ko-KR" altLang="en-US" sz="20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6363A00-EBD6-40E6-823F-0B195171D6CE}"/>
                </a:ext>
              </a:extLst>
            </p:cNvPr>
            <p:cNvSpPr txBox="1"/>
            <p:nvPr/>
          </p:nvSpPr>
          <p:spPr>
            <a:xfrm rot="20624342">
              <a:off x="6085320" y="3521431"/>
              <a:ext cx="1498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Date</a:t>
              </a:r>
              <a:endParaRPr lang="ko-KR" altLang="en-US" sz="20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7E9B4B-8262-4164-83E5-CDF050CA604D}"/>
                </a:ext>
              </a:extLst>
            </p:cNvPr>
            <p:cNvSpPr txBox="1"/>
            <p:nvPr/>
          </p:nvSpPr>
          <p:spPr>
            <a:xfrm rot="20624342">
              <a:off x="1046724" y="3574973"/>
              <a:ext cx="11161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Error</a:t>
              </a:r>
              <a:endParaRPr lang="ko-KR" altLang="en-US" sz="2000" b="1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3C6FAFD-B9BD-4969-8896-170A525AF5B7}"/>
              </a:ext>
            </a:extLst>
          </p:cNvPr>
          <p:cNvSpPr txBox="1"/>
          <p:nvPr/>
        </p:nvSpPr>
        <p:spPr>
          <a:xfrm>
            <a:off x="3438703" y="3034238"/>
            <a:ext cx="2545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각 변수 별 </a:t>
            </a:r>
            <a:r>
              <a:rPr lang="ko-KR" altLang="en-US" sz="2400" b="1" dirty="0" err="1"/>
              <a:t>결측치</a:t>
            </a:r>
            <a:endParaRPr lang="ko-KR" altLang="en-US" sz="24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7F777A8-52C1-41B0-9CF6-EFAD7588DEE1}"/>
              </a:ext>
            </a:extLst>
          </p:cNvPr>
          <p:cNvGrpSpPr/>
          <p:nvPr/>
        </p:nvGrpSpPr>
        <p:grpSpPr>
          <a:xfrm>
            <a:off x="1125436" y="7259948"/>
            <a:ext cx="7086601" cy="2438394"/>
            <a:chOff x="9521932" y="3695700"/>
            <a:chExt cx="7086601" cy="2438394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75C7A1E0-1D11-4B47-9822-7B2A37E83B50}"/>
                </a:ext>
              </a:extLst>
            </p:cNvPr>
            <p:cNvGrpSpPr/>
            <p:nvPr/>
          </p:nvGrpSpPr>
          <p:grpSpPr>
            <a:xfrm>
              <a:off x="9521932" y="4096173"/>
              <a:ext cx="7086600" cy="2037921"/>
              <a:chOff x="1219200" y="5971235"/>
              <a:chExt cx="7882342" cy="1208406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72824AB5-3655-4F4E-9C2A-5195D58751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513" t="4455" b="4137"/>
              <a:stretch/>
            </p:blipFill>
            <p:spPr>
              <a:xfrm>
                <a:off x="1219200" y="5971235"/>
                <a:ext cx="7882342" cy="1208406"/>
              </a:xfrm>
              <a:prstGeom prst="rect">
                <a:avLst/>
              </a:prstGeom>
            </p:spPr>
          </p:pic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F95B3766-9816-4947-90D9-202A3D6DED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8918" y="5979445"/>
                <a:ext cx="0" cy="107192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B63FC3A-8051-4CDC-8618-1F32FBA61B4B}"/>
                </a:ext>
              </a:extLst>
            </p:cNvPr>
            <p:cNvGrpSpPr/>
            <p:nvPr/>
          </p:nvGrpSpPr>
          <p:grpSpPr>
            <a:xfrm>
              <a:off x="10896600" y="3695700"/>
              <a:ext cx="5225731" cy="461665"/>
              <a:chOff x="10268259" y="4489464"/>
              <a:chExt cx="5225731" cy="461665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B8AE440-D268-4CD3-A286-47EA6017BFD1}"/>
                  </a:ext>
                </a:extLst>
              </p:cNvPr>
              <p:cNvSpPr txBox="1"/>
              <p:nvPr/>
            </p:nvSpPr>
            <p:spPr>
              <a:xfrm>
                <a:off x="10268259" y="4489464"/>
                <a:ext cx="8161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Train</a:t>
                </a:r>
                <a:endParaRPr lang="ko-KR" altLang="en-US" sz="2400" b="1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6F59FC3-0128-4C44-83CC-6229306136AC}"/>
                  </a:ext>
                </a:extLst>
              </p:cNvPr>
              <p:cNvSpPr txBox="1"/>
              <p:nvPr/>
            </p:nvSpPr>
            <p:spPr>
              <a:xfrm>
                <a:off x="13143517" y="4489464"/>
                <a:ext cx="8184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Valid</a:t>
                </a:r>
                <a:endParaRPr lang="ko-KR" altLang="en-US" sz="2400" b="1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8FF33F3-95A3-4D5E-853D-E37C72895AA0}"/>
                  </a:ext>
                </a:extLst>
              </p:cNvPr>
              <p:cNvSpPr txBox="1"/>
              <p:nvPr/>
            </p:nvSpPr>
            <p:spPr>
              <a:xfrm>
                <a:off x="14800787" y="4489464"/>
                <a:ext cx="6932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Test</a:t>
                </a:r>
                <a:endParaRPr lang="ko-KR" altLang="en-US" sz="2400" b="1" dirty="0"/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3D571C-E540-4FC8-8503-96EEDB625383}"/>
                </a:ext>
              </a:extLst>
            </p:cNvPr>
            <p:cNvSpPr/>
            <p:nvPr/>
          </p:nvSpPr>
          <p:spPr>
            <a:xfrm>
              <a:off x="9521932" y="4096172"/>
              <a:ext cx="3868925" cy="18216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B634764-AC98-446D-938C-6DE75DF3B280}"/>
                </a:ext>
              </a:extLst>
            </p:cNvPr>
            <p:cNvSpPr/>
            <p:nvPr/>
          </p:nvSpPr>
          <p:spPr>
            <a:xfrm>
              <a:off x="13400383" y="4110018"/>
              <a:ext cx="3208150" cy="18077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466ED6A-9D98-42E9-A068-92675FC73075}"/>
              </a:ext>
            </a:extLst>
          </p:cNvPr>
          <p:cNvGrpSpPr/>
          <p:nvPr/>
        </p:nvGrpSpPr>
        <p:grpSpPr>
          <a:xfrm>
            <a:off x="7305861" y="6424159"/>
            <a:ext cx="1695980" cy="914400"/>
            <a:chOff x="14426800" y="6286501"/>
            <a:chExt cx="1695980" cy="9144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6C7C1F-B21E-4B46-9E50-F7633B44946E}"/>
                </a:ext>
              </a:extLst>
            </p:cNvPr>
            <p:cNvSpPr txBox="1"/>
            <p:nvPr/>
          </p:nvSpPr>
          <p:spPr>
            <a:xfrm>
              <a:off x="14450526" y="6735663"/>
              <a:ext cx="1462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X</a:t>
              </a:r>
              <a:r>
                <a:rPr lang="ko-KR" altLang="en-US" b="1" dirty="0"/>
                <a:t>축 </a:t>
              </a:r>
              <a:r>
                <a:rPr lang="en-US" altLang="ko-KR" b="1" dirty="0"/>
                <a:t>: Lot</a:t>
              </a:r>
              <a:r>
                <a:rPr lang="ko-KR" altLang="en-US" b="1" dirty="0"/>
                <a:t>번호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7BDEE04-81DB-42B6-8FCD-9BF469E1F969}"/>
                </a:ext>
              </a:extLst>
            </p:cNvPr>
            <p:cNvSpPr txBox="1"/>
            <p:nvPr/>
          </p:nvSpPr>
          <p:spPr>
            <a:xfrm>
              <a:off x="14450526" y="6417208"/>
              <a:ext cx="1672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Y</a:t>
              </a:r>
              <a:r>
                <a:rPr lang="ko-KR" altLang="en-US" b="1" dirty="0"/>
                <a:t>축 </a:t>
              </a:r>
              <a:r>
                <a:rPr lang="en-US" altLang="ko-KR" b="1" dirty="0"/>
                <a:t>: </a:t>
              </a:r>
              <a:r>
                <a:rPr lang="ko-KR" altLang="en-US" b="1" dirty="0"/>
                <a:t>이상 유무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5D56E20-61D6-4228-B1B0-B194AB906846}"/>
                </a:ext>
              </a:extLst>
            </p:cNvPr>
            <p:cNvSpPr/>
            <p:nvPr/>
          </p:nvSpPr>
          <p:spPr>
            <a:xfrm>
              <a:off x="14426800" y="6286501"/>
              <a:ext cx="1695980" cy="914400"/>
            </a:xfrm>
            <a:prstGeom prst="roundRect">
              <a:avLst/>
            </a:prstGeom>
            <a:noFill/>
            <a:ln>
              <a:solidFill>
                <a:srgbClr val="38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4A661455-B429-4351-84DF-285230FD08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58" t="2748" r="158" b="66520"/>
          <a:stretch/>
        </p:blipFill>
        <p:spPr>
          <a:xfrm>
            <a:off x="9168966" y="3772928"/>
            <a:ext cx="7544522" cy="1582627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E709C8E-F139-4FD0-800F-912B499FEC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58" t="2748" r="158" b="66520"/>
          <a:stretch/>
        </p:blipFill>
        <p:spPr>
          <a:xfrm>
            <a:off x="9321366" y="3925328"/>
            <a:ext cx="7544522" cy="1582627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430B11B-F8D9-4402-BA19-21F685224C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58" t="2748" r="158" b="66520"/>
          <a:stretch/>
        </p:blipFill>
        <p:spPr>
          <a:xfrm>
            <a:off x="9473766" y="4077728"/>
            <a:ext cx="7544522" cy="1582627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ECB5BEB3-DF37-4BB6-942D-3339144D1B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58" t="2748" r="158" b="66520"/>
          <a:stretch/>
        </p:blipFill>
        <p:spPr>
          <a:xfrm>
            <a:off x="9626166" y="4230128"/>
            <a:ext cx="7544522" cy="158262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97DBB0E9-1B04-436B-9757-A8ECE9B3D1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58" t="2748" r="158" b="66520"/>
          <a:stretch/>
        </p:blipFill>
        <p:spPr>
          <a:xfrm>
            <a:off x="9778566" y="4382528"/>
            <a:ext cx="7544522" cy="1582627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48E8DDC-CDB8-492D-9AD6-B733A7408C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58" t="2748" r="158" b="66520"/>
          <a:stretch/>
        </p:blipFill>
        <p:spPr>
          <a:xfrm>
            <a:off x="9930966" y="4534928"/>
            <a:ext cx="7544522" cy="1582627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5006D19C-8B17-461F-90A3-AEA2C4BA9C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58" t="2748" r="158" b="66520"/>
          <a:stretch/>
        </p:blipFill>
        <p:spPr>
          <a:xfrm>
            <a:off x="10083366" y="4687328"/>
            <a:ext cx="7544522" cy="1582627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6430D94-4481-4A9A-B40E-5DBE96CC6C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58" t="2748" r="158" b="66520"/>
          <a:stretch/>
        </p:blipFill>
        <p:spPr>
          <a:xfrm>
            <a:off x="10235766" y="4839728"/>
            <a:ext cx="7544522" cy="15826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E3C4A3-885C-41ED-8981-A1B2FE14D60D}"/>
              </a:ext>
            </a:extLst>
          </p:cNvPr>
          <p:cNvSpPr txBox="1"/>
          <p:nvPr/>
        </p:nvSpPr>
        <p:spPr>
          <a:xfrm>
            <a:off x="-533400" y="3034238"/>
            <a:ext cx="1795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●●</a:t>
            </a:r>
          </a:p>
          <a:p>
            <a:r>
              <a:rPr lang="ko-KR" altLang="en-US" dirty="0"/>
              <a:t>●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01A9D-DB7D-4B8A-A91E-0C34F9347A12}"/>
              </a:ext>
            </a:extLst>
          </p:cNvPr>
          <p:cNvSpPr txBox="1"/>
          <p:nvPr/>
        </p:nvSpPr>
        <p:spPr>
          <a:xfrm>
            <a:off x="13351986" y="6471259"/>
            <a:ext cx="738664" cy="923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●●●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AD784-B1B9-4420-B6FD-AA8540D2FB5A}"/>
              </a:ext>
            </a:extLst>
          </p:cNvPr>
          <p:cNvSpPr txBox="1"/>
          <p:nvPr/>
        </p:nvSpPr>
        <p:spPr>
          <a:xfrm>
            <a:off x="12294943" y="7438297"/>
            <a:ext cx="312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총 </a:t>
            </a:r>
            <a:r>
              <a:rPr lang="en-US" altLang="ko-KR" b="1" dirty="0"/>
              <a:t>726</a:t>
            </a:r>
            <a:r>
              <a:rPr lang="ko-KR" altLang="en-US" b="1" dirty="0"/>
              <a:t>개의 </a:t>
            </a:r>
            <a:r>
              <a:rPr lang="en-US" altLang="ko-KR" b="1" dirty="0"/>
              <a:t>Lot </a:t>
            </a:r>
            <a:r>
              <a:rPr lang="ko-KR" altLang="en-US" b="1" dirty="0"/>
              <a:t>데이터가 존재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92422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ED5B969D-936C-40B0-9E22-05139A6A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12A210D-2C2C-4E9E-B55D-A733912B0CAF}"/>
              </a:ext>
            </a:extLst>
          </p:cNvPr>
          <p:cNvGrpSpPr/>
          <p:nvPr/>
        </p:nvGrpSpPr>
        <p:grpSpPr>
          <a:xfrm>
            <a:off x="-7620" y="-7114"/>
            <a:ext cx="18288000" cy="10287000"/>
            <a:chOff x="0" y="-10804"/>
            <a:chExt cx="18288000" cy="10287000"/>
          </a:xfrm>
        </p:grpSpPr>
        <p:sp>
          <p:nvSpPr>
            <p:cNvPr id="12" name="object 2">
              <a:extLst>
                <a:ext uri="{FF2B5EF4-FFF2-40B4-BE49-F238E27FC236}">
                  <a16:creationId xmlns:a16="http://schemas.microsoft.com/office/drawing/2014/main" id="{FA4E2B61-10A3-4C44-9AB3-69C0F259A9C2}"/>
                </a:ext>
              </a:extLst>
            </p:cNvPr>
            <p:cNvSpPr/>
            <p:nvPr/>
          </p:nvSpPr>
          <p:spPr>
            <a:xfrm>
              <a:off x="0" y="-10804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10287000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5CBC9AD-E344-4DB4-8EA5-FC53BBA2D686}"/>
                </a:ext>
              </a:extLst>
            </p:cNvPr>
            <p:cNvSpPr/>
            <p:nvPr/>
          </p:nvSpPr>
          <p:spPr>
            <a:xfrm>
              <a:off x="381000" y="342900"/>
              <a:ext cx="17526000" cy="9601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FDE121FC-AB10-4C82-B2A4-3933258AB9CD}"/>
              </a:ext>
            </a:extLst>
          </p:cNvPr>
          <p:cNvSpPr txBox="1">
            <a:spLocks/>
          </p:cNvSpPr>
          <p:nvPr/>
        </p:nvSpPr>
        <p:spPr>
          <a:xfrm>
            <a:off x="448859" y="493484"/>
            <a:ext cx="6604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0" i="0">
                <a:solidFill>
                  <a:srgbClr val="ECECEC"/>
                </a:solidFill>
                <a:latin typeface="UnDinaru"/>
                <a:ea typeface="+mj-ea"/>
                <a:cs typeface="UnDinaru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ko-KR" altLang="en-US" sz="3600" kern="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3600" kern="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Feature Engineering</a:t>
            </a:r>
            <a:endParaRPr lang="ko-KR" altLang="en-US" sz="3600" kern="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BFE5CF2-0EEF-400A-B4BA-1A88E23AE588}"/>
              </a:ext>
            </a:extLst>
          </p:cNvPr>
          <p:cNvSpPr/>
          <p:nvPr/>
        </p:nvSpPr>
        <p:spPr>
          <a:xfrm>
            <a:off x="381000" y="1123950"/>
            <a:ext cx="17526000" cy="1748517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252413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bg1"/>
                </a:solidFill>
              </a:rPr>
              <a:t>Feature Engineering</a:t>
            </a:r>
            <a:r>
              <a:rPr lang="ko-KR" altLang="en-US" dirty="0">
                <a:solidFill>
                  <a:schemeClr val="bg1"/>
                </a:solidFill>
              </a:rPr>
              <a:t>으로는 </a:t>
            </a:r>
            <a:r>
              <a:rPr lang="ko-KR" altLang="en-US" dirty="0">
                <a:solidFill>
                  <a:srgbClr val="FFFF00"/>
                </a:solidFill>
              </a:rPr>
              <a:t>편차 계산</a:t>
            </a:r>
            <a:r>
              <a:rPr lang="en-US" altLang="ko-KR" dirty="0">
                <a:solidFill>
                  <a:srgbClr val="FFFF00"/>
                </a:solidFill>
              </a:rPr>
              <a:t>, </a:t>
            </a:r>
            <a:r>
              <a:rPr lang="ko-KR" altLang="en-US" dirty="0">
                <a:solidFill>
                  <a:srgbClr val="FFFF00"/>
                </a:solidFill>
              </a:rPr>
              <a:t>이상 분포 여부</a:t>
            </a:r>
            <a:r>
              <a:rPr lang="en-US" altLang="ko-KR" dirty="0">
                <a:solidFill>
                  <a:srgbClr val="FFFF00"/>
                </a:solidFill>
              </a:rPr>
              <a:t>, Lot</a:t>
            </a:r>
            <a:r>
              <a:rPr lang="ko-KR" altLang="en-US" dirty="0">
                <a:solidFill>
                  <a:srgbClr val="FFFF00"/>
                </a:solidFill>
              </a:rPr>
              <a:t>별 평균</a:t>
            </a:r>
            <a:r>
              <a:rPr lang="ko-KR" altLang="en-US" dirty="0">
                <a:solidFill>
                  <a:schemeClr val="bg1"/>
                </a:solidFill>
              </a:rPr>
              <a:t>이 시행 됨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E09AE1-9A9A-4484-B056-85F01DA3B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505563"/>
            <a:ext cx="11764331" cy="4472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C697661-8EC5-4036-8222-6BEF0335D47F}"/>
              </a:ext>
            </a:extLst>
          </p:cNvPr>
          <p:cNvCxnSpPr/>
          <p:nvPr/>
        </p:nvCxnSpPr>
        <p:spPr>
          <a:xfrm>
            <a:off x="4876800" y="3491988"/>
            <a:ext cx="0" cy="45242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707A645-1C07-4F7A-8F58-D1924DB00D61}"/>
              </a:ext>
            </a:extLst>
          </p:cNvPr>
          <p:cNvCxnSpPr/>
          <p:nvPr/>
        </p:nvCxnSpPr>
        <p:spPr>
          <a:xfrm>
            <a:off x="6934200" y="3505563"/>
            <a:ext cx="0" cy="45242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0FB6C4E-06F5-4321-A6CF-00E3B6B508C1}"/>
              </a:ext>
            </a:extLst>
          </p:cNvPr>
          <p:cNvCxnSpPr/>
          <p:nvPr/>
        </p:nvCxnSpPr>
        <p:spPr>
          <a:xfrm>
            <a:off x="10106907" y="3491988"/>
            <a:ext cx="0" cy="45242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9F90D86-6AB7-4BBE-9BC5-5553ADD29250}"/>
              </a:ext>
            </a:extLst>
          </p:cNvPr>
          <p:cNvCxnSpPr/>
          <p:nvPr/>
        </p:nvCxnSpPr>
        <p:spPr>
          <a:xfrm>
            <a:off x="13258800" y="3505563"/>
            <a:ext cx="0" cy="45242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05814F4-908A-487A-9694-A2C1BCD8458C}"/>
              </a:ext>
            </a:extLst>
          </p:cNvPr>
          <p:cNvSpPr txBox="1"/>
          <p:nvPr/>
        </p:nvSpPr>
        <p:spPr>
          <a:xfrm>
            <a:off x="4876800" y="9107691"/>
            <a:ext cx="3763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편차 계산</a:t>
            </a:r>
            <a:r>
              <a:rPr lang="en-US" altLang="ko-KR" sz="1400" dirty="0"/>
              <a:t>- </a:t>
            </a:r>
            <a:r>
              <a:rPr lang="ko-KR" altLang="en-US" sz="1400" dirty="0"/>
              <a:t>각 변수 별 평균으로 부터의 편차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C78C5D-9B57-4302-BF09-3F06A6FFD5F8}"/>
              </a:ext>
            </a:extLst>
          </p:cNvPr>
          <p:cNvSpPr txBox="1"/>
          <p:nvPr/>
        </p:nvSpPr>
        <p:spPr>
          <a:xfrm>
            <a:off x="13070643" y="8599621"/>
            <a:ext cx="399317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이상 분포 여부</a:t>
            </a:r>
            <a:endParaRPr lang="en-US" altLang="ko-KR" sz="1800" b="1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본래 값들이 이상 분포에 속할 경우 </a:t>
            </a:r>
            <a:r>
              <a:rPr lang="en-US" altLang="ko-KR" sz="1600" dirty="0"/>
              <a:t>1,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정상 분포에 속할 경우 </a:t>
            </a:r>
            <a:r>
              <a:rPr lang="en-US" altLang="ko-KR" sz="1600" dirty="0"/>
              <a:t>0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2F322C-2327-4669-8719-57B0B7251CAD}"/>
              </a:ext>
            </a:extLst>
          </p:cNvPr>
          <p:cNvSpPr txBox="1"/>
          <p:nvPr/>
        </p:nvSpPr>
        <p:spPr>
          <a:xfrm>
            <a:off x="15140925" y="3464508"/>
            <a:ext cx="256218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정상 여부</a:t>
            </a:r>
            <a:endParaRPr lang="en-US" altLang="ko-KR" sz="1800" b="1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종속 변수에 해당 함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정상 </a:t>
            </a:r>
            <a:r>
              <a:rPr lang="en-US" altLang="ko-KR" sz="1600" dirty="0"/>
              <a:t>: 0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이상 </a:t>
            </a:r>
            <a:r>
              <a:rPr lang="en-US" altLang="ko-KR" sz="1600" dirty="0"/>
              <a:t>: 1 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FF29CDF-C76E-4B5E-92B1-59366E5947E4}"/>
              </a:ext>
            </a:extLst>
          </p:cNvPr>
          <p:cNvCxnSpPr>
            <a:cxnSpLocks/>
          </p:cNvCxnSpPr>
          <p:nvPr/>
        </p:nvCxnSpPr>
        <p:spPr>
          <a:xfrm flipV="1">
            <a:off x="13908369" y="3607476"/>
            <a:ext cx="1139248" cy="197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567C286-DE32-48A6-9026-3CCA04452087}"/>
              </a:ext>
            </a:extLst>
          </p:cNvPr>
          <p:cNvCxnSpPr>
            <a:cxnSpLocks/>
          </p:cNvCxnSpPr>
          <p:nvPr/>
        </p:nvCxnSpPr>
        <p:spPr>
          <a:xfrm>
            <a:off x="11858588" y="7978150"/>
            <a:ext cx="1209712" cy="1129541"/>
          </a:xfrm>
          <a:prstGeom prst="bentConnector3">
            <a:avLst>
              <a:gd name="adj1" fmla="val -75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477F822C-8C96-4524-BE49-3C223133FE85}"/>
              </a:ext>
            </a:extLst>
          </p:cNvPr>
          <p:cNvCxnSpPr>
            <a:cxnSpLocks/>
          </p:cNvCxnSpPr>
          <p:nvPr/>
        </p:nvCxnSpPr>
        <p:spPr>
          <a:xfrm rot="5400000">
            <a:off x="8623707" y="8091997"/>
            <a:ext cx="1316775" cy="1192426"/>
          </a:xfrm>
          <a:prstGeom prst="bentConnector3">
            <a:avLst>
              <a:gd name="adj1" fmla="val 10015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079CCB7-FF0F-4703-99AF-26989F218E97}"/>
              </a:ext>
            </a:extLst>
          </p:cNvPr>
          <p:cNvSpPr txBox="1"/>
          <p:nvPr/>
        </p:nvSpPr>
        <p:spPr>
          <a:xfrm>
            <a:off x="2388974" y="8406263"/>
            <a:ext cx="5915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Lot </a:t>
            </a:r>
            <a:r>
              <a:rPr lang="ko-KR" altLang="en-US" sz="1800" b="1" dirty="0"/>
              <a:t>별 평균 </a:t>
            </a:r>
            <a:r>
              <a:rPr lang="en-US" altLang="ko-KR" sz="1400" dirty="0"/>
              <a:t>- </a:t>
            </a:r>
            <a:r>
              <a:rPr lang="ko-KR" altLang="en-US" sz="1400" dirty="0"/>
              <a:t>공정 단위인 </a:t>
            </a:r>
            <a:r>
              <a:rPr lang="en-US" altLang="ko-KR" sz="1400" dirty="0"/>
              <a:t>Lot</a:t>
            </a:r>
            <a:r>
              <a:rPr lang="ko-KR" altLang="en-US" sz="1400" dirty="0"/>
              <a:t> 별로 각 변수를 그룹화 해 평균을 계산 함 </a:t>
            </a:r>
            <a:endParaRPr lang="en-US" altLang="ko-KR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3FD316C-E3A1-4DC8-8E19-E641E8DE0628}"/>
              </a:ext>
            </a:extLst>
          </p:cNvPr>
          <p:cNvCxnSpPr>
            <a:cxnSpLocks/>
          </p:cNvCxnSpPr>
          <p:nvPr/>
        </p:nvCxnSpPr>
        <p:spPr>
          <a:xfrm>
            <a:off x="3325107" y="7978150"/>
            <a:ext cx="0" cy="4725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98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812A210D-2C2C-4E9E-B55D-A733912B0CAF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-10804"/>
            <a:chExt cx="18288000" cy="10287000"/>
          </a:xfrm>
        </p:grpSpPr>
        <p:sp>
          <p:nvSpPr>
            <p:cNvPr id="12" name="object 2">
              <a:extLst>
                <a:ext uri="{FF2B5EF4-FFF2-40B4-BE49-F238E27FC236}">
                  <a16:creationId xmlns:a16="http://schemas.microsoft.com/office/drawing/2014/main" id="{FA4E2B61-10A3-4C44-9AB3-69C0F259A9C2}"/>
                </a:ext>
              </a:extLst>
            </p:cNvPr>
            <p:cNvSpPr/>
            <p:nvPr/>
          </p:nvSpPr>
          <p:spPr>
            <a:xfrm>
              <a:off x="0" y="-10804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10287000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5CBC9AD-E344-4DB4-8EA5-FC53BBA2D686}"/>
                </a:ext>
              </a:extLst>
            </p:cNvPr>
            <p:cNvSpPr/>
            <p:nvPr/>
          </p:nvSpPr>
          <p:spPr>
            <a:xfrm>
              <a:off x="381000" y="342900"/>
              <a:ext cx="17526000" cy="960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C2737DA-64F2-498C-B21F-8EBD2F7BB888}"/>
              </a:ext>
            </a:extLst>
          </p:cNvPr>
          <p:cNvSpPr txBox="1"/>
          <p:nvPr/>
        </p:nvSpPr>
        <p:spPr>
          <a:xfrm>
            <a:off x="1943003" y="6411183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EDA</a:t>
            </a:r>
            <a:endParaRPr lang="ko-KR" altLang="en-US" sz="2400" b="1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6E5EC85D-BF3A-4832-90ED-27B95EF879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82"/>
          <a:stretch/>
        </p:blipFill>
        <p:spPr>
          <a:xfrm>
            <a:off x="762000" y="3619500"/>
            <a:ext cx="16662400" cy="275969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F9115B7-329E-49F7-9FB6-956224BBFA77}"/>
              </a:ext>
            </a:extLst>
          </p:cNvPr>
          <p:cNvSpPr txBox="1"/>
          <p:nvPr/>
        </p:nvSpPr>
        <p:spPr>
          <a:xfrm>
            <a:off x="10735414" y="6452054"/>
            <a:ext cx="1175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모델링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FA33BC-1779-4B2B-8464-D93C9D5AD0B3}"/>
              </a:ext>
            </a:extLst>
          </p:cNvPr>
          <p:cNvSpPr txBox="1"/>
          <p:nvPr/>
        </p:nvSpPr>
        <p:spPr>
          <a:xfrm>
            <a:off x="5422522" y="6452054"/>
            <a:ext cx="3120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Feature Engineering</a:t>
            </a:r>
            <a:endParaRPr lang="ko-KR" altLang="en-US" sz="2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90C6E2-B8ED-4F9B-A617-4D9B100B8782}"/>
              </a:ext>
            </a:extLst>
          </p:cNvPr>
          <p:cNvSpPr txBox="1"/>
          <p:nvPr/>
        </p:nvSpPr>
        <p:spPr>
          <a:xfrm>
            <a:off x="14652564" y="6411183"/>
            <a:ext cx="2411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최종 모델 선정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D410AC0-F9BD-4C9F-94FE-EB569FDE0A05}"/>
              </a:ext>
            </a:extLst>
          </p:cNvPr>
          <p:cNvSpPr txBox="1"/>
          <p:nvPr/>
        </p:nvSpPr>
        <p:spPr>
          <a:xfrm>
            <a:off x="9640592" y="7236818"/>
            <a:ext cx="3808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Logistic Regression </a:t>
            </a:r>
            <a:r>
              <a:rPr lang="ko-KR" altLang="en-US" sz="2400" dirty="0"/>
              <a:t>적용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5D1369-3954-4926-B763-B1EA38600F7F}"/>
              </a:ext>
            </a:extLst>
          </p:cNvPr>
          <p:cNvSpPr txBox="1"/>
          <p:nvPr/>
        </p:nvSpPr>
        <p:spPr>
          <a:xfrm>
            <a:off x="13766800" y="7167380"/>
            <a:ext cx="3937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400" dirty="0"/>
              <a:t>평가 지표</a:t>
            </a:r>
            <a:endParaRPr lang="en-US" altLang="ko-KR" sz="2400" dirty="0"/>
          </a:p>
          <a:p>
            <a:pPr algn="ctr"/>
            <a:r>
              <a:rPr lang="en-US" altLang="ko-KR" sz="2400" dirty="0"/>
              <a:t>:  Recall, </a:t>
            </a:r>
            <a:r>
              <a:rPr lang="en-US" altLang="ko-KR" sz="2400" dirty="0" err="1"/>
              <a:t>Preicision</a:t>
            </a:r>
            <a:r>
              <a:rPr lang="en-US" altLang="ko-KR" sz="2400" dirty="0"/>
              <a:t>, F1 –Score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F7A13A8-50CB-4BF5-9051-2CB3F2FC4D97}"/>
              </a:ext>
            </a:extLst>
          </p:cNvPr>
          <p:cNvSpPr/>
          <p:nvPr/>
        </p:nvSpPr>
        <p:spPr>
          <a:xfrm>
            <a:off x="14859000" y="4152900"/>
            <a:ext cx="1905000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E5652BAB-4882-47F5-BFE4-EB0974B236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0098" y="4127664"/>
            <a:ext cx="1756535" cy="1756535"/>
          </a:xfrm>
          <a:prstGeom prst="rect">
            <a:avLst/>
          </a:prstGeom>
        </p:spPr>
      </p:pic>
      <p:sp>
        <p:nvSpPr>
          <p:cNvPr id="19" name="object 2">
            <a:extLst>
              <a:ext uri="{FF2B5EF4-FFF2-40B4-BE49-F238E27FC236}">
                <a16:creationId xmlns:a16="http://schemas.microsoft.com/office/drawing/2014/main" id="{D11CCCA7-E65E-4FB6-B5B2-DCC78F6B0B64}"/>
              </a:ext>
            </a:extLst>
          </p:cNvPr>
          <p:cNvSpPr txBox="1">
            <a:spLocks/>
          </p:cNvSpPr>
          <p:nvPr/>
        </p:nvSpPr>
        <p:spPr>
          <a:xfrm>
            <a:off x="448859" y="493484"/>
            <a:ext cx="6604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0" i="0">
                <a:solidFill>
                  <a:srgbClr val="ECECEC"/>
                </a:solidFill>
                <a:latin typeface="UnDinaru"/>
                <a:ea typeface="+mj-ea"/>
                <a:cs typeface="UnDinaru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ko-KR" altLang="en-US" sz="3600" kern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025788-A92D-43E0-B0C2-1F4ED8A1D226}"/>
              </a:ext>
            </a:extLst>
          </p:cNvPr>
          <p:cNvSpPr/>
          <p:nvPr/>
        </p:nvSpPr>
        <p:spPr>
          <a:xfrm>
            <a:off x="381000" y="1143380"/>
            <a:ext cx="17526000" cy="1748517"/>
          </a:xfrm>
          <a:prstGeom prst="rect">
            <a:avLst/>
          </a:prstGeom>
          <a:solidFill>
            <a:srgbClr val="383838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589C1B47-B62C-47ED-AFED-947CAAF53121}"/>
              </a:ext>
            </a:extLst>
          </p:cNvPr>
          <p:cNvSpPr txBox="1">
            <a:spLocks/>
          </p:cNvSpPr>
          <p:nvPr/>
        </p:nvSpPr>
        <p:spPr>
          <a:xfrm>
            <a:off x="448859" y="493484"/>
            <a:ext cx="660400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0" i="0">
                <a:solidFill>
                  <a:srgbClr val="ECECEC"/>
                </a:solidFill>
                <a:latin typeface="UnDinaru"/>
                <a:ea typeface="+mj-ea"/>
                <a:cs typeface="UnDinaru"/>
              </a:defRPr>
            </a:lvl1pPr>
          </a:lstStyle>
          <a:p>
            <a:r>
              <a:rPr lang="en-US" altLang="ko-KR" sz="3600" b="0" dirty="0">
                <a:solidFill>
                  <a:schemeClr val="tx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Logistic Regression</a:t>
            </a:r>
          </a:p>
          <a:p>
            <a:pPr marL="12700" latinLnBrk="0">
              <a:spcBef>
                <a:spcPts val="100"/>
              </a:spcBef>
            </a:pPr>
            <a:r>
              <a:rPr lang="ko-KR" altLang="en-US" sz="3600" kern="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7AFB6A-E0BF-4721-846A-5BF2F359AC6E}"/>
              </a:ext>
            </a:extLst>
          </p:cNvPr>
          <p:cNvSpPr txBox="1"/>
          <p:nvPr/>
        </p:nvSpPr>
        <p:spPr>
          <a:xfrm>
            <a:off x="5155822" y="7238073"/>
            <a:ext cx="3653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이상치 별 가중치 부여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D3FBC0-DE59-4F11-BF6B-76DE33B7461A}"/>
              </a:ext>
            </a:extLst>
          </p:cNvPr>
          <p:cNvSpPr txBox="1"/>
          <p:nvPr/>
        </p:nvSpPr>
        <p:spPr>
          <a:xfrm>
            <a:off x="1055997" y="7053408"/>
            <a:ext cx="3069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pH, Temp, Current </a:t>
            </a:r>
          </a:p>
          <a:p>
            <a:r>
              <a:rPr lang="ko-KR" altLang="en-US" sz="2400" dirty="0"/>
              <a:t>        이상분포 확인</a:t>
            </a:r>
          </a:p>
        </p:txBody>
      </p:sp>
    </p:spTree>
    <p:extLst>
      <p:ext uri="{BB962C8B-B14F-4D97-AF65-F5344CB8AC3E}">
        <p14:creationId xmlns:p14="http://schemas.microsoft.com/office/powerpoint/2010/main" val="112920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2306</TotalTime>
  <Words>1352</Words>
  <Application>Microsoft Office PowerPoint</Application>
  <PresentationFormat>사용자 지정</PresentationFormat>
  <Paragraphs>292</Paragraphs>
  <Slides>17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UnDinaru</vt:lpstr>
      <vt:lpstr>나눔스퀘어_ac Bold</vt:lpstr>
      <vt:lpstr>나눔스퀘어_ac ExtraBold</vt:lpstr>
      <vt:lpstr>맑은 고딕</vt:lpstr>
      <vt:lpstr>Arial</vt:lpstr>
      <vt:lpstr>Calibri</vt:lpstr>
      <vt:lpstr>Wingdings</vt:lpstr>
      <vt:lpstr>Office Theme</vt:lpstr>
      <vt:lpstr>전해 탈지 공정 중  제품 이상 탐지 </vt:lpstr>
      <vt:lpstr>PowerPoint 프레젠테이션</vt:lpstr>
      <vt:lpstr>PowerPoint 프레젠테이션</vt:lpstr>
      <vt:lpstr>ㅁ </vt:lpstr>
      <vt:lpstr>ㅁ </vt:lpstr>
      <vt:lpstr>ㅁ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ㅋ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없는 디자인</dc:title>
  <dc:creator>hun IM</dc:creator>
  <cp:keywords>DAE45K4mKd0,BAEFwqGNz24</cp:keywords>
  <cp:lastModifiedBy>HUN IM</cp:lastModifiedBy>
  <cp:revision>47</cp:revision>
  <dcterms:created xsi:type="dcterms:W3CDTF">2022-02-20T12:39:36Z</dcterms:created>
  <dcterms:modified xsi:type="dcterms:W3CDTF">2022-03-04T02:10:47Z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2022-02-20T00:00:00Z</vt:filetime>
  </property>
  <property fmtid="{D5CDD505-2E9C-101B-9397-08002B2CF9AE}" pid="3" name="Creator">
    <vt:lpwstr>Canva</vt:lpwstr>
  </property>
  <property fmtid="{D5CDD505-2E9C-101B-9397-08002B2CF9AE}" pid="4" name="LastSaved">
    <vt:filetime>2022-02-20T00:00:00Z</vt:filetime>
  </property>
</Properties>
</file>