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258" r:id="rId4"/>
    <p:sldId id="259" r:id="rId5"/>
    <p:sldId id="287" r:id="rId6"/>
    <p:sldId id="260" r:id="rId7"/>
    <p:sldId id="261" r:id="rId8"/>
    <p:sldId id="305" r:id="rId9"/>
    <p:sldId id="281" r:id="rId10"/>
    <p:sldId id="288" r:id="rId11"/>
    <p:sldId id="306" r:id="rId12"/>
    <p:sldId id="280" r:id="rId13"/>
    <p:sldId id="308" r:id="rId14"/>
    <p:sldId id="289" r:id="rId15"/>
    <p:sldId id="309" r:id="rId16"/>
    <p:sldId id="310" r:id="rId17"/>
    <p:sldId id="274" r:id="rId18"/>
    <p:sldId id="293" r:id="rId19"/>
    <p:sldId id="301" r:id="rId20"/>
    <p:sldId id="307" r:id="rId21"/>
    <p:sldId id="302" r:id="rId22"/>
    <p:sldId id="300" r:id="rId23"/>
    <p:sldId id="303" r:id="rId24"/>
    <p:sldId id="279" r:id="rId2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908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FFFF"/>
    <a:srgbClr val="00B0F0"/>
    <a:srgbClr val="1C3061"/>
    <a:srgbClr val="AA8060"/>
    <a:srgbClr val="CBCBCB"/>
    <a:srgbClr val="7F7F7F"/>
    <a:srgbClr val="37466A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88876" autoAdjust="0"/>
  </p:normalViewPr>
  <p:slideViewPr>
    <p:cSldViewPr>
      <p:cViewPr>
        <p:scale>
          <a:sx n="100" d="100"/>
          <a:sy n="100" d="100"/>
        </p:scale>
        <p:origin x="1332" y="30"/>
      </p:cViewPr>
      <p:guideLst>
        <p:guide pos="4908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139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ind_count%20(1)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hour_coun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weekda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ci\Downloads\3-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392906708423886E-2"/>
          <c:y val="0.16946530147895336"/>
          <c:w val="0.69303735950757139"/>
          <c:h val="0.5741832612220401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'wind_count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(1)'!$B$2:$AG$2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15-4654-A14B-2CF709FA6665}"/>
            </c:ext>
          </c:extLst>
        </c:ser>
        <c:ser>
          <c:idx val="1"/>
          <c:order val="1"/>
          <c:tx>
            <c:strRef>
              <c:f>'wind_count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(1)'!$B$3:$AG$3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15-4654-A14B-2CF709FA6665}"/>
            </c:ext>
          </c:extLst>
        </c:ser>
        <c:ser>
          <c:idx val="2"/>
          <c:order val="2"/>
          <c:tx>
            <c:strRef>
              <c:f>'wind_count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(1)'!$B$4:$AG$4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15-4654-A14B-2CF709FA6665}"/>
            </c:ext>
          </c:extLst>
        </c:ser>
        <c:ser>
          <c:idx val="3"/>
          <c:order val="3"/>
          <c:tx>
            <c:strRef>
              <c:f>'wind_count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(1)'!$B$5:$AG$5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6</c:v>
                </c:pt>
                <c:pt idx="25">
                  <c:v>3</c:v>
                </c:pt>
                <c:pt idx="26">
                  <c:v>4</c:v>
                </c:pt>
                <c:pt idx="27">
                  <c:v>5</c:v>
                </c:pt>
                <c:pt idx="28">
                  <c:v>6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15-4654-A14B-2CF709FA6665}"/>
            </c:ext>
          </c:extLst>
        </c:ser>
        <c:ser>
          <c:idx val="4"/>
          <c:order val="4"/>
          <c:tx>
            <c:strRef>
              <c:f>'wind_count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(1)'!$B$6:$AG$6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11</c:v>
                </c:pt>
                <c:pt idx="22">
                  <c:v>9</c:v>
                </c:pt>
                <c:pt idx="23">
                  <c:v>21</c:v>
                </c:pt>
                <c:pt idx="24">
                  <c:v>14</c:v>
                </c:pt>
                <c:pt idx="25">
                  <c:v>14</c:v>
                </c:pt>
                <c:pt idx="26">
                  <c:v>6</c:v>
                </c:pt>
                <c:pt idx="27">
                  <c:v>11</c:v>
                </c:pt>
                <c:pt idx="28">
                  <c:v>5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15-4654-A14B-2CF709FA6665}"/>
            </c:ext>
          </c:extLst>
        </c:ser>
        <c:ser>
          <c:idx val="5"/>
          <c:order val="5"/>
          <c:tx>
            <c:strRef>
              <c:f>'wind_count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(1)'!$B$7:$AG$7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10</c:v>
                </c:pt>
                <c:pt idx="21">
                  <c:v>7</c:v>
                </c:pt>
                <c:pt idx="22">
                  <c:v>2</c:v>
                </c:pt>
                <c:pt idx="23">
                  <c:v>10</c:v>
                </c:pt>
                <c:pt idx="24">
                  <c:v>10</c:v>
                </c:pt>
                <c:pt idx="25">
                  <c:v>4</c:v>
                </c:pt>
                <c:pt idx="26">
                  <c:v>2</c:v>
                </c:pt>
                <c:pt idx="27">
                  <c:v>7</c:v>
                </c:pt>
                <c:pt idx="28">
                  <c:v>11</c:v>
                </c:pt>
                <c:pt idx="29">
                  <c:v>11</c:v>
                </c:pt>
                <c:pt idx="30">
                  <c:v>5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15-4654-A14B-2CF709FA6665}"/>
            </c:ext>
          </c:extLst>
        </c:ser>
        <c:ser>
          <c:idx val="6"/>
          <c:order val="6"/>
          <c:tx>
            <c:strRef>
              <c:f>'wind_count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(1)'!$B$8:$AG$8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5</c:v>
                </c:pt>
                <c:pt idx="18">
                  <c:v>3</c:v>
                </c:pt>
                <c:pt idx="19">
                  <c:v>0</c:v>
                </c:pt>
                <c:pt idx="20">
                  <c:v>3</c:v>
                </c:pt>
                <c:pt idx="21">
                  <c:v>4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5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15-4654-A14B-2CF709FA6665}"/>
            </c:ext>
          </c:extLst>
        </c:ser>
        <c:ser>
          <c:idx val="7"/>
          <c:order val="7"/>
          <c:tx>
            <c:strRef>
              <c:f>'wind_count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(1)'!$B$9:$AG$9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5</c:v>
                </c:pt>
                <c:pt idx="23">
                  <c:v>7</c:v>
                </c:pt>
                <c:pt idx="24">
                  <c:v>0</c:v>
                </c:pt>
                <c:pt idx="25">
                  <c:v>1</c:v>
                </c:pt>
                <c:pt idx="26">
                  <c:v>8</c:v>
                </c:pt>
                <c:pt idx="27">
                  <c:v>3</c:v>
                </c:pt>
                <c:pt idx="28">
                  <c:v>12</c:v>
                </c:pt>
                <c:pt idx="29">
                  <c:v>6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15-4654-A14B-2CF709FA6665}"/>
            </c:ext>
          </c:extLst>
        </c:ser>
        <c:ser>
          <c:idx val="8"/>
          <c:order val="8"/>
          <c:tx>
            <c:strRef>
              <c:f>'wind_count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(1)'!$B$10:$AG$10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7</c:v>
                </c:pt>
                <c:pt idx="25">
                  <c:v>8</c:v>
                </c:pt>
                <c:pt idx="26">
                  <c:v>6</c:v>
                </c:pt>
                <c:pt idx="27">
                  <c:v>2</c:v>
                </c:pt>
                <c:pt idx="28">
                  <c:v>5</c:v>
                </c:pt>
                <c:pt idx="29">
                  <c:v>5</c:v>
                </c:pt>
                <c:pt idx="30">
                  <c:v>3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15-4654-A14B-2CF709FA6665}"/>
            </c:ext>
          </c:extLst>
        </c:ser>
        <c:ser>
          <c:idx val="9"/>
          <c:order val="9"/>
          <c:tx>
            <c:strRef>
              <c:f>'wind_count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(1)'!$B$11:$AG$11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15</c:v>
                </c:pt>
                <c:pt idx="6">
                  <c:v>15</c:v>
                </c:pt>
                <c:pt idx="7">
                  <c:v>21</c:v>
                </c:pt>
                <c:pt idx="8">
                  <c:v>44</c:v>
                </c:pt>
                <c:pt idx="9">
                  <c:v>36</c:v>
                </c:pt>
                <c:pt idx="10">
                  <c:v>41</c:v>
                </c:pt>
                <c:pt idx="11">
                  <c:v>42</c:v>
                </c:pt>
                <c:pt idx="12">
                  <c:v>74</c:v>
                </c:pt>
                <c:pt idx="13">
                  <c:v>91</c:v>
                </c:pt>
                <c:pt idx="14">
                  <c:v>81</c:v>
                </c:pt>
                <c:pt idx="15">
                  <c:v>81</c:v>
                </c:pt>
                <c:pt idx="16">
                  <c:v>107</c:v>
                </c:pt>
                <c:pt idx="17">
                  <c:v>150</c:v>
                </c:pt>
                <c:pt idx="18">
                  <c:v>193</c:v>
                </c:pt>
                <c:pt idx="19">
                  <c:v>157</c:v>
                </c:pt>
                <c:pt idx="20">
                  <c:v>152</c:v>
                </c:pt>
                <c:pt idx="21">
                  <c:v>188</c:v>
                </c:pt>
                <c:pt idx="22">
                  <c:v>265</c:v>
                </c:pt>
                <c:pt idx="23">
                  <c:v>352</c:v>
                </c:pt>
                <c:pt idx="24">
                  <c:v>297</c:v>
                </c:pt>
                <c:pt idx="25">
                  <c:v>247</c:v>
                </c:pt>
                <c:pt idx="26">
                  <c:v>315</c:v>
                </c:pt>
                <c:pt idx="27">
                  <c:v>309</c:v>
                </c:pt>
                <c:pt idx="28">
                  <c:v>245</c:v>
                </c:pt>
                <c:pt idx="29">
                  <c:v>264</c:v>
                </c:pt>
                <c:pt idx="30">
                  <c:v>75</c:v>
                </c:pt>
                <c:pt idx="3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15-4654-A14B-2CF709FA6665}"/>
            </c:ext>
          </c:extLst>
        </c:ser>
        <c:ser>
          <c:idx val="10"/>
          <c:order val="10"/>
          <c:tx>
            <c:strRef>
              <c:f>'wind_count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(1)'!$B$12:$AG$12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4</c:v>
                </c:pt>
                <c:pt idx="21">
                  <c:v>7</c:v>
                </c:pt>
                <c:pt idx="22">
                  <c:v>5</c:v>
                </c:pt>
                <c:pt idx="23">
                  <c:v>6</c:v>
                </c:pt>
                <c:pt idx="24">
                  <c:v>4</c:v>
                </c:pt>
                <c:pt idx="25">
                  <c:v>10</c:v>
                </c:pt>
                <c:pt idx="26">
                  <c:v>7</c:v>
                </c:pt>
                <c:pt idx="27">
                  <c:v>6</c:v>
                </c:pt>
                <c:pt idx="28">
                  <c:v>4</c:v>
                </c:pt>
                <c:pt idx="29">
                  <c:v>6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15-4654-A14B-2CF709FA6665}"/>
            </c:ext>
          </c:extLst>
        </c:ser>
        <c:ser>
          <c:idx val="11"/>
          <c:order val="11"/>
          <c:tx>
            <c:strRef>
              <c:f>'wind_count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(1)'!$B$13:$AG$13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10</c:v>
                </c:pt>
                <c:pt idx="26">
                  <c:v>2</c:v>
                </c:pt>
                <c:pt idx="27">
                  <c:v>2</c:v>
                </c:pt>
                <c:pt idx="28">
                  <c:v>0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815-4654-A14B-2CF709FA6665}"/>
            </c:ext>
          </c:extLst>
        </c:ser>
        <c:ser>
          <c:idx val="12"/>
          <c:order val="12"/>
          <c:tx>
            <c:strRef>
              <c:f>'wind_count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(1)'!$B$14:$AG$14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  <c:pt idx="28">
                  <c:v>3</c:v>
                </c:pt>
                <c:pt idx="29">
                  <c:v>7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15-4654-A14B-2CF709FA6665}"/>
            </c:ext>
          </c:extLst>
        </c:ser>
        <c:ser>
          <c:idx val="13"/>
          <c:order val="13"/>
          <c:tx>
            <c:strRef>
              <c:f>'wind_count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(1)'!$B$15:$AG$15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1</c:v>
                </c:pt>
                <c:pt idx="22">
                  <c:v>10</c:v>
                </c:pt>
                <c:pt idx="23">
                  <c:v>14</c:v>
                </c:pt>
                <c:pt idx="24">
                  <c:v>11</c:v>
                </c:pt>
                <c:pt idx="25">
                  <c:v>13</c:v>
                </c:pt>
                <c:pt idx="26">
                  <c:v>6</c:v>
                </c:pt>
                <c:pt idx="27">
                  <c:v>1</c:v>
                </c:pt>
                <c:pt idx="28">
                  <c:v>9</c:v>
                </c:pt>
                <c:pt idx="29">
                  <c:v>5</c:v>
                </c:pt>
                <c:pt idx="30">
                  <c:v>1</c:v>
                </c:pt>
                <c:pt idx="3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815-4654-A14B-2CF709FA6665}"/>
            </c:ext>
          </c:extLst>
        </c:ser>
        <c:ser>
          <c:idx val="14"/>
          <c:order val="14"/>
          <c:tx>
            <c:strRef>
              <c:f>'wind_count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(1)'!$B$16:$AG$16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7</c:v>
                </c:pt>
                <c:pt idx="25">
                  <c:v>2</c:v>
                </c:pt>
                <c:pt idx="26">
                  <c:v>2</c:v>
                </c:pt>
                <c:pt idx="27">
                  <c:v>5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815-4654-A14B-2CF709FA6665}"/>
            </c:ext>
          </c:extLst>
        </c:ser>
        <c:ser>
          <c:idx val="15"/>
          <c:order val="15"/>
          <c:tx>
            <c:strRef>
              <c:f>'wind_count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(1)'!$B$17:$AG$17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0</c:v>
                </c:pt>
                <c:pt idx="21">
                  <c:v>8</c:v>
                </c:pt>
                <c:pt idx="22">
                  <c:v>3</c:v>
                </c:pt>
                <c:pt idx="23">
                  <c:v>5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815-4654-A14B-2CF709FA6665}"/>
            </c:ext>
          </c:extLst>
        </c:ser>
        <c:ser>
          <c:idx val="16"/>
          <c:order val="16"/>
          <c:tx>
            <c:strRef>
              <c:f>'wind_count (1)'!$A$18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(1)'!$B$18:$AG$18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2</c:v>
                </c:pt>
                <c:pt idx="22">
                  <c:v>13</c:v>
                </c:pt>
                <c:pt idx="23">
                  <c:v>5</c:v>
                </c:pt>
                <c:pt idx="24">
                  <c:v>2</c:v>
                </c:pt>
                <c:pt idx="25">
                  <c:v>7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15-4654-A14B-2CF709FA6665}"/>
            </c:ext>
          </c:extLst>
        </c:ser>
        <c:ser>
          <c:idx val="17"/>
          <c:order val="17"/>
          <c:tx>
            <c:strRef>
              <c:f>'wind_count (1)'!$A$19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(1)'!$B$19:$AG$19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6</c:v>
                </c:pt>
                <c:pt idx="20">
                  <c:v>7</c:v>
                </c:pt>
                <c:pt idx="21">
                  <c:v>7</c:v>
                </c:pt>
                <c:pt idx="22">
                  <c:v>10</c:v>
                </c:pt>
                <c:pt idx="23">
                  <c:v>9</c:v>
                </c:pt>
                <c:pt idx="24">
                  <c:v>0</c:v>
                </c:pt>
                <c:pt idx="25">
                  <c:v>0</c:v>
                </c:pt>
                <c:pt idx="26">
                  <c:v>14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815-4654-A14B-2CF709FA6665}"/>
            </c:ext>
          </c:extLst>
        </c:ser>
        <c:ser>
          <c:idx val="18"/>
          <c:order val="18"/>
          <c:tx>
            <c:strRef>
              <c:f>'wind_count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(1)'!$B$20:$AG$20</c:f>
              <c:numCache>
                <c:formatCode>General</c:formatCode>
                <c:ptCount val="32"/>
                <c:pt idx="0">
                  <c:v>2</c:v>
                </c:pt>
                <c:pt idx="1">
                  <c:v>10</c:v>
                </c:pt>
                <c:pt idx="2">
                  <c:v>34</c:v>
                </c:pt>
                <c:pt idx="3">
                  <c:v>65</c:v>
                </c:pt>
                <c:pt idx="4">
                  <c:v>133</c:v>
                </c:pt>
                <c:pt idx="5">
                  <c:v>154</c:v>
                </c:pt>
                <c:pt idx="6">
                  <c:v>225</c:v>
                </c:pt>
                <c:pt idx="7">
                  <c:v>262</c:v>
                </c:pt>
                <c:pt idx="8">
                  <c:v>175</c:v>
                </c:pt>
                <c:pt idx="9">
                  <c:v>175</c:v>
                </c:pt>
                <c:pt idx="10">
                  <c:v>165</c:v>
                </c:pt>
                <c:pt idx="11">
                  <c:v>114</c:v>
                </c:pt>
                <c:pt idx="12">
                  <c:v>109</c:v>
                </c:pt>
                <c:pt idx="13">
                  <c:v>118</c:v>
                </c:pt>
                <c:pt idx="14">
                  <c:v>105</c:v>
                </c:pt>
                <c:pt idx="15">
                  <c:v>86</c:v>
                </c:pt>
                <c:pt idx="16">
                  <c:v>83</c:v>
                </c:pt>
                <c:pt idx="17">
                  <c:v>82</c:v>
                </c:pt>
                <c:pt idx="18">
                  <c:v>73</c:v>
                </c:pt>
                <c:pt idx="19">
                  <c:v>66</c:v>
                </c:pt>
                <c:pt idx="20">
                  <c:v>50</c:v>
                </c:pt>
                <c:pt idx="21">
                  <c:v>54</c:v>
                </c:pt>
                <c:pt idx="22">
                  <c:v>40</c:v>
                </c:pt>
                <c:pt idx="23">
                  <c:v>33</c:v>
                </c:pt>
                <c:pt idx="24">
                  <c:v>34</c:v>
                </c:pt>
                <c:pt idx="25">
                  <c:v>31</c:v>
                </c:pt>
                <c:pt idx="26">
                  <c:v>24</c:v>
                </c:pt>
                <c:pt idx="27">
                  <c:v>9</c:v>
                </c:pt>
                <c:pt idx="28">
                  <c:v>10</c:v>
                </c:pt>
                <c:pt idx="29">
                  <c:v>4</c:v>
                </c:pt>
                <c:pt idx="30">
                  <c:v>1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815-4654-A14B-2CF709FA6665}"/>
            </c:ext>
          </c:extLst>
        </c:ser>
        <c:ser>
          <c:idx val="19"/>
          <c:order val="19"/>
          <c:tx>
            <c:strRef>
              <c:f>'wind_count (1)'!$A$21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(1)'!$B$21:$AG$21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815-4654-A14B-2CF709FA6665}"/>
            </c:ext>
          </c:extLst>
        </c:ser>
        <c:ser>
          <c:idx val="20"/>
          <c:order val="20"/>
          <c:tx>
            <c:strRef>
              <c:f>'wind_count (1)'!$A$22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(1)'!$B$22:$AG$22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13</c:v>
                </c:pt>
                <c:pt idx="6">
                  <c:v>6</c:v>
                </c:pt>
                <c:pt idx="7">
                  <c:v>3</c:v>
                </c:pt>
                <c:pt idx="8">
                  <c:v>13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5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4</c:v>
                </c:pt>
                <c:pt idx="23">
                  <c:v>6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815-4654-A14B-2CF709FA6665}"/>
            </c:ext>
          </c:extLst>
        </c:ser>
        <c:ser>
          <c:idx val="21"/>
          <c:order val="21"/>
          <c:tx>
            <c:strRef>
              <c:f>'wind_count (1)'!$A$23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(1)'!$B$23:$AG$23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5</c:v>
                </c:pt>
                <c:pt idx="15">
                  <c:v>0</c:v>
                </c:pt>
                <c:pt idx="16">
                  <c:v>2</c:v>
                </c:pt>
                <c:pt idx="17">
                  <c:v>6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9</c:v>
                </c:pt>
                <c:pt idx="22">
                  <c:v>5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9815-4654-A14B-2CF709FA6665}"/>
            </c:ext>
          </c:extLst>
        </c:ser>
        <c:ser>
          <c:idx val="22"/>
          <c:order val="22"/>
          <c:tx>
            <c:strRef>
              <c:f>'wind_count (1)'!$A$24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'wind_count (1)'!$B$1:$AG$1</c:f>
              <c:strCache>
                <c:ptCount val="32"/>
                <c:pt idx="0">
                  <c:v>1도</c:v>
                </c:pt>
                <c:pt idx="1">
                  <c:v>2도</c:v>
                </c:pt>
                <c:pt idx="2">
                  <c:v>3도</c:v>
                </c:pt>
                <c:pt idx="3">
                  <c:v>4도</c:v>
                </c:pt>
                <c:pt idx="4">
                  <c:v>5도</c:v>
                </c:pt>
                <c:pt idx="5">
                  <c:v>6도</c:v>
                </c:pt>
                <c:pt idx="6">
                  <c:v>7도</c:v>
                </c:pt>
                <c:pt idx="7">
                  <c:v>8도</c:v>
                </c:pt>
                <c:pt idx="8">
                  <c:v>9도</c:v>
                </c:pt>
                <c:pt idx="9">
                  <c:v>10도</c:v>
                </c:pt>
                <c:pt idx="10">
                  <c:v>11도</c:v>
                </c:pt>
                <c:pt idx="11">
                  <c:v>12도</c:v>
                </c:pt>
                <c:pt idx="12">
                  <c:v>13도</c:v>
                </c:pt>
                <c:pt idx="13">
                  <c:v>14도</c:v>
                </c:pt>
                <c:pt idx="14">
                  <c:v>15도</c:v>
                </c:pt>
                <c:pt idx="15">
                  <c:v>16도</c:v>
                </c:pt>
                <c:pt idx="16">
                  <c:v>17도</c:v>
                </c:pt>
                <c:pt idx="17">
                  <c:v>18도</c:v>
                </c:pt>
                <c:pt idx="18">
                  <c:v>19도</c:v>
                </c:pt>
                <c:pt idx="19">
                  <c:v>20도</c:v>
                </c:pt>
                <c:pt idx="20">
                  <c:v>21도</c:v>
                </c:pt>
                <c:pt idx="21">
                  <c:v>22도</c:v>
                </c:pt>
                <c:pt idx="22">
                  <c:v>23도</c:v>
                </c:pt>
                <c:pt idx="23">
                  <c:v>24도</c:v>
                </c:pt>
                <c:pt idx="24">
                  <c:v>25도</c:v>
                </c:pt>
                <c:pt idx="25">
                  <c:v>26도</c:v>
                </c:pt>
                <c:pt idx="26">
                  <c:v>27도</c:v>
                </c:pt>
                <c:pt idx="27">
                  <c:v>28도</c:v>
                </c:pt>
                <c:pt idx="28">
                  <c:v>29도</c:v>
                </c:pt>
                <c:pt idx="29">
                  <c:v>30도</c:v>
                </c:pt>
                <c:pt idx="30">
                  <c:v>31도</c:v>
                </c:pt>
                <c:pt idx="31">
                  <c:v>32도</c:v>
                </c:pt>
              </c:strCache>
            </c:strRef>
          </c:cat>
          <c:val>
            <c:numRef>
              <c:f>'wind_count (1)'!$B$24:$AG$24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20</c:v>
                </c:pt>
                <c:pt idx="5">
                  <c:v>31</c:v>
                </c:pt>
                <c:pt idx="6">
                  <c:v>35</c:v>
                </c:pt>
                <c:pt idx="7">
                  <c:v>65</c:v>
                </c:pt>
                <c:pt idx="8">
                  <c:v>38</c:v>
                </c:pt>
                <c:pt idx="9">
                  <c:v>38</c:v>
                </c:pt>
                <c:pt idx="10">
                  <c:v>30</c:v>
                </c:pt>
                <c:pt idx="11">
                  <c:v>25</c:v>
                </c:pt>
                <c:pt idx="12">
                  <c:v>35</c:v>
                </c:pt>
                <c:pt idx="13">
                  <c:v>27</c:v>
                </c:pt>
                <c:pt idx="14">
                  <c:v>28</c:v>
                </c:pt>
                <c:pt idx="15">
                  <c:v>18</c:v>
                </c:pt>
                <c:pt idx="16">
                  <c:v>20</c:v>
                </c:pt>
                <c:pt idx="17">
                  <c:v>28</c:v>
                </c:pt>
                <c:pt idx="18">
                  <c:v>29</c:v>
                </c:pt>
                <c:pt idx="19">
                  <c:v>26</c:v>
                </c:pt>
                <c:pt idx="20">
                  <c:v>26</c:v>
                </c:pt>
                <c:pt idx="21">
                  <c:v>29</c:v>
                </c:pt>
                <c:pt idx="22">
                  <c:v>26</c:v>
                </c:pt>
                <c:pt idx="23">
                  <c:v>19</c:v>
                </c:pt>
                <c:pt idx="24">
                  <c:v>43</c:v>
                </c:pt>
                <c:pt idx="25">
                  <c:v>19</c:v>
                </c:pt>
                <c:pt idx="26">
                  <c:v>30</c:v>
                </c:pt>
                <c:pt idx="27">
                  <c:v>32</c:v>
                </c:pt>
                <c:pt idx="28">
                  <c:v>26</c:v>
                </c:pt>
                <c:pt idx="29">
                  <c:v>30</c:v>
                </c:pt>
                <c:pt idx="30">
                  <c:v>3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815-4654-A14B-2CF709FA6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4804335"/>
        <c:axId val="1714805583"/>
      </c:barChart>
      <c:catAx>
        <c:axId val="171480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5583"/>
        <c:crosses val="autoZero"/>
        <c:auto val="1"/>
        <c:lblAlgn val="ctr"/>
        <c:lblOffset val="100"/>
        <c:noMultiLvlLbl val="0"/>
      </c:catAx>
      <c:valAx>
        <c:axId val="171480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480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511980664508139"/>
          <c:y val="0.1066106167036146"/>
          <c:w val="0.23309018324629469"/>
          <c:h val="0.73353027488646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24489270430476E-2"/>
          <c:y val="0.19034986428935152"/>
          <c:w val="0.68821472528491168"/>
          <c:h val="0.67904787605885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'hour_count (1)'!$A$2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(1)'!$B$2:$Y$2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10</c:v>
                </c:pt>
                <c:pt idx="5">
                  <c:v>9</c:v>
                </c:pt>
                <c:pt idx="6">
                  <c:v>5</c:v>
                </c:pt>
                <c:pt idx="7">
                  <c:v>8</c:v>
                </c:pt>
                <c:pt idx="8">
                  <c:v>12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F2-48FE-A1C8-FEF329D05C83}"/>
            </c:ext>
          </c:extLst>
        </c:ser>
        <c:ser>
          <c:idx val="1"/>
          <c:order val="1"/>
          <c:tx>
            <c:strRef>
              <c:f>'hour_count (1)'!$A$3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(1)'!$B$3:$Y$3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10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7</c:v>
                </c:pt>
                <c:pt idx="18">
                  <c:v>2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F2-48FE-A1C8-FEF329D05C83}"/>
            </c:ext>
          </c:extLst>
        </c:ser>
        <c:ser>
          <c:idx val="2"/>
          <c:order val="2"/>
          <c:tx>
            <c:strRef>
              <c:f>'hour_count (1)'!$A$4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(1)'!$B$4:$Y$4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15</c:v>
                </c:pt>
                <c:pt idx="5">
                  <c:v>13</c:v>
                </c:pt>
                <c:pt idx="6">
                  <c:v>17</c:v>
                </c:pt>
                <c:pt idx="7">
                  <c:v>9</c:v>
                </c:pt>
                <c:pt idx="8">
                  <c:v>13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F2-48FE-A1C8-FEF329D05C83}"/>
            </c:ext>
          </c:extLst>
        </c:ser>
        <c:ser>
          <c:idx val="3"/>
          <c:order val="3"/>
          <c:tx>
            <c:strRef>
              <c:f>'hour_count (1)'!$A$5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(1)'!$B$5:$Y$5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10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15</c:v>
                </c:pt>
                <c:pt idx="10">
                  <c:v>35</c:v>
                </c:pt>
                <c:pt idx="11">
                  <c:v>4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3</c:v>
                </c:pt>
                <c:pt idx="19">
                  <c:v>7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F2-48FE-A1C8-FEF329D05C83}"/>
            </c:ext>
          </c:extLst>
        </c:ser>
        <c:ser>
          <c:idx val="4"/>
          <c:order val="4"/>
          <c:tx>
            <c:strRef>
              <c:f>'hour_count (1)'!$A$6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(1)'!$B$6:$Y$6</c:f>
              <c:numCache>
                <c:formatCode>General</c:formatCode>
                <c:ptCount val="24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14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  <c:pt idx="16">
                  <c:v>8</c:v>
                </c:pt>
                <c:pt idx="17">
                  <c:v>12</c:v>
                </c:pt>
                <c:pt idx="18">
                  <c:v>9</c:v>
                </c:pt>
                <c:pt idx="19">
                  <c:v>9</c:v>
                </c:pt>
                <c:pt idx="20">
                  <c:v>12</c:v>
                </c:pt>
                <c:pt idx="21">
                  <c:v>11</c:v>
                </c:pt>
                <c:pt idx="22">
                  <c:v>8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F2-48FE-A1C8-FEF329D05C83}"/>
            </c:ext>
          </c:extLst>
        </c:ser>
        <c:ser>
          <c:idx val="5"/>
          <c:order val="5"/>
          <c:tx>
            <c:strRef>
              <c:f>'hour_count (1)'!$A$7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(1)'!$B$7:$Y$7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12</c:v>
                </c:pt>
                <c:pt idx="8">
                  <c:v>17</c:v>
                </c:pt>
                <c:pt idx="9">
                  <c:v>20</c:v>
                </c:pt>
                <c:pt idx="10">
                  <c:v>19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3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F2-48FE-A1C8-FEF329D05C83}"/>
            </c:ext>
          </c:extLst>
        </c:ser>
        <c:ser>
          <c:idx val="6"/>
          <c:order val="6"/>
          <c:tx>
            <c:strRef>
              <c:f>'hour_count (1)'!$A$8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(1)'!$B$8:$Y$8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3</c:v>
                </c:pt>
                <c:pt idx="8">
                  <c:v>7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F2-48FE-A1C8-FEF329D05C83}"/>
            </c:ext>
          </c:extLst>
        </c:ser>
        <c:ser>
          <c:idx val="7"/>
          <c:order val="7"/>
          <c:tx>
            <c:strRef>
              <c:f>'hour_count (1)'!$A$9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(1)'!$B$9:$Y$9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21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25</c:v>
                </c:pt>
                <c:pt idx="10">
                  <c:v>5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FF2-48FE-A1C8-FEF329D05C83}"/>
            </c:ext>
          </c:extLst>
        </c:ser>
        <c:ser>
          <c:idx val="8"/>
          <c:order val="8"/>
          <c:tx>
            <c:strRef>
              <c:f>'hour_count (1)'!$A$10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(1)'!$B$10:$Y$10</c:f>
              <c:numCache>
                <c:formatCode>General</c:formatCode>
                <c:ptCount val="24"/>
                <c:pt idx="0">
                  <c:v>0</c:v>
                </c:pt>
                <c:pt idx="1">
                  <c:v>11</c:v>
                </c:pt>
                <c:pt idx="2">
                  <c:v>4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17</c:v>
                </c:pt>
                <c:pt idx="15">
                  <c:v>14</c:v>
                </c:pt>
                <c:pt idx="16">
                  <c:v>8</c:v>
                </c:pt>
                <c:pt idx="17">
                  <c:v>7</c:v>
                </c:pt>
                <c:pt idx="18">
                  <c:v>1</c:v>
                </c:pt>
                <c:pt idx="19">
                  <c:v>0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FF2-48FE-A1C8-FEF329D05C83}"/>
            </c:ext>
          </c:extLst>
        </c:ser>
        <c:ser>
          <c:idx val="9"/>
          <c:order val="9"/>
          <c:tx>
            <c:strRef>
              <c:f>'hour_count (1)'!$A$11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(1)'!$B$11:$Y$11</c:f>
              <c:numCache>
                <c:formatCode>General</c:formatCode>
                <c:ptCount val="24"/>
                <c:pt idx="0">
                  <c:v>275</c:v>
                </c:pt>
                <c:pt idx="1">
                  <c:v>262</c:v>
                </c:pt>
                <c:pt idx="2">
                  <c:v>240</c:v>
                </c:pt>
                <c:pt idx="3">
                  <c:v>131</c:v>
                </c:pt>
                <c:pt idx="4">
                  <c:v>99</c:v>
                </c:pt>
                <c:pt idx="5">
                  <c:v>74</c:v>
                </c:pt>
                <c:pt idx="6">
                  <c:v>79</c:v>
                </c:pt>
                <c:pt idx="7">
                  <c:v>91</c:v>
                </c:pt>
                <c:pt idx="8">
                  <c:v>108</c:v>
                </c:pt>
                <c:pt idx="9">
                  <c:v>129</c:v>
                </c:pt>
                <c:pt idx="10">
                  <c:v>252</c:v>
                </c:pt>
                <c:pt idx="11">
                  <c:v>261</c:v>
                </c:pt>
                <c:pt idx="12">
                  <c:v>301</c:v>
                </c:pt>
                <c:pt idx="13">
                  <c:v>283</c:v>
                </c:pt>
                <c:pt idx="14">
                  <c:v>266</c:v>
                </c:pt>
                <c:pt idx="15">
                  <c:v>242</c:v>
                </c:pt>
                <c:pt idx="16">
                  <c:v>241</c:v>
                </c:pt>
                <c:pt idx="17">
                  <c:v>238</c:v>
                </c:pt>
                <c:pt idx="18">
                  <c:v>274</c:v>
                </c:pt>
                <c:pt idx="19">
                  <c:v>285</c:v>
                </c:pt>
                <c:pt idx="20">
                  <c:v>286</c:v>
                </c:pt>
                <c:pt idx="21">
                  <c:v>297</c:v>
                </c:pt>
                <c:pt idx="22">
                  <c:v>277</c:v>
                </c:pt>
                <c:pt idx="2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FF2-48FE-A1C8-FEF329D05C83}"/>
            </c:ext>
          </c:extLst>
        </c:ser>
        <c:ser>
          <c:idx val="10"/>
          <c:order val="10"/>
          <c:tx>
            <c:strRef>
              <c:f>'hour_count (1)'!$A$12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(1)'!$B$12:$Y$12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14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8</c:v>
                </c:pt>
                <c:pt idx="8">
                  <c:v>10</c:v>
                </c:pt>
                <c:pt idx="9">
                  <c:v>14</c:v>
                </c:pt>
                <c:pt idx="10">
                  <c:v>14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F2-48FE-A1C8-FEF329D05C83}"/>
            </c:ext>
          </c:extLst>
        </c:ser>
        <c:ser>
          <c:idx val="11"/>
          <c:order val="11"/>
          <c:tx>
            <c:strRef>
              <c:f>'hour_count (1)'!$A$13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(1)'!$B$13:$Y$13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13</c:v>
                </c:pt>
                <c:pt idx="4">
                  <c:v>6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9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FF2-48FE-A1C8-FEF329D05C83}"/>
            </c:ext>
          </c:extLst>
        </c:ser>
        <c:ser>
          <c:idx val="12"/>
          <c:order val="12"/>
          <c:tx>
            <c:strRef>
              <c:f>'hour_count (1)'!$A$14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(1)'!$B$14:$Y$14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3</c:v>
                </c:pt>
                <c:pt idx="14">
                  <c:v>15</c:v>
                </c:pt>
                <c:pt idx="15">
                  <c:v>6</c:v>
                </c:pt>
                <c:pt idx="16">
                  <c:v>8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4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FF2-48FE-A1C8-FEF329D05C83}"/>
            </c:ext>
          </c:extLst>
        </c:ser>
        <c:ser>
          <c:idx val="13"/>
          <c:order val="13"/>
          <c:tx>
            <c:strRef>
              <c:f>'hour_count (1)'!$A$15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(1)'!$B$15:$Y$15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28</c:v>
                </c:pt>
                <c:pt idx="5">
                  <c:v>25</c:v>
                </c:pt>
                <c:pt idx="6">
                  <c:v>22</c:v>
                </c:pt>
                <c:pt idx="7">
                  <c:v>17</c:v>
                </c:pt>
                <c:pt idx="8">
                  <c:v>14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FF2-48FE-A1C8-FEF329D05C83}"/>
            </c:ext>
          </c:extLst>
        </c:ser>
        <c:ser>
          <c:idx val="14"/>
          <c:order val="14"/>
          <c:tx>
            <c:strRef>
              <c:f>'hour_count (1)'!$A$16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(1)'!$B$16:$Y$16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44</c:v>
                </c:pt>
                <c:pt idx="11">
                  <c:v>11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FF2-48FE-A1C8-FEF329D05C83}"/>
            </c:ext>
          </c:extLst>
        </c:ser>
        <c:ser>
          <c:idx val="15"/>
          <c:order val="15"/>
          <c:tx>
            <c:strRef>
              <c:f>'hour_count (1)'!$A$17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(1)'!$B$17:$Y$17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7</c:v>
                </c:pt>
                <c:pt idx="8">
                  <c:v>10</c:v>
                </c:pt>
                <c:pt idx="9">
                  <c:v>12</c:v>
                </c:pt>
                <c:pt idx="10">
                  <c:v>10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FF2-48FE-A1C8-FEF329D05C83}"/>
            </c:ext>
          </c:extLst>
        </c:ser>
        <c:ser>
          <c:idx val="16"/>
          <c:order val="16"/>
          <c:tx>
            <c:strRef>
              <c:f>'hour_count (1)'!$A$18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(1)'!$B$18:$Y$18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22</c:v>
                </c:pt>
                <c:pt idx="5">
                  <c:v>12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FF2-48FE-A1C8-FEF329D05C83}"/>
            </c:ext>
          </c:extLst>
        </c:ser>
        <c:ser>
          <c:idx val="17"/>
          <c:order val="17"/>
          <c:tx>
            <c:strRef>
              <c:f>'hour_count (1)'!$A$19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(1)'!$B$19:$Y$19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  <c:pt idx="16">
                  <c:v>3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FF2-48FE-A1C8-FEF329D05C83}"/>
            </c:ext>
          </c:extLst>
        </c:ser>
        <c:ser>
          <c:idx val="18"/>
          <c:order val="18"/>
          <c:tx>
            <c:strRef>
              <c:f>'hour_count (1)'!$A$20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(1)'!$B$20:$Y$20</c:f>
              <c:numCache>
                <c:formatCode>General</c:formatCode>
                <c:ptCount val="24"/>
                <c:pt idx="0">
                  <c:v>150</c:v>
                </c:pt>
                <c:pt idx="1">
                  <c:v>164</c:v>
                </c:pt>
                <c:pt idx="2">
                  <c:v>152</c:v>
                </c:pt>
                <c:pt idx="3">
                  <c:v>105</c:v>
                </c:pt>
                <c:pt idx="4">
                  <c:v>59</c:v>
                </c:pt>
                <c:pt idx="5">
                  <c:v>57</c:v>
                </c:pt>
                <c:pt idx="6">
                  <c:v>40</c:v>
                </c:pt>
                <c:pt idx="7">
                  <c:v>56</c:v>
                </c:pt>
                <c:pt idx="8">
                  <c:v>93</c:v>
                </c:pt>
                <c:pt idx="9">
                  <c:v>105</c:v>
                </c:pt>
                <c:pt idx="10">
                  <c:v>179</c:v>
                </c:pt>
                <c:pt idx="11">
                  <c:v>219</c:v>
                </c:pt>
                <c:pt idx="12">
                  <c:v>213</c:v>
                </c:pt>
                <c:pt idx="13">
                  <c:v>227</c:v>
                </c:pt>
                <c:pt idx="14">
                  <c:v>197</c:v>
                </c:pt>
                <c:pt idx="15">
                  <c:v>181</c:v>
                </c:pt>
                <c:pt idx="16">
                  <c:v>184</c:v>
                </c:pt>
                <c:pt idx="17">
                  <c:v>203</c:v>
                </c:pt>
                <c:pt idx="18">
                  <c:v>173</c:v>
                </c:pt>
                <c:pt idx="19">
                  <c:v>179</c:v>
                </c:pt>
                <c:pt idx="20">
                  <c:v>176</c:v>
                </c:pt>
                <c:pt idx="21">
                  <c:v>174</c:v>
                </c:pt>
                <c:pt idx="22">
                  <c:v>174</c:v>
                </c:pt>
                <c:pt idx="23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FF2-48FE-A1C8-FEF329D05C83}"/>
            </c:ext>
          </c:extLst>
        </c:ser>
        <c:ser>
          <c:idx val="19"/>
          <c:order val="19"/>
          <c:tx>
            <c:strRef>
              <c:f>'hour_count (1)'!$A$21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(1)'!$B$21:$Y$21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10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FF2-48FE-A1C8-FEF329D05C83}"/>
            </c:ext>
          </c:extLst>
        </c:ser>
        <c:ser>
          <c:idx val="20"/>
          <c:order val="20"/>
          <c:tx>
            <c:strRef>
              <c:f>'hour_count (1)'!$A$22</c:f>
              <c:strCache>
                <c:ptCount val="1"/>
                <c:pt idx="0">
                  <c:v>D_8R_9L_A_10_9R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(1)'!$B$22:$Y$22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FF2-48FE-A1C8-FEF329D05C83}"/>
            </c:ext>
          </c:extLst>
        </c:ser>
        <c:ser>
          <c:idx val="21"/>
          <c:order val="21"/>
          <c:tx>
            <c:strRef>
              <c:f>'hour_count (1)'!$A$23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(1)'!$B$23:$Y$23</c:f>
              <c:numCache>
                <c:formatCode>General</c:formatCode>
                <c:ptCount val="24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10</c:v>
                </c:pt>
                <c:pt idx="9">
                  <c:v>8</c:v>
                </c:pt>
                <c:pt idx="10">
                  <c:v>7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FF2-48FE-A1C8-FEF329D05C83}"/>
            </c:ext>
          </c:extLst>
        </c:ser>
        <c:ser>
          <c:idx val="22"/>
          <c:order val="22"/>
          <c:tx>
            <c:strRef>
              <c:f>'hour_count (1)'!$A$24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(1)'!$B$24:$Y$24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11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FF2-48FE-A1C8-FEF329D05C83}"/>
            </c:ext>
          </c:extLst>
        </c:ser>
        <c:ser>
          <c:idx val="23"/>
          <c:order val="23"/>
          <c:tx>
            <c:strRef>
              <c:f>'hour_count (1)'!$A$25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(1)'!$B$25:$Y$25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11</c:v>
                </c:pt>
                <c:pt idx="9">
                  <c:v>16</c:v>
                </c:pt>
                <c:pt idx="10">
                  <c:v>42</c:v>
                </c:pt>
                <c:pt idx="11">
                  <c:v>15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3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FF2-48FE-A1C8-FEF329D05C83}"/>
            </c:ext>
          </c:extLst>
        </c:ser>
        <c:ser>
          <c:idx val="24"/>
          <c:order val="24"/>
          <c:tx>
            <c:strRef>
              <c:f>'hour_count (1)'!$A$26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(1)'!$B$26:$Y$26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FF2-48FE-A1C8-FEF329D05C83}"/>
            </c:ext>
          </c:extLst>
        </c:ser>
        <c:ser>
          <c:idx val="25"/>
          <c:order val="25"/>
          <c:tx>
            <c:strRef>
              <c:f>'hour_count (1)'!$A$27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'hour_count (1)'!$B$1:$Y$1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'hour_count (1)'!$B$27:$Y$27</c:f>
              <c:numCache>
                <c:formatCode>General</c:formatCode>
                <c:ptCount val="24"/>
                <c:pt idx="0">
                  <c:v>3</c:v>
                </c:pt>
                <c:pt idx="1">
                  <c:v>1</c:v>
                </c:pt>
                <c:pt idx="2">
                  <c:v>6</c:v>
                </c:pt>
                <c:pt idx="3">
                  <c:v>197</c:v>
                </c:pt>
                <c:pt idx="4">
                  <c:v>168</c:v>
                </c:pt>
                <c:pt idx="5">
                  <c:v>138</c:v>
                </c:pt>
                <c:pt idx="6">
                  <c:v>154</c:v>
                </c:pt>
                <c:pt idx="7">
                  <c:v>134</c:v>
                </c:pt>
                <c:pt idx="8">
                  <c:v>150</c:v>
                </c:pt>
                <c:pt idx="9">
                  <c:v>225</c:v>
                </c:pt>
                <c:pt idx="10">
                  <c:v>121</c:v>
                </c:pt>
                <c:pt idx="11">
                  <c:v>32</c:v>
                </c:pt>
                <c:pt idx="12">
                  <c:v>19</c:v>
                </c:pt>
                <c:pt idx="13">
                  <c:v>12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9</c:v>
                </c:pt>
                <c:pt idx="19">
                  <c:v>8</c:v>
                </c:pt>
                <c:pt idx="20">
                  <c:v>6</c:v>
                </c:pt>
                <c:pt idx="21">
                  <c:v>5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DFF2-48FE-A1C8-FEF329D05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2714015"/>
        <c:axId val="1702710687"/>
      </c:barChart>
      <c:catAx>
        <c:axId val="170271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0687"/>
        <c:crosses val="autoZero"/>
        <c:auto val="1"/>
        <c:lblAlgn val="ctr"/>
        <c:lblOffset val="100"/>
        <c:noMultiLvlLbl val="0"/>
      </c:catAx>
      <c:valAx>
        <c:axId val="170271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27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7533958516794299"/>
          <c:y val="0.20820786681032175"/>
          <c:w val="0.21157997009693605"/>
          <c:h val="0.72657236872884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24489270430476E-2"/>
          <c:y val="0.1981032483785628"/>
          <c:w val="0.67077413230475025"/>
          <c:h val="0.6774460220717277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weekday!$A$2</c:f>
              <c:strCache>
                <c:ptCount val="1"/>
                <c:pt idx="0">
                  <c:v>D_10_8L_A_10_8L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weekday!$B$2:$H$2</c:f>
              <c:numCache>
                <c:formatCode>General</c:formatCode>
                <c:ptCount val="7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21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9-4656-BD40-49C66765478B}"/>
            </c:ext>
          </c:extLst>
        </c:ser>
        <c:ser>
          <c:idx val="1"/>
          <c:order val="1"/>
          <c:tx>
            <c:strRef>
              <c:f>weekday!$A$3</c:f>
              <c:strCache>
                <c:ptCount val="1"/>
                <c:pt idx="0">
                  <c:v>D_10_8R_9L_A_10_8L_9R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weekday!$B$3:$H$3</c:f>
              <c:numCache>
                <c:formatCode>General</c:formatCode>
                <c:ptCount val="7"/>
                <c:pt idx="0">
                  <c:v>1</c:v>
                </c:pt>
                <c:pt idx="1">
                  <c:v>5</c:v>
                </c:pt>
                <c:pt idx="2">
                  <c:v>9</c:v>
                </c:pt>
                <c:pt idx="3">
                  <c:v>17</c:v>
                </c:pt>
                <c:pt idx="4">
                  <c:v>6</c:v>
                </c:pt>
                <c:pt idx="5">
                  <c:v>16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9-4656-BD40-49C66765478B}"/>
            </c:ext>
          </c:extLst>
        </c:ser>
        <c:ser>
          <c:idx val="2"/>
          <c:order val="2"/>
          <c:tx>
            <c:strRef>
              <c:f>weekday!$A$4</c:f>
              <c:strCache>
                <c:ptCount val="1"/>
                <c:pt idx="0">
                  <c:v>D_10_8R_A_10_8R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weekday!$B$4:$H$4</c:f>
              <c:numCache>
                <c:formatCode>General</c:formatCode>
                <c:ptCount val="7"/>
                <c:pt idx="0">
                  <c:v>6</c:v>
                </c:pt>
                <c:pt idx="1">
                  <c:v>13</c:v>
                </c:pt>
                <c:pt idx="2">
                  <c:v>25</c:v>
                </c:pt>
                <c:pt idx="3">
                  <c:v>25</c:v>
                </c:pt>
                <c:pt idx="4">
                  <c:v>7</c:v>
                </c:pt>
                <c:pt idx="5">
                  <c:v>9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9-4656-BD40-49C66765478B}"/>
            </c:ext>
          </c:extLst>
        </c:ser>
        <c:ser>
          <c:idx val="3"/>
          <c:order val="3"/>
          <c:tx>
            <c:strRef>
              <c:f>weekday!$A$5</c:f>
              <c:strCache>
                <c:ptCount val="1"/>
                <c:pt idx="0">
                  <c:v>D_26L_27L_A_26R_27L_28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weekday!$B$5:$H$5</c:f>
              <c:numCache>
                <c:formatCode>General</c:formatCode>
                <c:ptCount val="7"/>
                <c:pt idx="0">
                  <c:v>17</c:v>
                </c:pt>
                <c:pt idx="1">
                  <c:v>15</c:v>
                </c:pt>
                <c:pt idx="2">
                  <c:v>9</c:v>
                </c:pt>
                <c:pt idx="3">
                  <c:v>25</c:v>
                </c:pt>
                <c:pt idx="4">
                  <c:v>19</c:v>
                </c:pt>
                <c:pt idx="5">
                  <c:v>22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69-4656-BD40-49C66765478B}"/>
            </c:ext>
          </c:extLst>
        </c:ser>
        <c:ser>
          <c:idx val="4"/>
          <c:order val="4"/>
          <c:tx>
            <c:strRef>
              <c:f>weekday!$A$6</c:f>
              <c:strCache>
                <c:ptCount val="1"/>
                <c:pt idx="0">
                  <c:v>D_26L_27R_28_A_26R_27L_28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weekday!$B$6:$H$6</c:f>
              <c:numCache>
                <c:formatCode>General</c:formatCode>
                <c:ptCount val="7"/>
                <c:pt idx="0">
                  <c:v>34</c:v>
                </c:pt>
                <c:pt idx="1">
                  <c:v>29</c:v>
                </c:pt>
                <c:pt idx="2">
                  <c:v>44</c:v>
                </c:pt>
                <c:pt idx="3">
                  <c:v>42</c:v>
                </c:pt>
                <c:pt idx="4">
                  <c:v>9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69-4656-BD40-49C66765478B}"/>
            </c:ext>
          </c:extLst>
        </c:ser>
        <c:ser>
          <c:idx val="5"/>
          <c:order val="5"/>
          <c:tx>
            <c:strRef>
              <c:f>weekday!$A$7</c:f>
              <c:strCache>
                <c:ptCount val="1"/>
                <c:pt idx="0">
                  <c:v>D_26L_27R_A_26L_27L_28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weekday!$B$7:$H$7</c:f>
              <c:numCache>
                <c:formatCode>General</c:formatCode>
                <c:ptCount val="7"/>
                <c:pt idx="0">
                  <c:v>19</c:v>
                </c:pt>
                <c:pt idx="1">
                  <c:v>22</c:v>
                </c:pt>
                <c:pt idx="2">
                  <c:v>3</c:v>
                </c:pt>
                <c:pt idx="3">
                  <c:v>26</c:v>
                </c:pt>
                <c:pt idx="4">
                  <c:v>24</c:v>
                </c:pt>
                <c:pt idx="5">
                  <c:v>33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69-4656-BD40-49C66765478B}"/>
            </c:ext>
          </c:extLst>
        </c:ser>
        <c:ser>
          <c:idx val="6"/>
          <c:order val="6"/>
          <c:tx>
            <c:strRef>
              <c:f>weekday!$A$8</c:f>
              <c:strCache>
                <c:ptCount val="1"/>
                <c:pt idx="0">
                  <c:v>D_26L_27R_A_26L_27R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weekday!$B$8:$H$8</c:f>
              <c:numCache>
                <c:formatCode>General</c:formatCode>
                <c:ptCount val="7"/>
                <c:pt idx="0">
                  <c:v>16</c:v>
                </c:pt>
                <c:pt idx="1">
                  <c:v>7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69-4656-BD40-49C66765478B}"/>
            </c:ext>
          </c:extLst>
        </c:ser>
        <c:ser>
          <c:idx val="7"/>
          <c:order val="7"/>
          <c:tx>
            <c:strRef>
              <c:f>weekday!$A$9</c:f>
              <c:strCache>
                <c:ptCount val="1"/>
                <c:pt idx="0">
                  <c:v>D_26L_27R_A_26L_27R_28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weekday!$B$9:$H$9</c:f>
              <c:numCache>
                <c:formatCode>General</c:formatCode>
                <c:ptCount val="7"/>
                <c:pt idx="0">
                  <c:v>31</c:v>
                </c:pt>
                <c:pt idx="1">
                  <c:v>30</c:v>
                </c:pt>
                <c:pt idx="2">
                  <c:v>6</c:v>
                </c:pt>
                <c:pt idx="3">
                  <c:v>26</c:v>
                </c:pt>
                <c:pt idx="4">
                  <c:v>17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269-4656-BD40-49C66765478B}"/>
            </c:ext>
          </c:extLst>
        </c:ser>
        <c:ser>
          <c:idx val="8"/>
          <c:order val="8"/>
          <c:tx>
            <c:strRef>
              <c:f>weekday!$A$10</c:f>
              <c:strCache>
                <c:ptCount val="1"/>
                <c:pt idx="0">
                  <c:v>D_26L_27R_A_26R_27L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weekday!$B$10:$H$10</c:f>
              <c:numCache>
                <c:formatCode>General</c:formatCode>
                <c:ptCount val="7"/>
                <c:pt idx="0">
                  <c:v>34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  <c:pt idx="4">
                  <c:v>26</c:v>
                </c:pt>
                <c:pt idx="5">
                  <c:v>24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69-4656-BD40-49C66765478B}"/>
            </c:ext>
          </c:extLst>
        </c:ser>
        <c:ser>
          <c:idx val="9"/>
          <c:order val="9"/>
          <c:tx>
            <c:strRef>
              <c:f>weekday!$A$11</c:f>
              <c:strCache>
                <c:ptCount val="1"/>
                <c:pt idx="0">
                  <c:v>D_26L_27R_A_26R_27L_28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weekday!$B$11:$H$11</c:f>
              <c:numCache>
                <c:formatCode>General</c:formatCode>
                <c:ptCount val="7"/>
                <c:pt idx="0">
                  <c:v>779</c:v>
                </c:pt>
                <c:pt idx="1">
                  <c:v>757</c:v>
                </c:pt>
                <c:pt idx="2">
                  <c:v>660</c:v>
                </c:pt>
                <c:pt idx="3">
                  <c:v>779</c:v>
                </c:pt>
                <c:pt idx="4">
                  <c:v>792</c:v>
                </c:pt>
                <c:pt idx="5">
                  <c:v>725</c:v>
                </c:pt>
                <c:pt idx="6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269-4656-BD40-49C66765478B}"/>
            </c:ext>
          </c:extLst>
        </c:ser>
        <c:ser>
          <c:idx val="10"/>
          <c:order val="10"/>
          <c:tx>
            <c:strRef>
              <c:f>weekday!$A$12</c:f>
              <c:strCache>
                <c:ptCount val="1"/>
                <c:pt idx="0">
                  <c:v>D_26L_27R_A_26R_27R_28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weekday!$B$12:$H$12</c:f>
              <c:numCache>
                <c:formatCode>General</c:formatCode>
                <c:ptCount val="7"/>
                <c:pt idx="0">
                  <c:v>20</c:v>
                </c:pt>
                <c:pt idx="1">
                  <c:v>14</c:v>
                </c:pt>
                <c:pt idx="2">
                  <c:v>21</c:v>
                </c:pt>
                <c:pt idx="3">
                  <c:v>10</c:v>
                </c:pt>
                <c:pt idx="4">
                  <c:v>3</c:v>
                </c:pt>
                <c:pt idx="5">
                  <c:v>14</c:v>
                </c:pt>
                <c:pt idx="6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269-4656-BD40-49C66765478B}"/>
            </c:ext>
          </c:extLst>
        </c:ser>
        <c:ser>
          <c:idx val="11"/>
          <c:order val="11"/>
          <c:tx>
            <c:strRef>
              <c:f>weekday!$A$13</c:f>
              <c:strCache>
                <c:ptCount val="1"/>
                <c:pt idx="0">
                  <c:v>D_26L_27R_A_26R_28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weekday!$B$13:$H$13</c:f>
              <c:numCache>
                <c:formatCode>General</c:formatCode>
                <c:ptCount val="7"/>
                <c:pt idx="0">
                  <c:v>15</c:v>
                </c:pt>
                <c:pt idx="1">
                  <c:v>18</c:v>
                </c:pt>
                <c:pt idx="2">
                  <c:v>0</c:v>
                </c:pt>
                <c:pt idx="3">
                  <c:v>7</c:v>
                </c:pt>
                <c:pt idx="4">
                  <c:v>10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269-4656-BD40-49C66765478B}"/>
            </c:ext>
          </c:extLst>
        </c:ser>
        <c:ser>
          <c:idx val="12"/>
          <c:order val="12"/>
          <c:tx>
            <c:strRef>
              <c:f>weekday!$A$14</c:f>
              <c:strCache>
                <c:ptCount val="1"/>
                <c:pt idx="0">
                  <c:v>D_26L_27R_A_27L_28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weekday!$B$14:$H$14</c:f>
              <c:numCache>
                <c:formatCode>General</c:formatCode>
                <c:ptCount val="7"/>
                <c:pt idx="0">
                  <c:v>12</c:v>
                </c:pt>
                <c:pt idx="1">
                  <c:v>9</c:v>
                </c:pt>
                <c:pt idx="2">
                  <c:v>13</c:v>
                </c:pt>
                <c:pt idx="3">
                  <c:v>13</c:v>
                </c:pt>
                <c:pt idx="4">
                  <c:v>17</c:v>
                </c:pt>
                <c:pt idx="5">
                  <c:v>0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269-4656-BD40-49C66765478B}"/>
            </c:ext>
          </c:extLst>
        </c:ser>
        <c:ser>
          <c:idx val="13"/>
          <c:order val="13"/>
          <c:tx>
            <c:strRef>
              <c:f>weekday!$A$15</c:f>
              <c:strCache>
                <c:ptCount val="1"/>
                <c:pt idx="0">
                  <c:v>D_26L_28_A_26L_28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weekday!$B$15:$H$15</c:f>
              <c:numCache>
                <c:formatCode>General</c:formatCode>
                <c:ptCount val="7"/>
                <c:pt idx="0">
                  <c:v>23</c:v>
                </c:pt>
                <c:pt idx="1">
                  <c:v>17</c:v>
                </c:pt>
                <c:pt idx="2">
                  <c:v>0</c:v>
                </c:pt>
                <c:pt idx="3">
                  <c:v>41</c:v>
                </c:pt>
                <c:pt idx="4">
                  <c:v>55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269-4656-BD40-49C66765478B}"/>
            </c:ext>
          </c:extLst>
        </c:ser>
        <c:ser>
          <c:idx val="14"/>
          <c:order val="14"/>
          <c:tx>
            <c:strRef>
              <c:f>weekday!$A$16</c:f>
              <c:strCache>
                <c:ptCount val="1"/>
                <c:pt idx="0">
                  <c:v>D_26L_28_A_26R_27L_28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weekday!$B$16:$H$16</c:f>
              <c:numCache>
                <c:formatCode>General</c:formatCode>
                <c:ptCount val="7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27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269-4656-BD40-49C66765478B}"/>
            </c:ext>
          </c:extLst>
        </c:ser>
        <c:ser>
          <c:idx val="15"/>
          <c:order val="15"/>
          <c:tx>
            <c:strRef>
              <c:f>weekday!$A$17</c:f>
              <c:strCache>
                <c:ptCount val="1"/>
                <c:pt idx="0">
                  <c:v>D_26L_28_A_26R_28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weekday!$B$17:$H$17</c:f>
              <c:numCache>
                <c:formatCode>General</c:formatCode>
                <c:ptCount val="7"/>
                <c:pt idx="0">
                  <c:v>6</c:v>
                </c:pt>
                <c:pt idx="1">
                  <c:v>22</c:v>
                </c:pt>
                <c:pt idx="2">
                  <c:v>15</c:v>
                </c:pt>
                <c:pt idx="3">
                  <c:v>16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269-4656-BD40-49C66765478B}"/>
            </c:ext>
          </c:extLst>
        </c:ser>
        <c:ser>
          <c:idx val="16"/>
          <c:order val="16"/>
          <c:tx>
            <c:strRef>
              <c:f>weekday!$A$18</c:f>
              <c:strCache>
                <c:ptCount val="1"/>
                <c:pt idx="0">
                  <c:v>D_26R_27R_A_26R_27L_28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weekday!$B$18:$H$18</c:f>
              <c:numCache>
                <c:formatCode>General</c:formatCode>
                <c:ptCount val="7"/>
                <c:pt idx="0">
                  <c:v>9</c:v>
                </c:pt>
                <c:pt idx="1">
                  <c:v>14</c:v>
                </c:pt>
                <c:pt idx="2">
                  <c:v>28</c:v>
                </c:pt>
                <c:pt idx="3">
                  <c:v>20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269-4656-BD40-49C66765478B}"/>
            </c:ext>
          </c:extLst>
        </c:ser>
        <c:ser>
          <c:idx val="17"/>
          <c:order val="17"/>
          <c:tx>
            <c:strRef>
              <c:f>weekday!$A$19</c:f>
              <c:strCache>
                <c:ptCount val="1"/>
                <c:pt idx="0">
                  <c:v>D_26R_28_A_26R_28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weekday!$B$19:$H$19</c:f>
              <c:numCache>
                <c:formatCode>General</c:formatCode>
                <c:ptCount val="7"/>
                <c:pt idx="0">
                  <c:v>14</c:v>
                </c:pt>
                <c:pt idx="1">
                  <c:v>0</c:v>
                </c:pt>
                <c:pt idx="2">
                  <c:v>28</c:v>
                </c:pt>
                <c:pt idx="3">
                  <c:v>42</c:v>
                </c:pt>
                <c:pt idx="4">
                  <c:v>27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269-4656-BD40-49C66765478B}"/>
            </c:ext>
          </c:extLst>
        </c:ser>
        <c:ser>
          <c:idx val="18"/>
          <c:order val="18"/>
          <c:tx>
            <c:strRef>
              <c:f>weekday!$A$20</c:f>
              <c:strCache>
                <c:ptCount val="1"/>
                <c:pt idx="0">
                  <c:v>D_8L_9L_A_10_8L_9R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weekday!$B$20:$H$20</c:f>
              <c:numCache>
                <c:formatCode>General</c:formatCode>
                <c:ptCount val="7"/>
                <c:pt idx="0">
                  <c:v>3</c:v>
                </c:pt>
                <c:pt idx="1">
                  <c:v>7</c:v>
                </c:pt>
                <c:pt idx="2">
                  <c:v>0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269-4656-BD40-49C66765478B}"/>
            </c:ext>
          </c:extLst>
        </c:ser>
        <c:ser>
          <c:idx val="19"/>
          <c:order val="19"/>
          <c:tx>
            <c:strRef>
              <c:f>weekday!$A$21</c:f>
              <c:strCache>
                <c:ptCount val="1"/>
                <c:pt idx="0">
                  <c:v>D_8R_9L_A_10_8L_9R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weekday!$B$21:$H$21</c:f>
              <c:numCache>
                <c:formatCode>General</c:formatCode>
                <c:ptCount val="7"/>
                <c:pt idx="0">
                  <c:v>516</c:v>
                </c:pt>
                <c:pt idx="1">
                  <c:v>557</c:v>
                </c:pt>
                <c:pt idx="2">
                  <c:v>534</c:v>
                </c:pt>
                <c:pt idx="3">
                  <c:v>443</c:v>
                </c:pt>
                <c:pt idx="4">
                  <c:v>413</c:v>
                </c:pt>
                <c:pt idx="5">
                  <c:v>519</c:v>
                </c:pt>
                <c:pt idx="6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269-4656-BD40-49C66765478B}"/>
            </c:ext>
          </c:extLst>
        </c:ser>
        <c:ser>
          <c:idx val="20"/>
          <c:order val="20"/>
          <c:tx>
            <c:strRef>
              <c:f>weekday!$A$22</c:f>
              <c:strCache>
                <c:ptCount val="1"/>
                <c:pt idx="0">
                  <c:v>D_8R_9L_A_10_8R_9R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weekday!$B$22:$H$22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2</c:v>
                </c:pt>
                <c:pt idx="5">
                  <c:v>20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69-4656-BD40-49C66765478B}"/>
            </c:ext>
          </c:extLst>
        </c:ser>
        <c:ser>
          <c:idx val="21"/>
          <c:order val="21"/>
          <c:tx>
            <c:strRef>
              <c:f>weekday!$A$23</c:f>
              <c:strCache>
                <c:ptCount val="1"/>
                <c:pt idx="0">
                  <c:v>D_8R_9L_A_8L_9R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weekday!$B$23:$H$23</c:f>
              <c:numCache>
                <c:formatCode>General</c:formatCode>
                <c:ptCount val="7"/>
                <c:pt idx="0">
                  <c:v>1</c:v>
                </c:pt>
                <c:pt idx="1">
                  <c:v>29</c:v>
                </c:pt>
                <c:pt idx="2">
                  <c:v>10</c:v>
                </c:pt>
                <c:pt idx="3">
                  <c:v>21</c:v>
                </c:pt>
                <c:pt idx="4">
                  <c:v>0</c:v>
                </c:pt>
                <c:pt idx="5">
                  <c:v>17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269-4656-BD40-49C66765478B}"/>
            </c:ext>
          </c:extLst>
        </c:ser>
        <c:ser>
          <c:idx val="22"/>
          <c:order val="22"/>
          <c:tx>
            <c:strRef>
              <c:f>weekday!$A$24</c:f>
              <c:strCache>
                <c:ptCount val="1"/>
                <c:pt idx="0">
                  <c:v>D_8R_9L_A_8R_9L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weekday!$B$24:$H$24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9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269-4656-BD40-49C66765478B}"/>
            </c:ext>
          </c:extLst>
        </c:ser>
        <c:ser>
          <c:idx val="23"/>
          <c:order val="23"/>
          <c:tx>
            <c:strRef>
              <c:f>weekday!$A$25</c:f>
              <c:strCache>
                <c:ptCount val="1"/>
                <c:pt idx="0">
                  <c:v>D_8R_9R_A_10_8L_9R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weekday!$B$25:$H$25</c:f>
              <c:numCache>
                <c:formatCode>General</c:formatCode>
                <c:ptCount val="7"/>
                <c:pt idx="0">
                  <c:v>34</c:v>
                </c:pt>
                <c:pt idx="1">
                  <c:v>11</c:v>
                </c:pt>
                <c:pt idx="2">
                  <c:v>48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269-4656-BD40-49C66765478B}"/>
            </c:ext>
          </c:extLst>
        </c:ser>
        <c:ser>
          <c:idx val="24"/>
          <c:order val="24"/>
          <c:tx>
            <c:strRef>
              <c:f>weekday!$A$26</c:f>
              <c:strCache>
                <c:ptCount val="1"/>
                <c:pt idx="0">
                  <c:v>D_9L_A_9R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weekday!$B$26:$H$26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269-4656-BD40-49C66765478B}"/>
            </c:ext>
          </c:extLst>
        </c:ser>
        <c:ser>
          <c:idx val="25"/>
          <c:order val="25"/>
          <c:tx>
            <c:strRef>
              <c:f>weekday!$A$27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weekday!$B$1:$H$1</c:f>
              <c:strCache>
                <c:ptCount val="7"/>
                <c:pt idx="0">
                  <c:v>월요일</c:v>
                </c:pt>
                <c:pt idx="1">
                  <c:v>화요일</c:v>
                </c:pt>
                <c:pt idx="2">
                  <c:v>수요일</c:v>
                </c:pt>
                <c:pt idx="3">
                  <c:v>목요일</c:v>
                </c:pt>
                <c:pt idx="4">
                  <c:v>금요일</c:v>
                </c:pt>
                <c:pt idx="5">
                  <c:v>토요일</c:v>
                </c:pt>
                <c:pt idx="6">
                  <c:v>일요일</c:v>
                </c:pt>
              </c:strCache>
            </c:strRef>
          </c:cat>
          <c:val>
            <c:numRef>
              <c:f>weekday!$B$27:$H$27</c:f>
              <c:numCache>
                <c:formatCode>General</c:formatCode>
                <c:ptCount val="7"/>
                <c:pt idx="0">
                  <c:v>151</c:v>
                </c:pt>
                <c:pt idx="1">
                  <c:v>217</c:v>
                </c:pt>
                <c:pt idx="2">
                  <c:v>291</c:v>
                </c:pt>
                <c:pt idx="3">
                  <c:v>203</c:v>
                </c:pt>
                <c:pt idx="4">
                  <c:v>221</c:v>
                </c:pt>
                <c:pt idx="5">
                  <c:v>269</c:v>
                </c:pt>
                <c:pt idx="6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269-4656-BD40-49C667654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8304095"/>
        <c:axId val="1708326559"/>
      </c:barChart>
      <c:catAx>
        <c:axId val="170830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26559"/>
        <c:crosses val="autoZero"/>
        <c:auto val="1"/>
        <c:lblAlgn val="ctr"/>
        <c:lblOffset val="100"/>
        <c:noMultiLvlLbl val="0"/>
      </c:catAx>
      <c:valAx>
        <c:axId val="170832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830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1595110454228"/>
          <c:y val="0.19632250775700072"/>
          <c:w val="0.21376004421945619"/>
          <c:h val="0.75616731834646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공항 별 최종 </a:t>
            </a:r>
            <a:r>
              <a:rPr lang="en-US" altLang="ko-KR" b="1" dirty="0"/>
              <a:t>loss </a:t>
            </a:r>
            <a:r>
              <a:rPr lang="ko-KR" altLang="en-US" b="1" dirty="0"/>
              <a:t>비교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2.7700323755228146E-2"/>
          <c:y val="0.10231589686870296"/>
          <c:w val="0.96068711452861977"/>
          <c:h val="0.80009899170722165"/>
        </c:manualLayout>
      </c:layout>
      <c:lineChart>
        <c:grouping val="standard"/>
        <c:varyColors val="0"/>
        <c:ser>
          <c:idx val="0"/>
          <c:order val="0"/>
          <c:tx>
            <c:strRef>
              <c:f>Sheet1!$D$23</c:f>
              <c:strCache>
                <c:ptCount val="1"/>
                <c:pt idx="0">
                  <c:v>1회차</c:v>
                </c:pt>
              </c:strCache>
            </c:strRef>
          </c:tx>
          <c:spPr>
            <a:ln w="28575" cap="rnd">
              <a:solidFill>
                <a:srgbClr val="999999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Sheet1!$E$23:$N$23</c:f>
              <c:numCache>
                <c:formatCode>General</c:formatCode>
                <c:ptCount val="10"/>
                <c:pt idx="0">
                  <c:v>0.81259999999999999</c:v>
                </c:pt>
                <c:pt idx="1">
                  <c:v>1.34</c:v>
                </c:pt>
                <c:pt idx="2">
                  <c:v>2.1</c:v>
                </c:pt>
                <c:pt idx="3">
                  <c:v>1.82</c:v>
                </c:pt>
                <c:pt idx="4">
                  <c:v>1.2</c:v>
                </c:pt>
                <c:pt idx="5">
                  <c:v>1.4</c:v>
                </c:pt>
                <c:pt idx="6">
                  <c:v>1.5</c:v>
                </c:pt>
                <c:pt idx="7">
                  <c:v>2.2999999999999998</c:v>
                </c:pt>
                <c:pt idx="8">
                  <c:v>1.4</c:v>
                </c:pt>
                <c:pt idx="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66-4356-94A9-0CEDD46A6159}"/>
            </c:ext>
          </c:extLst>
        </c:ser>
        <c:ser>
          <c:idx val="1"/>
          <c:order val="1"/>
          <c:tx>
            <c:strRef>
              <c:f>Sheet1!$D$24</c:f>
              <c:strCache>
                <c:ptCount val="1"/>
                <c:pt idx="0">
                  <c:v>2회차</c:v>
                </c:pt>
              </c:strCache>
            </c:strRef>
          </c:tx>
          <c:spPr>
            <a:ln w="28575" cap="rnd">
              <a:solidFill>
                <a:srgbClr val="AA8060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Sheet1!$E$24:$N$24</c:f>
              <c:numCache>
                <c:formatCode>General</c:formatCode>
                <c:ptCount val="10"/>
                <c:pt idx="0">
                  <c:v>0.77569999999999995</c:v>
                </c:pt>
                <c:pt idx="1">
                  <c:v>0.93779999999999997</c:v>
                </c:pt>
                <c:pt idx="2">
                  <c:v>1.877</c:v>
                </c:pt>
                <c:pt idx="3">
                  <c:v>1.093</c:v>
                </c:pt>
                <c:pt idx="4">
                  <c:v>0.2883</c:v>
                </c:pt>
                <c:pt idx="5">
                  <c:v>1.181</c:v>
                </c:pt>
                <c:pt idx="6">
                  <c:v>0.9405</c:v>
                </c:pt>
                <c:pt idx="7">
                  <c:v>1.4119999999999999</c:v>
                </c:pt>
                <c:pt idx="8">
                  <c:v>0.91969999999999996</c:v>
                </c:pt>
                <c:pt idx="9">
                  <c:v>0.86480000000000001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6-4356-94A9-0CEDD46A6159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3회차</c:v>
                </c:pt>
              </c:strCache>
            </c:strRef>
          </c:tx>
          <c:spPr>
            <a:ln w="28575" cap="rnd">
              <a:solidFill>
                <a:srgbClr val="1C3061"/>
              </a:solidFill>
              <a:round/>
            </a:ln>
            <a:effectLst/>
          </c:spPr>
          <c:marker>
            <c:symbol val="none"/>
          </c:marker>
          <c:cat>
            <c:strRef>
              <c:f>Sheet1!$E$22:$N$22</c:f>
              <c:strCache>
                <c:ptCount val="10"/>
                <c:pt idx="0">
                  <c:v>katl</c:v>
                </c:pt>
                <c:pt idx="1">
                  <c:v>kclt</c:v>
                </c:pt>
                <c:pt idx="2">
                  <c:v>kden</c:v>
                </c:pt>
                <c:pt idx="3">
                  <c:v>kdfw</c:v>
                </c:pt>
                <c:pt idx="4">
                  <c:v>kjfk</c:v>
                </c:pt>
                <c:pt idx="5">
                  <c:v>kmem</c:v>
                </c:pt>
                <c:pt idx="6">
                  <c:v>kmia</c:v>
                </c:pt>
                <c:pt idx="7">
                  <c:v>kord</c:v>
                </c:pt>
                <c:pt idx="8">
                  <c:v>kphx</c:v>
                </c:pt>
                <c:pt idx="9">
                  <c:v>ksea</c:v>
                </c:pt>
              </c:strCache>
            </c:strRef>
          </c:cat>
          <c:val>
            <c:numRef>
              <c:f>Sheet1!$E$25:$N$25</c:f>
              <c:numCache>
                <c:formatCode>General</c:formatCode>
                <c:ptCount val="10"/>
                <c:pt idx="0">
                  <c:v>0.75115025043487504</c:v>
                </c:pt>
                <c:pt idx="1">
                  <c:v>1.2183935642242401</c:v>
                </c:pt>
                <c:pt idx="2">
                  <c:v>0.14980210363864899</c:v>
                </c:pt>
                <c:pt idx="3">
                  <c:v>1.5714081525802599</c:v>
                </c:pt>
                <c:pt idx="4">
                  <c:v>0.75662982463836603</c:v>
                </c:pt>
                <c:pt idx="5">
                  <c:v>7.0773817598819705E-2</c:v>
                </c:pt>
                <c:pt idx="6">
                  <c:v>0.77575832605361905</c:v>
                </c:pt>
                <c:pt idx="7">
                  <c:v>2.12665438652038</c:v>
                </c:pt>
                <c:pt idx="8">
                  <c:v>0.181603953242301</c:v>
                </c:pt>
                <c:pt idx="9">
                  <c:v>0.41017547249794001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66-4356-94A9-0CEDD46A6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75711"/>
        <c:axId val="17072383"/>
      </c:lineChart>
      <c:catAx>
        <c:axId val="1707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2383"/>
        <c:crosses val="autoZero"/>
        <c:auto val="1"/>
        <c:lblAlgn val="ctr"/>
        <c:lblOffset val="100"/>
        <c:noMultiLvlLbl val="0"/>
      </c:catAx>
      <c:valAx>
        <c:axId val="17072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8575">
      <a:solidFill>
        <a:srgbClr val="CBCBCB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0.07518</cdr:x>
      <cdr:y>0.74878</cdr:y>
    </cdr:from>
    <cdr:to>
      <cdr:x>0.40812</cdr:x>
      <cdr:y>0.87165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533400" y="1857477"/>
          <a:ext cx="2362200" cy="30480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28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0.40812</cdr:x>
      <cdr:y>0.74878</cdr:y>
    </cdr:from>
    <cdr:to>
      <cdr:x>0.77328</cdr:x>
      <cdr:y>0.87165</cdr:y>
    </cdr:to>
    <cdr:sp macro="" textlink="">
      <cdr:nvSpPr>
        <cdr:cNvPr id="3" name="직사각형 2"/>
        <cdr:cNvSpPr/>
      </cdr:nvSpPr>
      <cdr:spPr>
        <a:xfrm xmlns:a="http://schemas.openxmlformats.org/drawingml/2006/main">
          <a:off x="2895600" y="1857477"/>
          <a:ext cx="2590800" cy="30480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2913-7F0B-47D9-AE78-0044E8BC0AA9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5D1DD-92A9-478C-A948-E349819B85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7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3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8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 변경에 따라 항공기 이착륙이 지연이 될 수 있기 때문에 사전에  예측이 가능해야 일정을 조정할 시간과 항공기 지연 및 연료 낭비를 줄일 수 있다</a:t>
            </a: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. </a:t>
            </a:r>
          </a:p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-&gt; 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 구성 변경 사항을 예측하여 </a:t>
            </a:r>
            <a:r>
              <a:rPr lang="ko-KR" altLang="en-US" sz="1200" spc="-190" dirty="0" err="1">
                <a:solidFill>
                  <a:srgbClr val="404040"/>
                </a:solidFill>
                <a:latin typeface="+mn-ea"/>
                <a:cs typeface="UnDotum"/>
              </a:rPr>
              <a:t>비용뿐만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 아니라 에너지를 절약하고 영공 네트워크 지연을  완화 할 수 있음</a:t>
            </a:r>
            <a:endParaRPr lang="en-US" altLang="ko-KR" sz="1200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0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활주로 길이에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endParaRPr lang="en-US" altLang="ko-KR" dirty="0"/>
          </a:p>
          <a:p>
            <a:r>
              <a:rPr lang="ko-KR" altLang="en-US" dirty="0"/>
              <a:t>고온에서 공기 밀도가 낮아서 엔진의 추진력이 감소됨에 따라 상승력이 감소되어 온도가 높을수록 더 긴 활주로가 필요하다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온도에 따라 활성화되는 활주로가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활주로 배치 방향에 영향을 미치는 요소 </a:t>
            </a:r>
            <a:r>
              <a:rPr lang="en-US" altLang="ko-KR" dirty="0"/>
              <a:t>: </a:t>
            </a:r>
            <a:r>
              <a:rPr lang="ko-KR" altLang="en-US" dirty="0"/>
              <a:t>풍향</a:t>
            </a:r>
            <a:endParaRPr lang="en-US" altLang="ko-KR" dirty="0"/>
          </a:p>
          <a:p>
            <a:r>
              <a:rPr lang="ko-KR" altLang="en-US" dirty="0"/>
              <a:t>활주로는 풍향과 같은 방향이어야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풍향에 따라 활성화되는 활주로 방향이 다르다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풍속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5D1DD-92A9-478C-A948-E349819B853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99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최소의 변수만 사용한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회차는</a:t>
            </a:r>
            <a:r>
              <a:rPr lang="ko-KR" altLang="en-US" sz="1200" dirty="0"/>
              <a:t> 모든 공항에서 가장 높은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보임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Loss</a:t>
            </a:r>
            <a:r>
              <a:rPr lang="ko-KR" altLang="en-US" sz="1200" dirty="0"/>
              <a:t> 비교 그래프를 통해 공항 별로 변수의 영향도가 다른 것을 알 수 있음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Kden</a:t>
            </a:r>
            <a:r>
              <a:rPr lang="ko-KR" altLang="en-US" sz="1200" dirty="0"/>
              <a:t> 공항의 경우 </a:t>
            </a:r>
            <a:r>
              <a:rPr lang="en-US" altLang="ko-KR" sz="1200" dirty="0"/>
              <a:t>3</a:t>
            </a:r>
            <a:r>
              <a:rPr lang="ko-KR" altLang="en-US" sz="1200" dirty="0"/>
              <a:t>회차에서 훨씬 적은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보이지만 </a:t>
            </a:r>
            <a:r>
              <a:rPr lang="en-US" altLang="ko-KR" sz="1200" dirty="0" err="1"/>
              <a:t>kjfk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kdfw</a:t>
            </a:r>
            <a:r>
              <a:rPr lang="ko-KR" altLang="en-US" sz="1200" dirty="0"/>
              <a:t>는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회차</a:t>
            </a:r>
            <a:r>
              <a:rPr lang="ko-KR" altLang="en-US" sz="1200" dirty="0"/>
              <a:t> 모델에서 더 낮은 </a:t>
            </a:r>
            <a:r>
              <a:rPr lang="en-US" altLang="ko-KR" sz="1200" dirty="0"/>
              <a:t>loss</a:t>
            </a:r>
            <a:r>
              <a:rPr lang="ko-KR" altLang="en-US" sz="1200" dirty="0"/>
              <a:t>를 보임 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이를 통해 공항 별로 변수의 영향도가 다르며 더 좋은 성능을 위해선 공항별로 각기 다른 변수 설정이 필요 함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공항 별로 모델을 만들었기 때문에 학습 시간이 오래 소요 됨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약 </a:t>
            </a:r>
            <a:r>
              <a:rPr lang="en-US" altLang="ko-KR" sz="1200" dirty="0">
                <a:latin typeface="+mn-ea"/>
              </a:rPr>
              <a:t>30 ~ 40 </a:t>
            </a:r>
            <a:r>
              <a:rPr lang="ko-KR" altLang="en-US" sz="1200" dirty="0">
                <a:latin typeface="+mn-ea"/>
              </a:rPr>
              <a:t>시간 소요</a:t>
            </a:r>
            <a:r>
              <a:rPr lang="en-US" altLang="ko-KR" sz="1200" dirty="0">
                <a:latin typeface="+mn-ea"/>
              </a:rPr>
              <a:t>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Generalization gap</a:t>
            </a:r>
            <a:r>
              <a:rPr lang="ko-KR" altLang="en-US" sz="1200" dirty="0">
                <a:latin typeface="+mn-ea"/>
              </a:rPr>
              <a:t>을 완화하기 위한 전략으로 </a:t>
            </a:r>
            <a:r>
              <a:rPr lang="en-US" altLang="ko-KR" sz="1200" dirty="0">
                <a:latin typeface="+mn-ea"/>
              </a:rPr>
              <a:t>K-Fold</a:t>
            </a:r>
            <a:r>
              <a:rPr lang="ko-KR" altLang="en-US" sz="1200" dirty="0">
                <a:latin typeface="+mn-ea"/>
              </a:rPr>
              <a:t>가 시행되어야 하지만 물리적인 시간 문제로 시행하지 못 함 </a:t>
            </a:r>
            <a:endParaRPr lang="en-US" altLang="ko-KR" sz="12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5D1DD-92A9-478C-A948-E349819B85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1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4130"/>
          </a:xfrm>
          <a:custGeom>
            <a:avLst/>
            <a:gdLst/>
            <a:ahLst/>
            <a:cxnLst/>
            <a:rect l="l" t="t" r="r" b="b"/>
            <a:pathLst>
              <a:path w="12192000" h="24130">
                <a:moveTo>
                  <a:pt x="0" y="24104"/>
                </a:moveTo>
                <a:lnTo>
                  <a:pt x="12192000" y="24104"/>
                </a:lnTo>
                <a:lnTo>
                  <a:pt x="12192000" y="0"/>
                </a:lnTo>
                <a:lnTo>
                  <a:pt x="0" y="0"/>
                </a:lnTo>
                <a:lnTo>
                  <a:pt x="0" y="24104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35406"/>
            <a:ext cx="12192000" cy="5941060"/>
          </a:xfrm>
          <a:custGeom>
            <a:avLst/>
            <a:gdLst/>
            <a:ahLst/>
            <a:cxnLst/>
            <a:rect l="l" t="t" r="r" b="b"/>
            <a:pathLst>
              <a:path w="12192000" h="5941060">
                <a:moveTo>
                  <a:pt x="0" y="5940916"/>
                </a:moveTo>
                <a:lnTo>
                  <a:pt x="12192000" y="5940916"/>
                </a:lnTo>
                <a:lnTo>
                  <a:pt x="12192000" y="0"/>
                </a:lnTo>
                <a:lnTo>
                  <a:pt x="0" y="0"/>
                </a:lnTo>
                <a:lnTo>
                  <a:pt x="0" y="594091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6322"/>
            <a:ext cx="12192000" cy="382270"/>
          </a:xfrm>
          <a:custGeom>
            <a:avLst/>
            <a:gdLst/>
            <a:ahLst/>
            <a:cxnLst/>
            <a:rect l="l" t="t" r="r" b="b"/>
            <a:pathLst>
              <a:path w="12192000" h="382270">
                <a:moveTo>
                  <a:pt x="12192000" y="0"/>
                </a:moveTo>
                <a:lnTo>
                  <a:pt x="0" y="0"/>
                </a:lnTo>
                <a:lnTo>
                  <a:pt x="0" y="381676"/>
                </a:lnTo>
                <a:lnTo>
                  <a:pt x="12192000" y="3816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4104"/>
            <a:ext cx="12192000" cy="511809"/>
          </a:xfrm>
          <a:custGeom>
            <a:avLst/>
            <a:gdLst/>
            <a:ahLst/>
            <a:cxnLst/>
            <a:rect l="l" t="t" r="r" b="b"/>
            <a:pathLst>
              <a:path w="12192000" h="511809">
                <a:moveTo>
                  <a:pt x="12192000" y="0"/>
                </a:moveTo>
                <a:lnTo>
                  <a:pt x="0" y="0"/>
                </a:lnTo>
                <a:lnTo>
                  <a:pt x="0" y="511301"/>
                </a:lnTo>
                <a:lnTo>
                  <a:pt x="12192000" y="5113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35406"/>
            <a:ext cx="12192635" cy="0"/>
          </a:xfrm>
          <a:custGeom>
            <a:avLst/>
            <a:gdLst/>
            <a:ahLst/>
            <a:cxnLst/>
            <a:rect l="l" t="t" r="r" b="b"/>
            <a:pathLst>
              <a:path w="12192635">
                <a:moveTo>
                  <a:pt x="0" y="0"/>
                </a:moveTo>
                <a:lnTo>
                  <a:pt x="12192006" y="1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387" y="1975468"/>
            <a:ext cx="309308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C3061"/>
                </a:solidFill>
                <a:latin typeface="UnDotum"/>
                <a:cs typeface="Un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6267" y="2799701"/>
            <a:ext cx="7065645" cy="144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6" y="1975468"/>
            <a:ext cx="5612213" cy="1119537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ko-KR" altLang="en-US" spc="-490" dirty="0"/>
              <a:t>시계열  데이터  기반  모델링  개발</a:t>
            </a:r>
            <a:br>
              <a:rPr lang="en-US" altLang="ko-KR" spc="-490" dirty="0"/>
            </a:br>
            <a:r>
              <a:rPr lang="ko-KR" altLang="en-US" sz="3200" spc="-490" dirty="0"/>
              <a:t>이상 탐지 </a:t>
            </a:r>
            <a:r>
              <a:rPr lang="en-US" altLang="ko-KR" sz="3200" spc="-490" dirty="0"/>
              <a:t>&amp; </a:t>
            </a:r>
            <a:r>
              <a:rPr lang="ko-KR" altLang="en-US" sz="3200" spc="-490" dirty="0"/>
              <a:t>미래 예측 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712386" y="1716423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4901B-41C0-BBAC-B4DB-E3D5C7AD6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25D53D-2578-7F09-BB45-952404609836}"/>
              </a:ext>
            </a:extLst>
          </p:cNvPr>
          <p:cNvGrpSpPr/>
          <p:nvPr/>
        </p:nvGrpSpPr>
        <p:grpSpPr>
          <a:xfrm>
            <a:off x="712386" y="3133863"/>
            <a:ext cx="3321050" cy="295137"/>
            <a:chOff x="7441196" y="4886463"/>
            <a:chExt cx="3321050" cy="295137"/>
          </a:xfrm>
        </p:grpSpPr>
        <p:sp>
          <p:nvSpPr>
            <p:cNvPr id="5" name="object 5"/>
            <p:cNvSpPr txBox="1"/>
            <p:nvPr/>
          </p:nvSpPr>
          <p:spPr>
            <a:xfrm>
              <a:off x="7441196" y="4886463"/>
              <a:ext cx="3321050" cy="249427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r>
                <a:rPr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TEAM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HunHun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</a:t>
              </a:r>
              <a:r>
                <a:rPr lang="en-US" sz="1600" b="1" spc="-10" dirty="0" err="1">
                  <a:solidFill>
                    <a:srgbClr val="1C3061"/>
                  </a:solidFill>
                  <a:latin typeface="UnDotum"/>
                  <a:cs typeface="UnDotum"/>
                </a:rPr>
                <a:t>Jieun</a:t>
              </a:r>
              <a:r>
                <a:rPr lang="en-US" sz="1600" b="1" spc="-10" dirty="0">
                  <a:solidFill>
                    <a:srgbClr val="1C3061"/>
                  </a:solidFill>
                  <a:latin typeface="UnDotum"/>
                  <a:cs typeface="UnDotum"/>
                </a:rPr>
                <a:t> ho~!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7BC013-0620-DC10-5012-CB1196A3F5E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B0CF54-8D19-4AA9-8C3E-2B6659D5C26C}"/>
              </a:ext>
            </a:extLst>
          </p:cNvPr>
          <p:cNvGrpSpPr/>
          <p:nvPr/>
        </p:nvGrpSpPr>
        <p:grpSpPr>
          <a:xfrm>
            <a:off x="6391871" y="3429000"/>
            <a:ext cx="4352329" cy="3181152"/>
            <a:chOff x="6391871" y="3429000"/>
            <a:chExt cx="4352329" cy="318115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649347-73A9-4C96-A3B3-436CE925E1AA}"/>
                </a:ext>
              </a:extLst>
            </p:cNvPr>
            <p:cNvGrpSpPr/>
            <p:nvPr/>
          </p:nvGrpSpPr>
          <p:grpSpPr>
            <a:xfrm>
              <a:off x="6391871" y="4920124"/>
              <a:ext cx="4352329" cy="1411133"/>
              <a:chOff x="4132218" y="3009900"/>
              <a:chExt cx="9715012" cy="272269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F59C983-A73A-4F47-9977-14F85CF15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876" b="54771"/>
              <a:stretch/>
            </p:blipFill>
            <p:spPr>
              <a:xfrm>
                <a:off x="4132218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503ECDE-B36F-4D00-80F0-36F111B14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0" r="2066" b="54771"/>
              <a:stretch/>
            </p:blipFill>
            <p:spPr>
              <a:xfrm>
                <a:off x="7635094" y="3009900"/>
                <a:ext cx="2776537" cy="2722691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AEE04B06-24A1-4A4F-A7E2-41B6FA724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" t="53155" r="53084" b="5267"/>
              <a:stretch/>
            </p:blipFill>
            <p:spPr>
              <a:xfrm>
                <a:off x="11070693" y="3119801"/>
                <a:ext cx="2776537" cy="2502888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EF48F6-D7C8-4B3B-8999-262039795AD9}"/>
                </a:ext>
              </a:extLst>
            </p:cNvPr>
            <p:cNvGrpSpPr/>
            <p:nvPr/>
          </p:nvGrpSpPr>
          <p:grpSpPr>
            <a:xfrm>
              <a:off x="6689810" y="6250541"/>
              <a:ext cx="3812635" cy="359611"/>
              <a:chOff x="4851514" y="5732591"/>
              <a:chExt cx="6374633" cy="58701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92457C-F14C-4F12-BAD9-26666C506A8D}"/>
                  </a:ext>
                </a:extLst>
              </p:cNvPr>
              <p:cNvSpPr txBox="1"/>
              <p:nvPr/>
            </p:nvSpPr>
            <p:spPr>
              <a:xfrm>
                <a:off x="4851514" y="5732591"/>
                <a:ext cx="1337947" cy="55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/>
                  <a:t>정지훈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4835DB-C9F2-42E9-B430-945427F80877}"/>
                  </a:ext>
                </a:extLst>
              </p:cNvPr>
              <p:cNvSpPr txBox="1"/>
              <p:nvPr/>
            </p:nvSpPr>
            <p:spPr>
              <a:xfrm>
                <a:off x="7219438" y="5735782"/>
                <a:ext cx="1595245" cy="55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/>
                  <a:t>정지은</a:t>
                </a:r>
                <a:endParaRPr lang="en-US" altLang="ko-KR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0270E2-9C00-45AE-B2CF-4880BAEFA833}"/>
                  </a:ext>
                </a:extLst>
              </p:cNvPr>
              <p:cNvSpPr txBox="1"/>
              <p:nvPr/>
            </p:nvSpPr>
            <p:spPr>
              <a:xfrm>
                <a:off x="10075813" y="5766964"/>
                <a:ext cx="1150334" cy="55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None/>
                </a:pPr>
                <a:r>
                  <a:rPr lang="ko-KR" altLang="en-US" sz="1600" dirty="0"/>
                  <a:t>임  훈</a:t>
                </a: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3BE68B-5BA3-4980-A4EA-1E9B7B65E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53155" r="53084" b="5267"/>
            <a:stretch/>
          </p:blipFill>
          <p:spPr>
            <a:xfrm>
              <a:off x="7931020" y="3533878"/>
              <a:ext cx="1243889" cy="129721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A2D9273-649B-494F-9AEE-A08138DC5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23" b="40706" l="4613" r="415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76" b="77490"/>
            <a:stretch/>
          </p:blipFill>
          <p:spPr>
            <a:xfrm>
              <a:off x="7911157" y="3429000"/>
              <a:ext cx="1243890" cy="70231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7CCB40-CE07-4373-9773-0760B8C69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4626" b="66396" l="5405" r="4230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53155" r="53084" b="38657"/>
            <a:stretch/>
          </p:blipFill>
          <p:spPr>
            <a:xfrm>
              <a:off x="9415180" y="5029200"/>
              <a:ext cx="1243890" cy="25547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A1EA8E-0892-4A43-9A51-320410F602AB}"/>
                </a:ext>
              </a:extLst>
            </p:cNvPr>
            <p:cNvSpPr txBox="1"/>
            <p:nvPr/>
          </p:nvSpPr>
          <p:spPr>
            <a:xfrm>
              <a:off x="7843713" y="4766691"/>
              <a:ext cx="1461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1600" dirty="0"/>
                <a:t>이현호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멘토</a:t>
              </a:r>
              <a:r>
                <a:rPr lang="en-US" altLang="ko-KR" sz="1600" dirty="0"/>
                <a:t>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설명</a:t>
            </a:r>
            <a:endParaRPr sz="2000" dirty="0">
              <a:latin typeface="UnDotum"/>
              <a:cs typeface="Un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601EB2-CBDE-4653-A73E-8A51979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4" y="1901009"/>
            <a:ext cx="3712657" cy="4288059"/>
          </a:xfrm>
          <a:prstGeom prst="rect">
            <a:avLst/>
          </a:prstGeom>
          <a:ln w="19050">
            <a:solidFill>
              <a:srgbClr val="7F7F7F"/>
            </a:solidFill>
          </a:ln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4A9758A6-F4A8-4C96-922B-EB9C05C2BB1C}"/>
              </a:ext>
            </a:extLst>
          </p:cNvPr>
          <p:cNvSpPr txBox="1"/>
          <p:nvPr/>
        </p:nvSpPr>
        <p:spPr>
          <a:xfrm>
            <a:off x="457201" y="1524148"/>
            <a:ext cx="3739480" cy="393056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r>
              <a:rPr lang="en-US" dirty="0">
                <a:solidFill>
                  <a:schemeClr val="bg1"/>
                </a:solidFill>
                <a:latin typeface="UnDotum"/>
                <a:cs typeface="UnDotum"/>
              </a:rPr>
              <a:t>	        Tree</a:t>
            </a:r>
            <a:r>
              <a:rPr lang="ko-KR" altLang="en-US" dirty="0">
                <a:solidFill>
                  <a:schemeClr val="bg1"/>
                </a:solidFill>
                <a:latin typeface="UnDotum"/>
                <a:cs typeface="UnDotum"/>
              </a:rPr>
              <a:t> 구조</a:t>
            </a:r>
            <a:endParaRPr dirty="0">
              <a:solidFill>
                <a:schemeClr val="bg1"/>
              </a:solidFill>
              <a:latin typeface="UnDotum"/>
              <a:cs typeface="UnDotum"/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F7BD6376-AC21-43F4-9B58-25EC57801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68364"/>
              </p:ext>
            </p:extLst>
          </p:nvPr>
        </p:nvGraphicFramePr>
        <p:xfrm>
          <a:off x="4353170" y="1524148"/>
          <a:ext cx="7284302" cy="380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630">
                  <a:extLst>
                    <a:ext uri="{9D8B030D-6E8A-4147-A177-3AD203B41FA5}">
                      <a16:colId xmlns:a16="http://schemas.microsoft.com/office/drawing/2014/main" val="1376054776"/>
                    </a:ext>
                  </a:extLst>
                </a:gridCol>
                <a:gridCol w="4474672">
                  <a:extLst>
                    <a:ext uri="{9D8B030D-6E8A-4147-A177-3AD203B41FA5}">
                      <a16:colId xmlns:a16="http://schemas.microsoft.com/office/drawing/2014/main" val="1474867194"/>
                    </a:ext>
                  </a:extLst>
                </a:gridCol>
              </a:tblGrid>
              <a:tr h="42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데이터 내용</a:t>
                      </a:r>
                    </a:p>
                  </a:txBody>
                  <a:tcPr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5822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Airport_config</a:t>
                      </a:r>
                      <a:endParaRPr lang="ko-KR" altLang="en-US" sz="16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활주로 구성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7200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_Runway</a:t>
                      </a:r>
                      <a:endParaRPr lang="ko-KR" altLang="en-US" sz="16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시간 별 이착륙 시 사용되는 활주로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39017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First_position</a:t>
                      </a:r>
                      <a:endParaRPr lang="ko-KR" altLang="en-US" sz="16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예측시간 별 이착륙 시 사용되는 활주로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31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_Lamp</a:t>
                      </a:r>
                      <a:endParaRPr lang="ko-KR" altLang="en-US" sz="16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기상데이터 </a:t>
                      </a: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온도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풍향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풍속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낙뢰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00019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Runway_time</a:t>
                      </a:r>
                      <a:endParaRPr lang="ko-KR" altLang="en-US" sz="16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이착륙시 활주로에 도달한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4021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Stand_time</a:t>
                      </a:r>
                      <a:endParaRPr lang="ko-KR" altLang="en-US" sz="16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이착륙시 게이트에 도달한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08638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Scheduled_runway_time</a:t>
                      </a:r>
                      <a:endParaRPr lang="ko-KR" altLang="en-US" sz="16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예정된 이착륙 시간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96270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r>
                        <a:rPr lang="en-US" altLang="ko-KR" sz="1600" dirty="0" err="1"/>
                        <a:t>Estimated_runway_time</a:t>
                      </a:r>
                      <a:endParaRPr lang="ko-KR" altLang="en-US" sz="16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예측된 이착륙 시간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1903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32F04D-D5E5-4EDD-B8F9-52C442BA3409}"/>
              </a:ext>
            </a:extLst>
          </p:cNvPr>
          <p:cNvSpPr txBox="1"/>
          <p:nvPr/>
        </p:nvSpPr>
        <p:spPr>
          <a:xfrm>
            <a:off x="1631134" y="918902"/>
            <a:ext cx="52578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7466A"/>
                </a:solidFill>
              </a:rPr>
              <a:t>- </a:t>
            </a:r>
            <a:r>
              <a:rPr lang="ko-KR" altLang="en-US" dirty="0">
                <a:solidFill>
                  <a:srgbClr val="37466A"/>
                </a:solidFill>
              </a:rPr>
              <a:t>동일한 데이터 형태가 </a:t>
            </a:r>
            <a:r>
              <a:rPr lang="en-US" altLang="ko-KR" dirty="0">
                <a:solidFill>
                  <a:srgbClr val="37466A"/>
                </a:solidFill>
              </a:rPr>
              <a:t>10</a:t>
            </a:r>
            <a:r>
              <a:rPr lang="ko-KR" altLang="en-US" dirty="0">
                <a:solidFill>
                  <a:srgbClr val="37466A"/>
                </a:solidFill>
              </a:rPr>
              <a:t>개의 공항 별로 존재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C961314-35CE-4B98-A0A5-6B044D5F107D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9EFA9C7-59FB-429F-9951-976E3ECD6A7E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577FCFF-C12E-4958-AB13-3B74644F97A4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76E56E0-0BD2-4E1D-89E6-8AAAB0A684EA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71927D28-16E5-4862-AA0F-3F3E6B7056CA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3E6A3-799F-4020-9C0A-60FFC5D11630}"/>
              </a:ext>
            </a:extLst>
          </p:cNvPr>
          <p:cNvSpPr txBox="1"/>
          <p:nvPr/>
        </p:nvSpPr>
        <p:spPr>
          <a:xfrm>
            <a:off x="6110926" y="5638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세분화 된 활주로</a:t>
            </a:r>
            <a:r>
              <a:rPr lang="en-US" altLang="ko-KR" dirty="0"/>
              <a:t>, </a:t>
            </a:r>
            <a:r>
              <a:rPr lang="ko-KR" altLang="en-US" dirty="0"/>
              <a:t>항공</a:t>
            </a:r>
            <a:r>
              <a:rPr lang="en-US" altLang="ko-KR" dirty="0"/>
              <a:t>, </a:t>
            </a:r>
            <a:r>
              <a:rPr lang="ko-KR" altLang="en-US" dirty="0"/>
              <a:t>기상 데이터</a:t>
            </a:r>
          </a:p>
        </p:txBody>
      </p:sp>
    </p:spTree>
    <p:extLst>
      <p:ext uri="{BB962C8B-B14F-4D97-AF65-F5344CB8AC3E}">
        <p14:creationId xmlns:p14="http://schemas.microsoft.com/office/powerpoint/2010/main" val="109638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AF348B5C-0FEE-462F-893D-A612F5D534B8}"/>
              </a:ext>
            </a:extLst>
          </p:cNvPr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</a:t>
            </a:r>
            <a:r>
              <a:rPr lang="ko-KR" altLang="en-US" sz="2000" b="1" spc="-20" dirty="0" err="1">
                <a:solidFill>
                  <a:srgbClr val="1C3061"/>
                </a:solidFill>
                <a:latin typeface="UnDotum"/>
                <a:cs typeface="UnDotum"/>
              </a:rPr>
              <a:t>전처리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AE5C165-E0A2-4B4E-B8FC-B921504479B5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8B38168-2804-424A-AEF1-4AA12AEF0AF2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667C39C-5FAF-4EC7-856F-660D20F11C38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885925D-AF7A-459A-9E29-347BC474E14F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389E12F-250F-489F-B3CF-487E82ECB4D4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EB2B2294-C824-4C50-8FD7-0D3A0164A21F}"/>
              </a:ext>
            </a:extLst>
          </p:cNvPr>
          <p:cNvGrpSpPr/>
          <p:nvPr/>
        </p:nvGrpSpPr>
        <p:grpSpPr>
          <a:xfrm>
            <a:off x="155076" y="1920704"/>
            <a:ext cx="3820619" cy="3337095"/>
            <a:chOff x="172949" y="1889987"/>
            <a:chExt cx="5825492" cy="3444012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835DC98-4EF5-4F45-A8C2-FE1755F2DB4C}"/>
                </a:ext>
              </a:extLst>
            </p:cNvPr>
            <p:cNvSpPr/>
            <p:nvPr/>
          </p:nvSpPr>
          <p:spPr>
            <a:xfrm>
              <a:off x="172949" y="2313936"/>
              <a:ext cx="5825490" cy="3020063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5824968" y="0"/>
                  </a:moveTo>
                  <a:lnTo>
                    <a:pt x="0" y="0"/>
                  </a:lnTo>
                  <a:lnTo>
                    <a:pt x="0" y="2622245"/>
                  </a:lnTo>
                  <a:lnTo>
                    <a:pt x="5824968" y="2622245"/>
                  </a:lnTo>
                  <a:lnTo>
                    <a:pt x="58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2638A8D-2539-4235-B378-E7139B9A3BA8}"/>
                </a:ext>
              </a:extLst>
            </p:cNvPr>
            <p:cNvSpPr/>
            <p:nvPr/>
          </p:nvSpPr>
          <p:spPr>
            <a:xfrm>
              <a:off x="172949" y="2313937"/>
              <a:ext cx="5825490" cy="3020062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0" y="0"/>
                  </a:moveTo>
                  <a:lnTo>
                    <a:pt x="5824973" y="0"/>
                  </a:lnTo>
                  <a:lnTo>
                    <a:pt x="5824973" y="2622241"/>
                  </a:lnTo>
                  <a:lnTo>
                    <a:pt x="0" y="26222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8471D3B0-6521-46BE-8AFD-6C627C224B96}"/>
                </a:ext>
              </a:extLst>
            </p:cNvPr>
            <p:cNvSpPr txBox="1"/>
            <p:nvPr/>
          </p:nvSpPr>
          <p:spPr>
            <a:xfrm>
              <a:off x="172951" y="1889987"/>
              <a:ext cx="5825490" cy="331292"/>
            </a:xfrm>
            <a:prstGeom prst="rect">
              <a:avLst/>
            </a:prstGeom>
            <a:solidFill>
              <a:srgbClr val="1C3061"/>
            </a:solidFill>
          </p:spPr>
          <p:txBody>
            <a:bodyPr vert="horz" wrap="square" lIns="0" tIns="10858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55"/>
                </a:spcBef>
              </a:pPr>
              <a:r>
                <a:rPr lang="ko-KR" altLang="en-US" sz="1050" spc="-60" dirty="0">
                  <a:solidFill>
                    <a:srgbClr val="FFFFFF"/>
                  </a:solidFill>
                  <a:latin typeface="UnDotum"/>
                  <a:cs typeface="UnDotum"/>
                </a:rPr>
                <a:t>시간 간격 통일</a:t>
              </a:r>
              <a:r>
                <a:rPr lang="en-US" altLang="ko-KR" sz="1050" spc="-60" dirty="0">
                  <a:solidFill>
                    <a:srgbClr val="FFFFFF"/>
                  </a:solidFill>
                  <a:latin typeface="UnDotum"/>
                  <a:cs typeface="UnDotum"/>
                </a:rPr>
                <a:t>(30</a:t>
              </a:r>
              <a:r>
                <a:rPr lang="ko-KR" altLang="en-US" sz="1050" spc="-60" dirty="0">
                  <a:solidFill>
                    <a:srgbClr val="FFFFFF"/>
                  </a:solidFill>
                  <a:latin typeface="UnDotum"/>
                  <a:cs typeface="UnDotum"/>
                </a:rPr>
                <a:t>분 단위</a:t>
              </a:r>
              <a:r>
                <a:rPr lang="en-US" altLang="ko-KR" sz="1050" spc="-60" dirty="0">
                  <a:solidFill>
                    <a:srgbClr val="FFFFFF"/>
                  </a:solidFill>
                  <a:latin typeface="UnDotum"/>
                  <a:cs typeface="UnDotum"/>
                </a:rPr>
                <a:t>)</a:t>
              </a:r>
              <a:r>
                <a:rPr lang="ko-KR" altLang="en-US" sz="1050" spc="-60" dirty="0">
                  <a:solidFill>
                    <a:srgbClr val="FFFFFF"/>
                  </a:solidFill>
                  <a:latin typeface="UnDotum"/>
                  <a:cs typeface="UnDotum"/>
                </a:rPr>
                <a:t> </a:t>
              </a:r>
              <a:endParaRPr lang="en-US" altLang="ko-KR" sz="1050" spc="-60" dirty="0">
                <a:solidFill>
                  <a:srgbClr val="FFFFFF"/>
                </a:solidFill>
                <a:latin typeface="UnDotum"/>
                <a:cs typeface="UnDotum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999FDD9-2081-4E18-AB39-27BCF6675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615"/>
            <a:stretch/>
          </p:blipFill>
          <p:spPr>
            <a:xfrm>
              <a:off x="381000" y="2959204"/>
              <a:ext cx="1250866" cy="1905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05E91C-1FF4-429F-A7E4-0139E483A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48"/>
            <a:stretch/>
          </p:blipFill>
          <p:spPr>
            <a:xfrm>
              <a:off x="4419600" y="2901138"/>
              <a:ext cx="1263250" cy="19783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C71F2F-415C-41DF-911E-ED0C9CEE9F06}"/>
                </a:ext>
              </a:extLst>
            </p:cNvPr>
            <p:cNvSpPr txBox="1"/>
            <p:nvPr/>
          </p:nvSpPr>
          <p:spPr>
            <a:xfrm>
              <a:off x="554591" y="2470908"/>
              <a:ext cx="930063" cy="254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통일 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9DBC2C-997F-4665-B7C1-962731DEA11E}"/>
                </a:ext>
              </a:extLst>
            </p:cNvPr>
            <p:cNvSpPr txBox="1"/>
            <p:nvPr/>
          </p:nvSpPr>
          <p:spPr>
            <a:xfrm>
              <a:off x="4599383" y="2470908"/>
              <a:ext cx="930063" cy="254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통일 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0D62228-EC24-40A2-9332-15D891828C6D}"/>
                </a:ext>
              </a:extLst>
            </p:cNvPr>
            <p:cNvSpPr/>
            <p:nvPr/>
          </p:nvSpPr>
          <p:spPr>
            <a:xfrm>
              <a:off x="701632" y="3168012"/>
              <a:ext cx="930234" cy="3371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044534F-DE9E-45A1-A554-4C9B062E04B4}"/>
                </a:ext>
              </a:extLst>
            </p:cNvPr>
            <p:cNvSpPr/>
            <p:nvPr/>
          </p:nvSpPr>
          <p:spPr>
            <a:xfrm>
              <a:off x="4770712" y="3129912"/>
              <a:ext cx="887138" cy="3371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ED8EE10-DE25-4A07-96B8-A14F23B543F2}"/>
                </a:ext>
              </a:extLst>
            </p:cNvPr>
            <p:cNvCxnSpPr>
              <a:cxnSpLocks/>
            </p:cNvCxnSpPr>
            <p:nvPr/>
          </p:nvCxnSpPr>
          <p:spPr>
            <a:xfrm>
              <a:off x="1631866" y="3352800"/>
              <a:ext cx="65413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A79B11D-CD48-4353-A628-277427AA5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249" y="4087189"/>
              <a:ext cx="1564632" cy="65032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6787A85-29EB-408F-B303-4C2AD1F34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50584" y="2961493"/>
              <a:ext cx="1564632" cy="732381"/>
            </a:xfrm>
            <a:prstGeom prst="rect">
              <a:avLst/>
            </a:prstGeom>
          </p:spPr>
        </p:pic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3D7ADA6C-7D78-4B06-A8AA-C069AB2C2CA9}"/>
                </a:ext>
              </a:extLst>
            </p:cNvPr>
            <p:cNvSpPr/>
            <p:nvPr/>
          </p:nvSpPr>
          <p:spPr>
            <a:xfrm>
              <a:off x="2971800" y="3693875"/>
              <a:ext cx="217905" cy="322456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8AE5DAD-44E9-4E55-B3EA-D326D10D5579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3849460" y="3298505"/>
              <a:ext cx="921251" cy="106490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0BCE52-BCA5-4A43-9351-6D95B6CF5C3E}"/>
                </a:ext>
              </a:extLst>
            </p:cNvPr>
            <p:cNvSpPr txBox="1"/>
            <p:nvPr/>
          </p:nvSpPr>
          <p:spPr>
            <a:xfrm>
              <a:off x="680610" y="4983316"/>
              <a:ext cx="4810168" cy="26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다른 데이터와의 연결을 위해 시간 간격을 통일 함 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4BDD3A92-2211-407A-BA9A-85E17E44B084}"/>
              </a:ext>
            </a:extLst>
          </p:cNvPr>
          <p:cNvGrpSpPr/>
          <p:nvPr/>
        </p:nvGrpSpPr>
        <p:grpSpPr>
          <a:xfrm>
            <a:off x="4217341" y="1938647"/>
            <a:ext cx="3820620" cy="3319153"/>
            <a:chOff x="6211432" y="1921298"/>
            <a:chExt cx="5825492" cy="3444015"/>
          </a:xfrm>
        </p:grpSpPr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F7115FBE-B34A-477C-8E8B-CC190EB83252}"/>
                </a:ext>
              </a:extLst>
            </p:cNvPr>
            <p:cNvSpPr/>
            <p:nvPr/>
          </p:nvSpPr>
          <p:spPr>
            <a:xfrm>
              <a:off x="6211432" y="2345248"/>
              <a:ext cx="5825490" cy="3020063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5824968" y="0"/>
                  </a:moveTo>
                  <a:lnTo>
                    <a:pt x="0" y="0"/>
                  </a:lnTo>
                  <a:lnTo>
                    <a:pt x="0" y="2622245"/>
                  </a:lnTo>
                  <a:lnTo>
                    <a:pt x="5824968" y="2622245"/>
                  </a:lnTo>
                  <a:lnTo>
                    <a:pt x="58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A81129FE-E88F-4ED5-BF70-BD2AF448CA19}"/>
                </a:ext>
              </a:extLst>
            </p:cNvPr>
            <p:cNvSpPr/>
            <p:nvPr/>
          </p:nvSpPr>
          <p:spPr>
            <a:xfrm>
              <a:off x="6211432" y="2345249"/>
              <a:ext cx="5825490" cy="3020062"/>
            </a:xfrm>
            <a:custGeom>
              <a:avLst/>
              <a:gdLst/>
              <a:ahLst/>
              <a:cxnLst/>
              <a:rect l="l" t="t" r="r" b="b"/>
              <a:pathLst>
                <a:path w="5825490" h="2622550">
                  <a:moveTo>
                    <a:pt x="0" y="0"/>
                  </a:moveTo>
                  <a:lnTo>
                    <a:pt x="5824973" y="0"/>
                  </a:lnTo>
                  <a:lnTo>
                    <a:pt x="5824973" y="2622241"/>
                  </a:lnTo>
                  <a:lnTo>
                    <a:pt x="0" y="26222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4">
              <a:extLst>
                <a:ext uri="{FF2B5EF4-FFF2-40B4-BE49-F238E27FC236}">
                  <a16:creationId xmlns:a16="http://schemas.microsoft.com/office/drawing/2014/main" id="{1611EC60-9430-471E-B66E-6A23DE5D33E4}"/>
                </a:ext>
              </a:extLst>
            </p:cNvPr>
            <p:cNvSpPr txBox="1"/>
            <p:nvPr/>
          </p:nvSpPr>
          <p:spPr>
            <a:xfrm>
              <a:off x="6211434" y="1921298"/>
              <a:ext cx="5825490" cy="417600"/>
            </a:xfrm>
            <a:prstGeom prst="rect">
              <a:avLst/>
            </a:prstGeom>
            <a:solidFill>
              <a:srgbClr val="1C3061"/>
            </a:solidFill>
          </p:spPr>
          <p:txBody>
            <a:bodyPr vert="horz" wrap="square" lIns="0" tIns="10858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55"/>
                </a:spcBef>
              </a:pPr>
              <a:r>
                <a:rPr lang="ko-KR" altLang="en-US" sz="1400" spc="-60" dirty="0" err="1">
                  <a:solidFill>
                    <a:srgbClr val="FFFFFF"/>
                  </a:solidFill>
                  <a:latin typeface="UnDotum"/>
                  <a:cs typeface="UnDotum"/>
                </a:rPr>
                <a:t>결측치</a:t>
              </a:r>
              <a:r>
                <a:rPr lang="ko-KR" altLang="en-US" sz="1400" spc="-60" dirty="0">
                  <a:solidFill>
                    <a:srgbClr val="FFFFFF"/>
                  </a:solidFill>
                  <a:latin typeface="UnDotum"/>
                  <a:cs typeface="UnDotum"/>
                </a:rPr>
                <a:t> 처리</a:t>
              </a:r>
              <a:endParaRPr lang="en-US" altLang="ko-KR" sz="1400" spc="-60" dirty="0">
                <a:solidFill>
                  <a:srgbClr val="FFFFFF"/>
                </a:solidFill>
                <a:latin typeface="UnDotum"/>
                <a:cs typeface="UnDotum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8E0147-F9B2-4661-8190-F8A18D95A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0011" y="2750041"/>
              <a:ext cx="5728335" cy="1966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FF94C5-69CF-4DD5-9EAC-F4CD8D3C7628}"/>
                </a:ext>
              </a:extLst>
            </p:cNvPr>
            <p:cNvSpPr txBox="1"/>
            <p:nvPr/>
          </p:nvSpPr>
          <p:spPr>
            <a:xfrm>
              <a:off x="7035105" y="2434401"/>
              <a:ext cx="4178147" cy="319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기상 데이터의 컬럼 별 </a:t>
              </a:r>
              <a:r>
                <a:rPr lang="ko-KR" altLang="en-US" sz="1400" b="1" dirty="0" err="1"/>
                <a:t>결측치</a:t>
              </a:r>
              <a:r>
                <a:rPr lang="ko-KR" altLang="en-US" sz="1400" b="1" dirty="0"/>
                <a:t> 수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F2A7D9-072C-4644-BFD1-4EFD9D8820ED}"/>
                </a:ext>
              </a:extLst>
            </p:cNvPr>
            <p:cNvSpPr txBox="1"/>
            <p:nvPr/>
          </p:nvSpPr>
          <p:spPr>
            <a:xfrm>
              <a:off x="6393187" y="4918217"/>
              <a:ext cx="5365463" cy="447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100" b="1" dirty="0"/>
                <a:t>기상 데이터 </a:t>
              </a:r>
              <a:r>
                <a:rPr lang="ko-KR" altLang="en-US" sz="1100" dirty="0"/>
                <a:t>외에 다른 데이터에는 </a:t>
              </a:r>
              <a:r>
                <a:rPr lang="ko-KR" altLang="en-US" sz="1100" b="1" dirty="0" err="1"/>
                <a:t>결측치가</a:t>
              </a:r>
              <a:r>
                <a:rPr lang="ko-KR" altLang="en-US" sz="1100" b="1" dirty="0"/>
                <a:t> 없음 </a:t>
              </a:r>
              <a:endParaRPr lang="en-US" altLang="ko-KR" sz="1100" b="1" dirty="0"/>
            </a:p>
            <a:p>
              <a:pPr marL="285750" indent="-285750">
                <a:buFontTx/>
                <a:buChar char="-"/>
              </a:pPr>
              <a:r>
                <a:rPr lang="ko-KR" altLang="en-US" sz="1100" dirty="0"/>
                <a:t>선형 보간 법을 통해 보간 </a:t>
              </a:r>
              <a:endParaRPr lang="en-US" altLang="ko-KR" sz="1100" dirty="0"/>
            </a:p>
          </p:txBody>
        </p:sp>
      </p:grpSp>
      <p:sp>
        <p:nvSpPr>
          <p:cNvPr id="68" name="object 9">
            <a:extLst>
              <a:ext uri="{FF2B5EF4-FFF2-40B4-BE49-F238E27FC236}">
                <a16:creationId xmlns:a16="http://schemas.microsoft.com/office/drawing/2014/main" id="{9743D159-D9CA-49B3-8DB2-BE222915F1AB}"/>
              </a:ext>
            </a:extLst>
          </p:cNvPr>
          <p:cNvSpPr/>
          <p:nvPr/>
        </p:nvSpPr>
        <p:spPr>
          <a:xfrm>
            <a:off x="8289806" y="2331493"/>
            <a:ext cx="3820619" cy="2926305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5824968" y="0"/>
                </a:moveTo>
                <a:lnTo>
                  <a:pt x="0" y="0"/>
                </a:lnTo>
                <a:lnTo>
                  <a:pt x="0" y="2622245"/>
                </a:lnTo>
                <a:lnTo>
                  <a:pt x="5824968" y="2622245"/>
                </a:lnTo>
                <a:lnTo>
                  <a:pt x="5824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10">
            <a:extLst>
              <a:ext uri="{FF2B5EF4-FFF2-40B4-BE49-F238E27FC236}">
                <a16:creationId xmlns:a16="http://schemas.microsoft.com/office/drawing/2014/main" id="{A21C7674-09FA-4A99-94FA-9C8B098CD259}"/>
              </a:ext>
            </a:extLst>
          </p:cNvPr>
          <p:cNvSpPr/>
          <p:nvPr/>
        </p:nvSpPr>
        <p:spPr>
          <a:xfrm>
            <a:off x="8289806" y="2331494"/>
            <a:ext cx="3820619" cy="2926304"/>
          </a:xfrm>
          <a:custGeom>
            <a:avLst/>
            <a:gdLst/>
            <a:ahLst/>
            <a:cxnLst/>
            <a:rect l="l" t="t" r="r" b="b"/>
            <a:pathLst>
              <a:path w="5825490" h="2622550">
                <a:moveTo>
                  <a:pt x="0" y="0"/>
                </a:moveTo>
                <a:lnTo>
                  <a:pt x="5824973" y="0"/>
                </a:lnTo>
                <a:lnTo>
                  <a:pt x="5824973" y="2622241"/>
                </a:lnTo>
                <a:lnTo>
                  <a:pt x="0" y="26222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5BFE9369-8FF1-4391-BD9F-4774CB6FF3C1}"/>
              </a:ext>
            </a:extLst>
          </p:cNvPr>
          <p:cNvSpPr txBox="1"/>
          <p:nvPr/>
        </p:nvSpPr>
        <p:spPr>
          <a:xfrm>
            <a:off x="8289807" y="1920705"/>
            <a:ext cx="3820619" cy="325089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sz="1400" spc="-60" err="1">
                <a:solidFill>
                  <a:srgbClr val="FFFFFF"/>
                </a:solidFill>
                <a:latin typeface="UnDotum"/>
                <a:cs typeface="UnDotum"/>
              </a:rPr>
              <a:t>원핫</a:t>
            </a:r>
            <a:r>
              <a:rPr lang="ko-KR" altLang="en-US" sz="1400" spc="-60" dirty="0">
                <a:solidFill>
                  <a:srgbClr val="FFFFFF"/>
                </a:solidFill>
                <a:latin typeface="UnDotum"/>
                <a:cs typeface="UnDotum"/>
              </a:rPr>
              <a:t> 인코딩</a:t>
            </a:r>
            <a:endParaRPr lang="en-US" altLang="ko-KR" sz="1400" spc="-60" dirty="0">
              <a:solidFill>
                <a:srgbClr val="FFFFFF"/>
              </a:solidFill>
              <a:latin typeface="UnDotum"/>
              <a:cs typeface="UnDotum"/>
            </a:endParaRPr>
          </a:p>
        </p:txBody>
      </p:sp>
      <p:pic>
        <p:nvPicPr>
          <p:cNvPr id="1032" name="그림 1031">
            <a:extLst>
              <a:ext uri="{FF2B5EF4-FFF2-40B4-BE49-F238E27FC236}">
                <a16:creationId xmlns:a16="http://schemas.microsoft.com/office/drawing/2014/main" id="{B1854DC9-5728-4351-AF14-8E138B522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2220" y="2648623"/>
            <a:ext cx="2316675" cy="160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163B1A-EC79-84B6-3E25-41D2E10FFA55}"/>
              </a:ext>
            </a:extLst>
          </p:cNvPr>
          <p:cNvSpPr txBox="1"/>
          <p:nvPr/>
        </p:nvSpPr>
        <p:spPr>
          <a:xfrm>
            <a:off x="8781886" y="4817356"/>
            <a:ext cx="3045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모든 </a:t>
            </a:r>
            <a:r>
              <a:rPr lang="en-US" altLang="ko-KR" sz="1400" dirty="0"/>
              <a:t>Config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원핫</a:t>
            </a:r>
            <a:r>
              <a:rPr lang="ko-KR" altLang="en-US" sz="1400" dirty="0"/>
              <a:t> 인코딩을 진행 함 </a:t>
            </a:r>
          </a:p>
        </p:txBody>
      </p:sp>
    </p:spTree>
    <p:extLst>
      <p:ext uri="{BB962C8B-B14F-4D97-AF65-F5344CB8AC3E}">
        <p14:creationId xmlns:p14="http://schemas.microsoft.com/office/powerpoint/2010/main" val="152735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126491"/>
            <a:ext cx="6983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0" i="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</a:t>
            </a:r>
            <a:r>
              <a:rPr lang="en-US" sz="3200" spc="-190" dirty="0"/>
              <a:t>.</a:t>
            </a:r>
            <a:r>
              <a:rPr lang="en-US" sz="3200" spc="-150" dirty="0"/>
              <a:t> </a:t>
            </a:r>
            <a:r>
              <a:rPr lang="ko-KR" altLang="en-US" sz="3200" spc="5" dirty="0"/>
              <a:t>데이터 엔지니어링</a:t>
            </a:r>
            <a:br>
              <a:rPr lang="en-US" altLang="ko-KR" sz="3200" spc="5" dirty="0"/>
            </a:br>
            <a:r>
              <a:rPr lang="en-US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b="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 변수 </a:t>
            </a:r>
            <a:endParaRPr lang="en-US" sz="16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860844-E689-675A-A070-4FE00694998C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FBE304-A447-A89A-E173-C677FB5350E7}"/>
              </a:ext>
            </a:extLst>
          </p:cNvPr>
          <p:cNvSpPr/>
          <p:nvPr/>
        </p:nvSpPr>
        <p:spPr>
          <a:xfrm>
            <a:off x="10287000" y="5936974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B3774AC-2423-7B56-8187-BE72175EB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9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/>
          <p:cNvSpPr txBox="1"/>
          <p:nvPr/>
        </p:nvSpPr>
        <p:spPr>
          <a:xfrm>
            <a:off x="304800" y="948249"/>
            <a:ext cx="31690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20" normalizeH="0" baseline="0" noProof="0" dirty="0">
                <a:ln>
                  <a:noFill/>
                </a:ln>
                <a:solidFill>
                  <a:srgbClr val="1C3061"/>
                </a:solidFill>
                <a:effectLst/>
                <a:uLnTx/>
                <a:uFillTx/>
                <a:latin typeface="UnDotum"/>
                <a:ea typeface="맑은 고딕" panose="020B0503020000020004" pitchFamily="50" charset="-127"/>
                <a:cs typeface="UnDotum"/>
              </a:rPr>
              <a:t>파생변수 </a:t>
            </a:r>
            <a:r>
              <a:rPr kumimoji="0" lang="en-US" altLang="ko-KR" sz="2000" b="1" i="0" u="none" strike="noStrike" kern="1200" cap="none" spc="-20" normalizeH="0" baseline="0" noProof="0" dirty="0">
                <a:ln>
                  <a:noFill/>
                </a:ln>
                <a:solidFill>
                  <a:srgbClr val="1C3061"/>
                </a:solidFill>
                <a:effectLst/>
                <a:uLnTx/>
                <a:uFillTx/>
                <a:latin typeface="UnDotum"/>
                <a:ea typeface="맑은 고딕" panose="020B0503020000020004" pitchFamily="50" charset="-127"/>
                <a:cs typeface="UnDotum"/>
              </a:rPr>
              <a:t>: </a:t>
            </a:r>
            <a:r>
              <a:rPr kumimoji="0" lang="ko-KR" altLang="en-US" sz="2000" b="1" i="0" u="none" strike="noStrike" kern="1200" cap="none" spc="-20" normalizeH="0" baseline="0" noProof="0" dirty="0">
                <a:ln>
                  <a:noFill/>
                </a:ln>
                <a:solidFill>
                  <a:srgbClr val="1C3061"/>
                </a:solidFill>
                <a:effectLst/>
                <a:uLnTx/>
                <a:uFillTx/>
                <a:latin typeface="UnDotum"/>
                <a:ea typeface="맑은 고딕" panose="020B0503020000020004" pitchFamily="50" charset="-127"/>
                <a:cs typeface="UnDotum"/>
              </a:rPr>
              <a:t>기상 데이터 활용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Dotum"/>
              <a:ea typeface="+mn-ea"/>
              <a:cs typeface="UnDotum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9" y="1437702"/>
            <a:ext cx="3060723" cy="4702891"/>
          </a:xfrm>
          <a:prstGeom prst="rect">
            <a:avLst/>
          </a:prstGeom>
          <a:ln w="38100">
            <a:solidFill>
              <a:srgbClr val="CBCBCB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8477592" y="1609772"/>
            <a:ext cx="393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사용한 변수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온도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풍향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풍속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번개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강수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C3BF568-0899-4AC2-AA38-5B6B9F88BABB}"/>
              </a:ext>
            </a:extLst>
          </p:cNvPr>
          <p:cNvSpPr/>
          <p:nvPr/>
        </p:nvSpPr>
        <p:spPr>
          <a:xfrm>
            <a:off x="3276600" y="53340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F823833-FA38-4CA9-BF3A-801178779951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1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kumimoji="0" lang="ko-KR" altLang="en-US" sz="1600" b="0" i="0" u="none" strike="noStrike" kern="1200" cap="none" spc="-11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BD5AC06-33A3-47BF-A4C9-610A5CEE8592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srgbClr val="37466A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kumimoji="0" lang="ko-KR" altLang="en-US" sz="1600" b="1" i="0" u="none" strike="noStrike" kern="1200" cap="none" spc="-50" normalizeH="0" baseline="0" noProof="0" dirty="0">
                <a:ln>
                  <a:noFill/>
                </a:ln>
                <a:solidFill>
                  <a:srgbClr val="37466A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37466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A48D2FD-F66F-43F8-8FF9-BBAEEFE5DE4C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87BD0AC-C1D9-4C8F-91D6-92E07BBA157C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8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1FDF90A9-0DC1-40A1-A731-F998261DC8D6}"/>
              </a:ext>
            </a:extLst>
          </p:cNvPr>
          <p:cNvSpPr/>
          <p:nvPr/>
        </p:nvSpPr>
        <p:spPr>
          <a:xfrm>
            <a:off x="4019685" y="2623940"/>
            <a:ext cx="7544036" cy="3516653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5824969" y="0"/>
                </a:moveTo>
                <a:lnTo>
                  <a:pt x="0" y="0"/>
                </a:lnTo>
                <a:lnTo>
                  <a:pt x="0" y="2790736"/>
                </a:lnTo>
                <a:lnTo>
                  <a:pt x="5824969" y="2790736"/>
                </a:lnTo>
                <a:lnTo>
                  <a:pt x="5824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C34B98FF-67B9-4993-A65A-3CFECBA47F24}"/>
              </a:ext>
            </a:extLst>
          </p:cNvPr>
          <p:cNvSpPr/>
          <p:nvPr/>
        </p:nvSpPr>
        <p:spPr>
          <a:xfrm>
            <a:off x="4019684" y="2623941"/>
            <a:ext cx="7544035" cy="3516653"/>
          </a:xfrm>
          <a:custGeom>
            <a:avLst/>
            <a:gdLst/>
            <a:ahLst/>
            <a:cxnLst/>
            <a:rect l="l" t="t" r="r" b="b"/>
            <a:pathLst>
              <a:path w="5825490" h="2790825">
                <a:moveTo>
                  <a:pt x="0" y="0"/>
                </a:moveTo>
                <a:lnTo>
                  <a:pt x="5824973" y="0"/>
                </a:lnTo>
                <a:lnTo>
                  <a:pt x="5824973" y="2790741"/>
                </a:lnTo>
                <a:lnTo>
                  <a:pt x="0" y="27907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9E45EEB4-2B99-4EA2-A394-EA1A2F29B1AB}"/>
              </a:ext>
            </a:extLst>
          </p:cNvPr>
          <p:cNvSpPr/>
          <p:nvPr/>
        </p:nvSpPr>
        <p:spPr>
          <a:xfrm>
            <a:off x="4736896" y="3166808"/>
            <a:ext cx="8018" cy="378480"/>
          </a:xfrm>
          <a:custGeom>
            <a:avLst/>
            <a:gdLst/>
            <a:ahLst/>
            <a:cxnLst/>
            <a:rect l="l" t="t" r="r" b="b"/>
            <a:pathLst>
              <a:path w="6350" h="430529">
                <a:moveTo>
                  <a:pt x="3175" y="217716"/>
                </a:moveTo>
                <a:lnTo>
                  <a:pt x="3175" y="430285"/>
                </a:lnTo>
              </a:path>
              <a:path w="6350" h="430529">
                <a:moveTo>
                  <a:pt x="0" y="0"/>
                </a:moveTo>
                <a:lnTo>
                  <a:pt x="6351" y="0"/>
                </a:lnTo>
              </a:path>
            </a:pathLst>
          </a:custGeom>
          <a:ln w="635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67835334-9372-48C1-A61D-AEA29A87ABF5}"/>
              </a:ext>
            </a:extLst>
          </p:cNvPr>
          <p:cNvSpPr/>
          <p:nvPr/>
        </p:nvSpPr>
        <p:spPr>
          <a:xfrm>
            <a:off x="4019685" y="2250139"/>
            <a:ext cx="7544034" cy="366757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1C306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007774BE-830D-4E1D-B526-A20A4AE99792}"/>
              </a:ext>
            </a:extLst>
          </p:cNvPr>
          <p:cNvSpPr/>
          <p:nvPr/>
        </p:nvSpPr>
        <p:spPr>
          <a:xfrm>
            <a:off x="4019684" y="2250139"/>
            <a:ext cx="7544033" cy="366757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0" y="0"/>
                </a:moveTo>
                <a:lnTo>
                  <a:pt x="5824973" y="0"/>
                </a:lnTo>
                <a:lnTo>
                  <a:pt x="5824973" y="416926"/>
                </a:lnTo>
                <a:lnTo>
                  <a:pt x="0" y="4169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AB0ACAD-CCBE-43BD-A0BC-6BD0C89FA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3748"/>
              </p:ext>
            </p:extLst>
          </p:nvPr>
        </p:nvGraphicFramePr>
        <p:xfrm>
          <a:off x="4073606" y="2610317"/>
          <a:ext cx="7250643" cy="2480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C45F67-2CD5-47ED-BC98-94370D1CFD14}"/>
              </a:ext>
            </a:extLst>
          </p:cNvPr>
          <p:cNvSpPr txBox="1"/>
          <p:nvPr/>
        </p:nvSpPr>
        <p:spPr>
          <a:xfrm>
            <a:off x="6173852" y="2274388"/>
            <a:ext cx="32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풍향에 따른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Config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변화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5695" y="132256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기상 데이터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필요하다고 판단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184157" y="1356505"/>
            <a:ext cx="1026939" cy="433864"/>
          </a:xfrm>
          <a:prstGeom prst="rightArrow">
            <a:avLst/>
          </a:prstGeom>
          <a:solidFill>
            <a:srgbClr val="1C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6965" y="4872428"/>
            <a:ext cx="294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1~15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D_8R_9L_A_10_8L_9R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16~32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D_26L_27R_A_26R_27L_28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5408" y="5501495"/>
            <a:ext cx="46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풍향에 따라 주로 활성화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되는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config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다름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A88953-7384-B6AF-4B9B-CE4F923C2995}"/>
              </a:ext>
            </a:extLst>
          </p:cNvPr>
          <p:cNvGrpSpPr/>
          <p:nvPr/>
        </p:nvGrpSpPr>
        <p:grpSpPr>
          <a:xfrm>
            <a:off x="4011666" y="1102312"/>
            <a:ext cx="2743200" cy="890682"/>
            <a:chOff x="3746061" y="1108549"/>
            <a:chExt cx="2743200" cy="890682"/>
          </a:xfrm>
        </p:grpSpPr>
        <p:sp>
          <p:nvSpPr>
            <p:cNvPr id="4" name="TextBox 3"/>
            <p:cNvSpPr txBox="1"/>
            <p:nvPr/>
          </p:nvSpPr>
          <p:spPr>
            <a:xfrm>
              <a:off x="3746061" y="1210342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활주로 설계 매뉴얼에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따르면 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온도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풍향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-&gt;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활주로 길이에 영향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풍향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풍속 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-&gt;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활주로 방향에 영향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9C5EFE-7CE2-268E-A297-F77CA5221DF2}"/>
                </a:ext>
              </a:extLst>
            </p:cNvPr>
            <p:cNvSpPr/>
            <p:nvPr/>
          </p:nvSpPr>
          <p:spPr>
            <a:xfrm>
              <a:off x="3746061" y="1108549"/>
              <a:ext cx="2743200" cy="890682"/>
            </a:xfrm>
            <a:prstGeom prst="rect">
              <a:avLst/>
            </a:prstGeom>
            <a:noFill/>
            <a:ln>
              <a:solidFill>
                <a:srgbClr val="1C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341E98-7520-9196-12B6-FCAB2DF198C6}"/>
              </a:ext>
            </a:extLst>
          </p:cNvPr>
          <p:cNvSpPr/>
          <p:nvPr/>
        </p:nvSpPr>
        <p:spPr>
          <a:xfrm>
            <a:off x="8425694" y="1108549"/>
            <a:ext cx="2950045" cy="890682"/>
          </a:xfrm>
          <a:prstGeom prst="rect">
            <a:avLst/>
          </a:prstGeom>
          <a:noFill/>
          <a:ln>
            <a:solidFill>
              <a:srgbClr val="1C3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9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0">
            <a:extLst>
              <a:ext uri="{FF2B5EF4-FFF2-40B4-BE49-F238E27FC236}">
                <a16:creationId xmlns:a16="http://schemas.microsoft.com/office/drawing/2014/main" id="{4920C23D-8505-00AD-2E13-E14C3E918CCB}"/>
              </a:ext>
            </a:extLst>
          </p:cNvPr>
          <p:cNvSpPr txBox="1"/>
          <p:nvPr/>
        </p:nvSpPr>
        <p:spPr>
          <a:xfrm>
            <a:off x="304800" y="727760"/>
            <a:ext cx="8534400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파생 변수 </a:t>
            </a: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–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 시간</a:t>
            </a: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요일 활용</a:t>
            </a:r>
            <a:endParaRPr lang="en-US" altLang="ko-KR" sz="2000" b="1" spc="-20" dirty="0">
              <a:solidFill>
                <a:srgbClr val="1C3061"/>
              </a:solidFill>
              <a:latin typeface="UnDotum"/>
              <a:cs typeface="UnDot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spc="-20" dirty="0">
                <a:solidFill>
                  <a:srgbClr val="1C3061"/>
                </a:solidFill>
                <a:latin typeface="UnDotum"/>
                <a:cs typeface="UnDotum"/>
              </a:rPr>
              <a:t>기존의 변수를 가공하여 새로운 변수 생성</a:t>
            </a:r>
            <a:endParaRPr lang="en-US" altLang="ko-KR" sz="1600" spc="-20" dirty="0">
              <a:solidFill>
                <a:srgbClr val="1C3061"/>
              </a:solidFill>
              <a:latin typeface="UnDotum"/>
              <a:cs typeface="UnDot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r>
              <a:rPr lang="ko-KR" altLang="en-US" sz="1600" spc="-20" dirty="0">
                <a:solidFill>
                  <a:srgbClr val="1C3061"/>
                </a:solidFill>
                <a:latin typeface="UnDotum"/>
                <a:cs typeface="UnDotum"/>
              </a:rPr>
              <a:t>해당 그래프들은 해당 시간 요일에 어떤 </a:t>
            </a:r>
            <a:r>
              <a:rPr lang="en-US" altLang="ko-KR" sz="1600" spc="-20" dirty="0">
                <a:solidFill>
                  <a:srgbClr val="1C3061"/>
                </a:solidFill>
                <a:latin typeface="UnDotum"/>
                <a:cs typeface="UnDotum"/>
              </a:rPr>
              <a:t>config</a:t>
            </a:r>
            <a:r>
              <a:rPr lang="ko-KR" altLang="en-US" sz="1600" spc="-20" dirty="0">
                <a:solidFill>
                  <a:srgbClr val="1C3061"/>
                </a:solidFill>
                <a:latin typeface="UnDotum"/>
                <a:cs typeface="UnDotum"/>
              </a:rPr>
              <a:t>가 많이 발생했는지를 나타내는 누적 통계 차트  </a:t>
            </a:r>
            <a:endParaRPr sz="1600" dirty="0">
              <a:latin typeface="UnDotum"/>
              <a:cs typeface="UnDotum"/>
            </a:endParaRPr>
          </a:p>
        </p:txBody>
      </p:sp>
      <p:grpSp>
        <p:nvGrpSpPr>
          <p:cNvPr id="8" name="object 11">
            <a:extLst>
              <a:ext uri="{FF2B5EF4-FFF2-40B4-BE49-F238E27FC236}">
                <a16:creationId xmlns:a16="http://schemas.microsoft.com/office/drawing/2014/main" id="{587746F6-303B-44F7-A5F9-0DCCA31F9EA5}"/>
              </a:ext>
            </a:extLst>
          </p:cNvPr>
          <p:cNvGrpSpPr/>
          <p:nvPr/>
        </p:nvGrpSpPr>
        <p:grpSpPr>
          <a:xfrm>
            <a:off x="6153111" y="1582089"/>
            <a:ext cx="5838190" cy="4092933"/>
            <a:chOff x="6210223" y="1847684"/>
            <a:chExt cx="5838190" cy="3227070"/>
          </a:xfrm>
        </p:grpSpPr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A35B6518-77F2-E6A4-0FBE-CFD695518250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9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9" y="2790736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77EE27DB-D66E-9D29-1A30-94DE44A6A6A4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87D431FF-AAB9-F1A5-6973-839441BCE703}"/>
                </a:ext>
              </a:extLst>
            </p:cNvPr>
            <p:cNvSpPr/>
            <p:nvPr/>
          </p:nvSpPr>
          <p:spPr>
            <a:xfrm>
              <a:off x="6784568" y="2895180"/>
              <a:ext cx="6350" cy="430530"/>
            </a:xfrm>
            <a:custGeom>
              <a:avLst/>
              <a:gdLst/>
              <a:ahLst/>
              <a:cxnLst/>
              <a:rect l="l" t="t" r="r" b="b"/>
              <a:pathLst>
                <a:path w="6350" h="430529">
                  <a:moveTo>
                    <a:pt x="3175" y="217716"/>
                  </a:moveTo>
                  <a:lnTo>
                    <a:pt x="3175" y="430285"/>
                  </a:lnTo>
                </a:path>
                <a:path w="6350" h="430529">
                  <a:moveTo>
                    <a:pt x="0" y="0"/>
                  </a:moveTo>
                  <a:lnTo>
                    <a:pt x="6351" y="0"/>
                  </a:lnTo>
                </a:path>
              </a:pathLst>
            </a:custGeom>
            <a:ln w="635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97B485E7-BD62-3B6B-B8B2-660B4424D88F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lang="ko-KR" altLang="en-US" dirty="0"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2D8963DA-2597-50EC-1F9D-297019704D2A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B5AC7A3B-AA59-8CD9-DDB6-BA483EE023A2}"/>
              </a:ext>
            </a:extLst>
          </p:cNvPr>
          <p:cNvGrpSpPr/>
          <p:nvPr/>
        </p:nvGrpSpPr>
        <p:grpSpPr>
          <a:xfrm>
            <a:off x="138572" y="2005712"/>
            <a:ext cx="5838190" cy="3677643"/>
            <a:chOff x="138572" y="2271306"/>
            <a:chExt cx="5838190" cy="2803525"/>
          </a:xfrm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0A23F48-5ECD-E44B-5B1A-D43CDD98C9E5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6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6" y="2790736"/>
                  </a:lnTo>
                  <a:lnTo>
                    <a:pt x="5824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71D73B35-79A3-F628-56BA-94D49C2A7C2D}"/>
                </a:ext>
              </a:extLst>
            </p:cNvPr>
            <p:cNvSpPr/>
            <p:nvPr/>
          </p:nvSpPr>
          <p:spPr>
            <a:xfrm>
              <a:off x="144922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EB573CA9-690C-6755-3907-18CE7DF03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216714"/>
              </p:ext>
            </p:extLst>
          </p:nvPr>
        </p:nvGraphicFramePr>
        <p:xfrm>
          <a:off x="6216573" y="1647948"/>
          <a:ext cx="5825490" cy="321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4" name="차트 53">
            <a:extLst>
              <a:ext uri="{FF2B5EF4-FFF2-40B4-BE49-F238E27FC236}">
                <a16:creationId xmlns:a16="http://schemas.microsoft.com/office/drawing/2014/main" id="{E6D08B8C-67C3-3654-CD85-35D95FB8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124952"/>
              </p:ext>
            </p:extLst>
          </p:nvPr>
        </p:nvGraphicFramePr>
        <p:xfrm>
          <a:off x="144922" y="1647948"/>
          <a:ext cx="5825490" cy="313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49871FB2-705C-CBF4-2C71-F3E60C159A1E}"/>
              </a:ext>
            </a:extLst>
          </p:cNvPr>
          <p:cNvSpPr/>
          <p:nvPr/>
        </p:nvSpPr>
        <p:spPr>
          <a:xfrm>
            <a:off x="981821" y="4226343"/>
            <a:ext cx="3341563" cy="142320"/>
          </a:xfrm>
          <a:custGeom>
            <a:avLst/>
            <a:gdLst>
              <a:gd name="connsiteX0" fmla="*/ 0 w 3341563"/>
              <a:gd name="connsiteY0" fmla="*/ 0 h 130629"/>
              <a:gd name="connsiteX1" fmla="*/ 332892 w 3341563"/>
              <a:gd name="connsiteY1" fmla="*/ 54780 h 130629"/>
              <a:gd name="connsiteX2" fmla="*/ 552011 w 3341563"/>
              <a:gd name="connsiteY2" fmla="*/ 63208 h 130629"/>
              <a:gd name="connsiteX3" fmla="*/ 893331 w 3341563"/>
              <a:gd name="connsiteY3" fmla="*/ 88491 h 130629"/>
              <a:gd name="connsiteX4" fmla="*/ 1112450 w 3341563"/>
              <a:gd name="connsiteY4" fmla="*/ 88491 h 130629"/>
              <a:gd name="connsiteX5" fmla="*/ 1445342 w 3341563"/>
              <a:gd name="connsiteY5" fmla="*/ 0 h 130629"/>
              <a:gd name="connsiteX6" fmla="*/ 1672889 w 3341563"/>
              <a:gd name="connsiteY6" fmla="*/ 0 h 130629"/>
              <a:gd name="connsiteX7" fmla="*/ 2009995 w 3341563"/>
              <a:gd name="connsiteY7" fmla="*/ 58994 h 130629"/>
              <a:gd name="connsiteX8" fmla="*/ 2237541 w 3341563"/>
              <a:gd name="connsiteY8" fmla="*/ 58994 h 130629"/>
              <a:gd name="connsiteX9" fmla="*/ 2566220 w 3341563"/>
              <a:gd name="connsiteY9" fmla="*/ 75849 h 130629"/>
              <a:gd name="connsiteX10" fmla="*/ 2789552 w 3341563"/>
              <a:gd name="connsiteY10" fmla="*/ 75849 h 130629"/>
              <a:gd name="connsiteX11" fmla="*/ 3126658 w 3341563"/>
              <a:gd name="connsiteY11" fmla="*/ 130629 h 130629"/>
              <a:gd name="connsiteX12" fmla="*/ 3341563 w 3341563"/>
              <a:gd name="connsiteY12" fmla="*/ 130629 h 13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1563" h="130629">
                <a:moveTo>
                  <a:pt x="0" y="0"/>
                </a:moveTo>
                <a:lnTo>
                  <a:pt x="332892" y="54780"/>
                </a:lnTo>
                <a:lnTo>
                  <a:pt x="552011" y="63208"/>
                </a:lnTo>
                <a:lnTo>
                  <a:pt x="893331" y="88491"/>
                </a:lnTo>
                <a:lnTo>
                  <a:pt x="1112450" y="88491"/>
                </a:lnTo>
                <a:lnTo>
                  <a:pt x="1445342" y="0"/>
                </a:lnTo>
                <a:lnTo>
                  <a:pt x="1672889" y="0"/>
                </a:lnTo>
                <a:lnTo>
                  <a:pt x="2009995" y="58994"/>
                </a:lnTo>
                <a:lnTo>
                  <a:pt x="2237541" y="58994"/>
                </a:lnTo>
                <a:lnTo>
                  <a:pt x="2566220" y="75849"/>
                </a:lnTo>
                <a:lnTo>
                  <a:pt x="2789552" y="75849"/>
                </a:lnTo>
                <a:lnTo>
                  <a:pt x="3126658" y="130629"/>
                </a:lnTo>
                <a:lnTo>
                  <a:pt x="3341563" y="130629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50B3E2D-89D9-D7A1-4634-3215FC71158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62000" y="4226343"/>
            <a:ext cx="219821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24E6E5A-CC89-C6AA-DCDF-7E8BE2D0CBA2}"/>
              </a:ext>
            </a:extLst>
          </p:cNvPr>
          <p:cNvSpPr/>
          <p:nvPr/>
        </p:nvSpPr>
        <p:spPr>
          <a:xfrm>
            <a:off x="750061" y="3392005"/>
            <a:ext cx="3585965" cy="206593"/>
          </a:xfrm>
          <a:custGeom>
            <a:avLst/>
            <a:gdLst>
              <a:gd name="connsiteX0" fmla="*/ 0 w 3585965"/>
              <a:gd name="connsiteY0" fmla="*/ 0 h 189622"/>
              <a:gd name="connsiteX1" fmla="*/ 223333 w 3585965"/>
              <a:gd name="connsiteY1" fmla="*/ 0 h 189622"/>
              <a:gd name="connsiteX2" fmla="*/ 564652 w 3585965"/>
              <a:gd name="connsiteY2" fmla="*/ 88490 h 189622"/>
              <a:gd name="connsiteX3" fmla="*/ 792199 w 3585965"/>
              <a:gd name="connsiteY3" fmla="*/ 88490 h 189622"/>
              <a:gd name="connsiteX4" fmla="*/ 1125091 w 3585965"/>
              <a:gd name="connsiteY4" fmla="*/ 189622 h 189622"/>
              <a:gd name="connsiteX5" fmla="*/ 1344210 w 3585965"/>
              <a:gd name="connsiteY5" fmla="*/ 189622 h 189622"/>
              <a:gd name="connsiteX6" fmla="*/ 1685530 w 3585965"/>
              <a:gd name="connsiteY6" fmla="*/ 29497 h 189622"/>
              <a:gd name="connsiteX7" fmla="*/ 1904649 w 3585965"/>
              <a:gd name="connsiteY7" fmla="*/ 29497 h 189622"/>
              <a:gd name="connsiteX8" fmla="*/ 2245968 w 3585965"/>
              <a:gd name="connsiteY8" fmla="*/ 12641 h 189622"/>
              <a:gd name="connsiteX9" fmla="*/ 2456660 w 3585965"/>
              <a:gd name="connsiteY9" fmla="*/ 12641 h 189622"/>
              <a:gd name="connsiteX10" fmla="*/ 2806407 w 3585965"/>
              <a:gd name="connsiteY10" fmla="*/ 96918 h 189622"/>
              <a:gd name="connsiteX11" fmla="*/ 3021312 w 3585965"/>
              <a:gd name="connsiteY11" fmla="*/ 96918 h 189622"/>
              <a:gd name="connsiteX12" fmla="*/ 3362632 w 3585965"/>
              <a:gd name="connsiteY12" fmla="*/ 67421 h 189622"/>
              <a:gd name="connsiteX13" fmla="*/ 3585965 w 3585965"/>
              <a:gd name="connsiteY13" fmla="*/ 67421 h 18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5965" h="189622">
                <a:moveTo>
                  <a:pt x="0" y="0"/>
                </a:moveTo>
                <a:lnTo>
                  <a:pt x="223333" y="0"/>
                </a:lnTo>
                <a:lnTo>
                  <a:pt x="564652" y="88490"/>
                </a:lnTo>
                <a:lnTo>
                  <a:pt x="792199" y="88490"/>
                </a:lnTo>
                <a:lnTo>
                  <a:pt x="1125091" y="189622"/>
                </a:lnTo>
                <a:lnTo>
                  <a:pt x="1344210" y="189622"/>
                </a:lnTo>
                <a:lnTo>
                  <a:pt x="1685530" y="29497"/>
                </a:lnTo>
                <a:lnTo>
                  <a:pt x="1904649" y="29497"/>
                </a:lnTo>
                <a:lnTo>
                  <a:pt x="2245968" y="12641"/>
                </a:lnTo>
                <a:lnTo>
                  <a:pt x="2456660" y="12641"/>
                </a:lnTo>
                <a:lnTo>
                  <a:pt x="2806407" y="96918"/>
                </a:lnTo>
                <a:lnTo>
                  <a:pt x="3021312" y="96918"/>
                </a:lnTo>
                <a:lnTo>
                  <a:pt x="3362632" y="67421"/>
                </a:lnTo>
                <a:lnTo>
                  <a:pt x="3585965" y="67421"/>
                </a:ln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EC9C12D-E034-016E-7179-861E8B827593}"/>
              </a:ext>
            </a:extLst>
          </p:cNvPr>
          <p:cNvSpPr/>
          <p:nvPr/>
        </p:nvSpPr>
        <p:spPr>
          <a:xfrm>
            <a:off x="7086600" y="3068129"/>
            <a:ext cx="1333500" cy="62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046BF-85C3-D4B3-E6A6-D4363F691068}"/>
              </a:ext>
            </a:extLst>
          </p:cNvPr>
          <p:cNvSpPr txBox="1"/>
          <p:nvPr/>
        </p:nvSpPr>
        <p:spPr>
          <a:xfrm>
            <a:off x="6617231" y="4992871"/>
            <a:ext cx="49099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시간대에 따라 활성화 되는 </a:t>
            </a:r>
            <a:r>
              <a:rPr lang="en-US" altLang="ko-KR" sz="1600" b="1" dirty="0"/>
              <a:t>Config</a:t>
            </a:r>
            <a:r>
              <a:rPr lang="ko-KR" altLang="en-US" sz="1600" b="1" dirty="0"/>
              <a:t>가 다른 패턴을 보임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2BA2BF-4F4E-BB6A-BCFA-E70AE9E5E289}"/>
              </a:ext>
            </a:extLst>
          </p:cNvPr>
          <p:cNvSpPr txBox="1"/>
          <p:nvPr/>
        </p:nvSpPr>
        <p:spPr>
          <a:xfrm>
            <a:off x="1034033" y="5787897"/>
            <a:ext cx="101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요일 </a:t>
            </a:r>
            <a:r>
              <a:rPr lang="en-US" altLang="ko-KR" b="1" dirty="0"/>
              <a:t>, </a:t>
            </a:r>
            <a:r>
              <a:rPr lang="ko-KR" altLang="en-US" b="1" dirty="0"/>
              <a:t>시간에 따라 활성화 되는 </a:t>
            </a:r>
            <a:r>
              <a:rPr lang="en-US" altLang="ko-KR" b="1" dirty="0"/>
              <a:t>config</a:t>
            </a:r>
            <a:r>
              <a:rPr lang="ko-KR" altLang="en-US" b="1" dirty="0"/>
              <a:t>가 다른 패턴을 보이기 때문에 이를 가공하여 파생변수로 사용 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D47D7AE-0F25-459B-92B4-A80BF728A87F}"/>
              </a:ext>
            </a:extLst>
          </p:cNvPr>
          <p:cNvSpPr/>
          <p:nvPr/>
        </p:nvSpPr>
        <p:spPr>
          <a:xfrm>
            <a:off x="6400800" y="53340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27474D3B-6066-4385-ADEF-F70044FB5966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5C3FCA4C-9B08-4DBF-A894-9959B7CFD613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BF398589-551A-456F-A705-817AB375114E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0113C16F-F5E4-4836-9498-8F3D106FFC04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2D9DE98-7F49-4ADC-AFB9-12BBCEB9CDD8}"/>
              </a:ext>
            </a:extLst>
          </p:cNvPr>
          <p:cNvSpPr/>
          <p:nvPr/>
        </p:nvSpPr>
        <p:spPr>
          <a:xfrm>
            <a:off x="160162" y="1608235"/>
            <a:ext cx="5825490" cy="454534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C1FC7-D004-40DD-A15D-69441D646EF8}"/>
              </a:ext>
            </a:extLst>
          </p:cNvPr>
          <p:cNvSpPr txBox="1"/>
          <p:nvPr/>
        </p:nvSpPr>
        <p:spPr>
          <a:xfrm>
            <a:off x="1663207" y="167938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요일 별 </a:t>
            </a:r>
            <a:r>
              <a:rPr lang="en-US" altLang="ko-KR" dirty="0">
                <a:solidFill>
                  <a:schemeClr val="bg1"/>
                </a:solidFill>
              </a:rPr>
              <a:t>config</a:t>
            </a:r>
            <a:r>
              <a:rPr lang="ko-KR" altLang="en-US" dirty="0">
                <a:solidFill>
                  <a:schemeClr val="bg1"/>
                </a:solidFill>
              </a:rPr>
              <a:t> 비율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EB59B1-1C2F-492F-AE91-1EB28136A673}"/>
              </a:ext>
            </a:extLst>
          </p:cNvPr>
          <p:cNvSpPr txBox="1"/>
          <p:nvPr/>
        </p:nvSpPr>
        <p:spPr>
          <a:xfrm>
            <a:off x="7553505" y="1678964"/>
            <a:ext cx="325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시간에 따른 </a:t>
            </a:r>
            <a:r>
              <a:rPr lang="en-US" altLang="ko-KR" dirty="0">
                <a:solidFill>
                  <a:schemeClr val="bg1"/>
                </a:solidFill>
              </a:rPr>
              <a:t>config</a:t>
            </a:r>
            <a:r>
              <a:rPr lang="ko-KR" altLang="en-US" dirty="0">
                <a:solidFill>
                  <a:schemeClr val="bg1"/>
                </a:solidFill>
              </a:rPr>
              <a:t> 비율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E7C180E-31F8-244A-3253-A263AF948168}"/>
              </a:ext>
            </a:extLst>
          </p:cNvPr>
          <p:cNvSpPr/>
          <p:nvPr/>
        </p:nvSpPr>
        <p:spPr>
          <a:xfrm>
            <a:off x="754107" y="2448462"/>
            <a:ext cx="3573810" cy="960517"/>
          </a:xfrm>
          <a:custGeom>
            <a:avLst/>
            <a:gdLst>
              <a:gd name="connsiteX0" fmla="*/ 0 w 3573810"/>
              <a:gd name="connsiteY0" fmla="*/ 43716 h 881613"/>
              <a:gd name="connsiteX1" fmla="*/ 0 w 3573810"/>
              <a:gd name="connsiteY1" fmla="*/ 659388 h 881613"/>
              <a:gd name="connsiteX2" fmla="*/ 561026 w 3573810"/>
              <a:gd name="connsiteY2" fmla="*/ 772322 h 881613"/>
              <a:gd name="connsiteX3" fmla="*/ 775965 w 3573810"/>
              <a:gd name="connsiteY3" fmla="*/ 772322 h 881613"/>
              <a:gd name="connsiteX4" fmla="*/ 1114766 w 3573810"/>
              <a:gd name="connsiteY4" fmla="*/ 881613 h 881613"/>
              <a:gd name="connsiteX5" fmla="*/ 1333348 w 3573810"/>
              <a:gd name="connsiteY5" fmla="*/ 881613 h 881613"/>
              <a:gd name="connsiteX6" fmla="*/ 1683079 w 3573810"/>
              <a:gd name="connsiteY6" fmla="*/ 622958 h 881613"/>
              <a:gd name="connsiteX7" fmla="*/ 1905303 w 3573810"/>
              <a:gd name="connsiteY7" fmla="*/ 622958 h 881613"/>
              <a:gd name="connsiteX8" fmla="*/ 2240462 w 3573810"/>
              <a:gd name="connsiteY8" fmla="*/ 637530 h 881613"/>
              <a:gd name="connsiteX9" fmla="*/ 2455401 w 3573810"/>
              <a:gd name="connsiteY9" fmla="*/ 637530 h 881613"/>
              <a:gd name="connsiteX10" fmla="*/ 2797845 w 3573810"/>
              <a:gd name="connsiteY10" fmla="*/ 874326 h 881613"/>
              <a:gd name="connsiteX11" fmla="*/ 3016427 w 3573810"/>
              <a:gd name="connsiteY11" fmla="*/ 874326 h 881613"/>
              <a:gd name="connsiteX12" fmla="*/ 3351585 w 3573810"/>
              <a:gd name="connsiteY12" fmla="*/ 808752 h 881613"/>
              <a:gd name="connsiteX13" fmla="*/ 3573810 w 3573810"/>
              <a:gd name="connsiteY13" fmla="*/ 808752 h 881613"/>
              <a:gd name="connsiteX14" fmla="*/ 3573810 w 3573810"/>
              <a:gd name="connsiteY14" fmla="*/ 0 h 881613"/>
              <a:gd name="connsiteX15" fmla="*/ 3355228 w 3573810"/>
              <a:gd name="connsiteY15" fmla="*/ 0 h 881613"/>
              <a:gd name="connsiteX16" fmla="*/ 3012784 w 3573810"/>
              <a:gd name="connsiteY16" fmla="*/ 233154 h 881613"/>
              <a:gd name="connsiteX17" fmla="*/ 2794202 w 3573810"/>
              <a:gd name="connsiteY17" fmla="*/ 233154 h 881613"/>
              <a:gd name="connsiteX18" fmla="*/ 2455401 w 3573810"/>
              <a:gd name="connsiteY18" fmla="*/ 127506 h 881613"/>
              <a:gd name="connsiteX19" fmla="*/ 2244105 w 3573810"/>
              <a:gd name="connsiteY19" fmla="*/ 127506 h 881613"/>
              <a:gd name="connsiteX20" fmla="*/ 1898017 w 3573810"/>
              <a:gd name="connsiteY20" fmla="*/ 109291 h 881613"/>
              <a:gd name="connsiteX21" fmla="*/ 1679436 w 3573810"/>
              <a:gd name="connsiteY21" fmla="*/ 109291 h 881613"/>
              <a:gd name="connsiteX22" fmla="*/ 1340634 w 3573810"/>
              <a:gd name="connsiteY22" fmla="*/ 236797 h 881613"/>
              <a:gd name="connsiteX23" fmla="*/ 1129338 w 3573810"/>
              <a:gd name="connsiteY23" fmla="*/ 236797 h 881613"/>
              <a:gd name="connsiteX24" fmla="*/ 786894 w 3573810"/>
              <a:gd name="connsiteY24" fmla="*/ 109291 h 881613"/>
              <a:gd name="connsiteX25" fmla="*/ 568312 w 3573810"/>
              <a:gd name="connsiteY25" fmla="*/ 109291 h 881613"/>
              <a:gd name="connsiteX26" fmla="*/ 229511 w 3573810"/>
              <a:gd name="connsiteY26" fmla="*/ 51002 h 881613"/>
              <a:gd name="connsiteX27" fmla="*/ 0 w 3573810"/>
              <a:gd name="connsiteY27" fmla="*/ 43716 h 88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73810" h="881613">
                <a:moveTo>
                  <a:pt x="0" y="43716"/>
                </a:moveTo>
                <a:lnTo>
                  <a:pt x="0" y="659388"/>
                </a:lnTo>
                <a:lnTo>
                  <a:pt x="561026" y="772322"/>
                </a:lnTo>
                <a:lnTo>
                  <a:pt x="775965" y="772322"/>
                </a:lnTo>
                <a:lnTo>
                  <a:pt x="1114766" y="881613"/>
                </a:lnTo>
                <a:lnTo>
                  <a:pt x="1333348" y="881613"/>
                </a:lnTo>
                <a:lnTo>
                  <a:pt x="1683079" y="622958"/>
                </a:lnTo>
                <a:lnTo>
                  <a:pt x="1905303" y="622958"/>
                </a:lnTo>
                <a:lnTo>
                  <a:pt x="2240462" y="637530"/>
                </a:lnTo>
                <a:lnTo>
                  <a:pt x="2455401" y="637530"/>
                </a:lnTo>
                <a:lnTo>
                  <a:pt x="2797845" y="874326"/>
                </a:lnTo>
                <a:lnTo>
                  <a:pt x="3016427" y="874326"/>
                </a:lnTo>
                <a:lnTo>
                  <a:pt x="3351585" y="808752"/>
                </a:lnTo>
                <a:lnTo>
                  <a:pt x="3573810" y="808752"/>
                </a:lnTo>
                <a:lnTo>
                  <a:pt x="3573810" y="0"/>
                </a:lnTo>
                <a:lnTo>
                  <a:pt x="3355228" y="0"/>
                </a:lnTo>
                <a:lnTo>
                  <a:pt x="3012784" y="233154"/>
                </a:lnTo>
                <a:lnTo>
                  <a:pt x="2794202" y="233154"/>
                </a:lnTo>
                <a:lnTo>
                  <a:pt x="2455401" y="127506"/>
                </a:lnTo>
                <a:lnTo>
                  <a:pt x="2244105" y="127506"/>
                </a:lnTo>
                <a:lnTo>
                  <a:pt x="1898017" y="109291"/>
                </a:lnTo>
                <a:lnTo>
                  <a:pt x="1679436" y="109291"/>
                </a:lnTo>
                <a:lnTo>
                  <a:pt x="1340634" y="236797"/>
                </a:lnTo>
                <a:lnTo>
                  <a:pt x="1129338" y="236797"/>
                </a:lnTo>
                <a:lnTo>
                  <a:pt x="786894" y="109291"/>
                </a:lnTo>
                <a:lnTo>
                  <a:pt x="568312" y="109291"/>
                </a:lnTo>
                <a:lnTo>
                  <a:pt x="229511" y="51002"/>
                </a:lnTo>
                <a:lnTo>
                  <a:pt x="0" y="43716"/>
                </a:lnTo>
                <a:close/>
              </a:path>
            </a:pathLst>
          </a:custGeom>
          <a:noFill/>
          <a:ln>
            <a:solidFill>
              <a:srgbClr val="FF000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32593-B0B0-BD7C-4FA0-5D44B8108F98}"/>
              </a:ext>
            </a:extLst>
          </p:cNvPr>
          <p:cNvSpPr txBox="1"/>
          <p:nvPr/>
        </p:nvSpPr>
        <p:spPr>
          <a:xfrm>
            <a:off x="8442959" y="3315861"/>
            <a:ext cx="270548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spc="-100" dirty="0"/>
              <a:t>3~9t</a:t>
            </a:r>
            <a:r>
              <a:rPr lang="ko-KR" altLang="en-US" sz="1100" spc="-100" dirty="0"/>
              <a:t>시 사이에 녹색 </a:t>
            </a:r>
            <a:r>
              <a:rPr lang="en-US" altLang="ko-KR" sz="1100" spc="-100" dirty="0"/>
              <a:t>config </a:t>
            </a:r>
            <a:r>
              <a:rPr lang="ko-KR" altLang="en-US" sz="1100" spc="-100" dirty="0"/>
              <a:t>활성화 비율이 증가 함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9783-1FDA-E3E3-2343-18F90AA52D62}"/>
              </a:ext>
            </a:extLst>
          </p:cNvPr>
          <p:cNvSpPr txBox="1"/>
          <p:nvPr/>
        </p:nvSpPr>
        <p:spPr>
          <a:xfrm>
            <a:off x="1091956" y="4992871"/>
            <a:ext cx="3931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요일마다 주로 활성화 되는 </a:t>
            </a:r>
            <a:r>
              <a:rPr lang="en-US" altLang="ko-KR" sz="1600" b="1" dirty="0"/>
              <a:t>Config</a:t>
            </a:r>
            <a:r>
              <a:rPr lang="ko-KR" altLang="en-US" sz="1600" b="1" dirty="0"/>
              <a:t>가 다름</a:t>
            </a:r>
          </a:p>
        </p:txBody>
      </p:sp>
    </p:spTree>
    <p:extLst>
      <p:ext uri="{BB962C8B-B14F-4D97-AF65-F5344CB8AC3E}">
        <p14:creationId xmlns:p14="http://schemas.microsoft.com/office/powerpoint/2010/main" val="413988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8CAC751D-6A5C-4D3A-82B5-B7A353A94EEF}"/>
              </a:ext>
            </a:extLst>
          </p:cNvPr>
          <p:cNvSpPr/>
          <p:nvPr/>
        </p:nvSpPr>
        <p:spPr>
          <a:xfrm>
            <a:off x="6400800" y="53340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9265BF0F-37E6-46B8-A0C5-E80AFEE9B37A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43DE5525-8D82-4376-8252-6A3BCC3AEE31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977A089E-52BA-4CE4-AE70-1316A99994E5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993BD49D-43D0-4524-9165-C95E1BB07F7D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29" name="object 11">
            <a:extLst>
              <a:ext uri="{FF2B5EF4-FFF2-40B4-BE49-F238E27FC236}">
                <a16:creationId xmlns:a16="http://schemas.microsoft.com/office/drawing/2014/main" id="{4EDC4CC1-B9E7-4AFA-A4FC-082F99BB8C0A}"/>
              </a:ext>
            </a:extLst>
          </p:cNvPr>
          <p:cNvGrpSpPr/>
          <p:nvPr/>
        </p:nvGrpSpPr>
        <p:grpSpPr>
          <a:xfrm>
            <a:off x="471481" y="1828800"/>
            <a:ext cx="8844715" cy="3930793"/>
            <a:chOff x="6216573" y="1852447"/>
            <a:chExt cx="5825490" cy="3216034"/>
          </a:xfrm>
        </p:grpSpPr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BE21FDA0-AC37-4606-9EFC-A840C3C17D9E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5824969" y="0"/>
                  </a:moveTo>
                  <a:lnTo>
                    <a:pt x="0" y="0"/>
                  </a:lnTo>
                  <a:lnTo>
                    <a:pt x="0" y="2790736"/>
                  </a:lnTo>
                  <a:lnTo>
                    <a:pt x="5824969" y="2790736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7726AA5F-7981-4987-9FBF-66551BAE6FD3}"/>
                </a:ext>
              </a:extLst>
            </p:cNvPr>
            <p:cNvSpPr/>
            <p:nvPr/>
          </p:nvSpPr>
          <p:spPr>
            <a:xfrm>
              <a:off x="6216573" y="2277656"/>
              <a:ext cx="5825490" cy="2790825"/>
            </a:xfrm>
            <a:custGeom>
              <a:avLst/>
              <a:gdLst/>
              <a:ahLst/>
              <a:cxnLst/>
              <a:rect l="l" t="t" r="r" b="b"/>
              <a:pathLst>
                <a:path w="5825490" h="2790825">
                  <a:moveTo>
                    <a:pt x="0" y="0"/>
                  </a:moveTo>
                  <a:lnTo>
                    <a:pt x="5824973" y="0"/>
                  </a:lnTo>
                  <a:lnTo>
                    <a:pt x="5824973" y="2790741"/>
                  </a:lnTo>
                  <a:lnTo>
                    <a:pt x="0" y="27907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25755B00-1139-4A15-8479-788DC919EAD0}"/>
                </a:ext>
              </a:extLst>
            </p:cNvPr>
            <p:cNvSpPr/>
            <p:nvPr/>
          </p:nvSpPr>
          <p:spPr>
            <a:xfrm>
              <a:off x="6216573" y="1852447"/>
              <a:ext cx="5825490" cy="50183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lang="ko-KR" altLang="en-US" dirty="0"/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B4ECA759-1085-492F-8250-B3936ADDE0CE}"/>
                </a:ext>
              </a:extLst>
            </p:cNvPr>
            <p:cNvSpPr/>
            <p:nvPr/>
          </p:nvSpPr>
          <p:spPr>
            <a:xfrm>
              <a:off x="6216573" y="1852447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1912660-0A91-BD38-FDEB-40115FD96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580"/>
          <a:stretch/>
        </p:blipFill>
        <p:spPr>
          <a:xfrm rot="5400000">
            <a:off x="4966560" y="70192"/>
            <a:ext cx="947171" cy="60703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C9B56B-FDCE-8991-C3ED-D2EEF20E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80" t="-160" b="160"/>
          <a:stretch/>
        </p:blipFill>
        <p:spPr>
          <a:xfrm rot="5400000">
            <a:off x="4966564" y="1403539"/>
            <a:ext cx="947172" cy="6070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EB24B-40D9-C4DB-EBAB-8F28B7887845}"/>
              </a:ext>
            </a:extLst>
          </p:cNvPr>
          <p:cNvSpPr txBox="1"/>
          <p:nvPr/>
        </p:nvSpPr>
        <p:spPr>
          <a:xfrm>
            <a:off x="2336882" y="1904267"/>
            <a:ext cx="484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시간 당 항공 교통량에 따른 </a:t>
            </a:r>
            <a:r>
              <a:rPr lang="en-US" altLang="ko-KR" dirty="0">
                <a:solidFill>
                  <a:schemeClr val="bg1"/>
                </a:solidFill>
              </a:rPr>
              <a:t>Config</a:t>
            </a:r>
            <a:r>
              <a:rPr lang="ko-KR" altLang="en-US" dirty="0">
                <a:solidFill>
                  <a:schemeClr val="bg1"/>
                </a:solidFill>
              </a:rPr>
              <a:t>변화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41816-706B-2FE5-C011-9B0C99590882}"/>
              </a:ext>
            </a:extLst>
          </p:cNvPr>
          <p:cNvSpPr txBox="1"/>
          <p:nvPr/>
        </p:nvSpPr>
        <p:spPr>
          <a:xfrm>
            <a:off x="593370" y="2803220"/>
            <a:ext cx="169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교통량 적을 때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시간 당 </a:t>
            </a:r>
            <a:r>
              <a:rPr lang="en-US" altLang="ko-KR" sz="1400" b="1" dirty="0">
                <a:latin typeface="+mn-ea"/>
              </a:rPr>
              <a:t>0 ~20</a:t>
            </a:r>
            <a:r>
              <a:rPr lang="ko-KR" altLang="en-US" sz="1400" b="1" dirty="0">
                <a:latin typeface="+mn-ea"/>
              </a:rPr>
              <a:t>대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97AEC-E40D-14D9-A0DF-3E33A3BA4EBD}"/>
              </a:ext>
            </a:extLst>
          </p:cNvPr>
          <p:cNvSpPr txBox="1"/>
          <p:nvPr/>
        </p:nvSpPr>
        <p:spPr>
          <a:xfrm>
            <a:off x="475892" y="4080964"/>
            <a:ext cx="201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교통량 많을 때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시간 당 </a:t>
            </a:r>
            <a:r>
              <a:rPr lang="en-US" altLang="ko-KR" sz="1400" b="1" dirty="0">
                <a:latin typeface="+mn-ea"/>
              </a:rPr>
              <a:t>100 ~120</a:t>
            </a:r>
            <a:r>
              <a:rPr lang="ko-KR" altLang="en-US" sz="1400" b="1" dirty="0">
                <a:latin typeface="+mn-ea"/>
              </a:rPr>
              <a:t>대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1D7D4-8075-AFF6-C5FC-4AE873CA2AFB}"/>
              </a:ext>
            </a:extLst>
          </p:cNvPr>
          <p:cNvSpPr txBox="1"/>
          <p:nvPr/>
        </p:nvSpPr>
        <p:spPr>
          <a:xfrm>
            <a:off x="1932970" y="5168280"/>
            <a:ext cx="592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시간당 교통량이 많을 때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많은 교통량을 수용하기 위해 특정 </a:t>
            </a:r>
            <a:r>
              <a:rPr lang="en-US" altLang="ko-KR" sz="1400" b="1" dirty="0"/>
              <a:t>config</a:t>
            </a:r>
            <a:r>
              <a:rPr lang="ko-KR" altLang="en-US" sz="1400" b="1" dirty="0"/>
              <a:t>만 사용 </a:t>
            </a:r>
            <a:endParaRPr lang="en-US" altLang="ko-KR" sz="1400" b="1" dirty="0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60AC0488-AB5A-4D68-8097-376A32AC9A93}"/>
              </a:ext>
            </a:extLst>
          </p:cNvPr>
          <p:cNvSpPr txBox="1"/>
          <p:nvPr/>
        </p:nvSpPr>
        <p:spPr>
          <a:xfrm>
            <a:off x="457200" y="990600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파생 변수 생성 </a:t>
            </a: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– 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항공 교통 량 활용  </a:t>
            </a:r>
            <a:endParaRPr lang="en-US" altLang="ko-KR" sz="2000" b="1" spc="-20" dirty="0">
              <a:solidFill>
                <a:srgbClr val="1C3061"/>
              </a:solidFill>
              <a:latin typeface="UnDotum"/>
              <a:cs typeface="UnDotum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6D4E8C-F60F-4DD4-BF28-C0DD4503D7E6}"/>
              </a:ext>
            </a:extLst>
          </p:cNvPr>
          <p:cNvSpPr/>
          <p:nvPr/>
        </p:nvSpPr>
        <p:spPr>
          <a:xfrm>
            <a:off x="2776220" y="4683552"/>
            <a:ext cx="3025047" cy="38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D_26L_27R_A_26R_27L_28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28362A-7004-4A16-80A3-E6048515C73F}"/>
              </a:ext>
            </a:extLst>
          </p:cNvPr>
          <p:cNvCxnSpPr/>
          <p:nvPr/>
        </p:nvCxnSpPr>
        <p:spPr>
          <a:xfrm flipV="1">
            <a:off x="4262120" y="4474002"/>
            <a:ext cx="115677" cy="19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4B092-8598-4426-A1A1-296FB636C4CA}"/>
              </a:ext>
            </a:extLst>
          </p:cNvPr>
          <p:cNvSpPr/>
          <p:nvPr/>
        </p:nvSpPr>
        <p:spPr>
          <a:xfrm>
            <a:off x="6360083" y="4683551"/>
            <a:ext cx="2493104" cy="386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D_8R_9L_A_10_8L_9R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FBD992-C8F3-4F53-9BCF-37712FDF4ECE}"/>
              </a:ext>
            </a:extLst>
          </p:cNvPr>
          <p:cNvCxnSpPr/>
          <p:nvPr/>
        </p:nvCxnSpPr>
        <p:spPr>
          <a:xfrm flipH="1" flipV="1">
            <a:off x="7529277" y="4474003"/>
            <a:ext cx="127746" cy="21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56506" y="4828117"/>
            <a:ext cx="2738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교통량이 많을 때 모든 활주로에서 일정한 방향으로 이륙 또는 착륙 진행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10387298" y="4233157"/>
            <a:ext cx="425224" cy="453729"/>
          </a:xfrm>
          <a:prstGeom prst="righ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D60EF-0444-B065-3000-8770BCB58858}"/>
              </a:ext>
            </a:extLst>
          </p:cNvPr>
          <p:cNvGrpSpPr/>
          <p:nvPr/>
        </p:nvGrpSpPr>
        <p:grpSpPr>
          <a:xfrm>
            <a:off x="9092568" y="1208862"/>
            <a:ext cx="2781364" cy="2845819"/>
            <a:chOff x="8594131" y="657041"/>
            <a:chExt cx="3401179" cy="34799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3463" y="659928"/>
              <a:ext cx="3381847" cy="3477110"/>
            </a:xfrm>
            <a:prstGeom prst="rect">
              <a:avLst/>
            </a:prstGeom>
            <a:ln w="2857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1" name="직사각형 10"/>
            <p:cNvSpPr/>
            <p:nvPr/>
          </p:nvSpPr>
          <p:spPr>
            <a:xfrm>
              <a:off x="11430000" y="1371599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543464" y="2585290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842915" y="2891663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610433" y="3844644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608557" y="2900985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594131" y="2591771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139948" y="1661056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089783" y="1397944"/>
              <a:ext cx="271780" cy="248965"/>
            </a:xfrm>
            <a:prstGeom prst="rect">
              <a:avLst/>
            </a:prstGeom>
            <a:solidFill>
              <a:srgbClr val="5B9BD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1654556" y="1655302"/>
              <a:ext cx="260665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cxnSpLocks/>
            </p:cNvCxnSpPr>
            <p:nvPr/>
          </p:nvCxnSpPr>
          <p:spPr>
            <a:xfrm>
              <a:off x="10565256" y="189400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cxnSpLocks/>
            </p:cNvCxnSpPr>
            <p:nvPr/>
          </p:nvCxnSpPr>
          <p:spPr>
            <a:xfrm>
              <a:off x="9163590" y="1904267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cxnSpLocks/>
            </p:cNvCxnSpPr>
            <p:nvPr/>
          </p:nvCxnSpPr>
          <p:spPr>
            <a:xfrm>
              <a:off x="10304386" y="260202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cxnSpLocks/>
            </p:cNvCxnSpPr>
            <p:nvPr/>
          </p:nvCxnSpPr>
          <p:spPr>
            <a:xfrm>
              <a:off x="8902720" y="2602029"/>
              <a:ext cx="120727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0855495" y="3841030"/>
              <a:ext cx="271780" cy="248965"/>
            </a:xfrm>
            <a:prstGeom prst="rect">
              <a:avLst/>
            </a:prstGeom>
            <a:solidFill>
              <a:srgbClr val="FFC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화살표 연결선 68"/>
            <p:cNvCxnSpPr>
              <a:cxnSpLocks/>
            </p:cNvCxnSpPr>
            <p:nvPr/>
          </p:nvCxnSpPr>
          <p:spPr>
            <a:xfrm>
              <a:off x="8594131" y="382368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cxnSpLocks/>
            </p:cNvCxnSpPr>
            <p:nvPr/>
          </p:nvCxnSpPr>
          <p:spPr>
            <a:xfrm>
              <a:off x="9891496" y="382368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cxnSpLocks/>
            </p:cNvCxnSpPr>
            <p:nvPr/>
          </p:nvCxnSpPr>
          <p:spPr>
            <a:xfrm>
              <a:off x="8594131" y="3149950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cxnSpLocks/>
            </p:cNvCxnSpPr>
            <p:nvPr/>
          </p:nvCxnSpPr>
          <p:spPr>
            <a:xfrm>
              <a:off x="9891496" y="3149950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cxnSpLocks/>
            </p:cNvCxnSpPr>
            <p:nvPr/>
          </p:nvCxnSpPr>
          <p:spPr>
            <a:xfrm>
              <a:off x="9174711" y="139794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>
              <a:off x="10472076" y="1397944"/>
              <a:ext cx="1207278" cy="0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4131" y="657041"/>
              <a:ext cx="3401179" cy="27699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교통량 많을 때 활주로 구성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74271" y="1287150"/>
              <a:ext cx="62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착륙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74271" y="1779538"/>
              <a:ext cx="622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이륙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085A87-A8B8-9D23-553F-8C598FE4007E}"/>
              </a:ext>
            </a:extLst>
          </p:cNvPr>
          <p:cNvSpPr/>
          <p:nvPr/>
        </p:nvSpPr>
        <p:spPr>
          <a:xfrm>
            <a:off x="3259864" y="4670584"/>
            <a:ext cx="864110" cy="3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CBA679-A1EE-3A28-CFC0-4EDC284FE769}"/>
              </a:ext>
            </a:extLst>
          </p:cNvPr>
          <p:cNvSpPr/>
          <p:nvPr/>
        </p:nvSpPr>
        <p:spPr>
          <a:xfrm>
            <a:off x="4428774" y="4670584"/>
            <a:ext cx="1135838" cy="39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30E00CE-8D95-14F8-480E-F737016121F0}"/>
              </a:ext>
            </a:extLst>
          </p:cNvPr>
          <p:cNvSpPr/>
          <p:nvPr/>
        </p:nvSpPr>
        <p:spPr>
          <a:xfrm>
            <a:off x="6733410" y="4683551"/>
            <a:ext cx="760293" cy="39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BDFFED1-2264-C61D-4A90-49D5A0BF64D1}"/>
              </a:ext>
            </a:extLst>
          </p:cNvPr>
          <p:cNvSpPr/>
          <p:nvPr/>
        </p:nvSpPr>
        <p:spPr>
          <a:xfrm>
            <a:off x="7750809" y="4683104"/>
            <a:ext cx="1029307" cy="39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6977C-C2FD-EE7C-7D93-7BE2EDF63088}"/>
              </a:ext>
            </a:extLst>
          </p:cNvPr>
          <p:cNvSpPr txBox="1"/>
          <p:nvPr/>
        </p:nvSpPr>
        <p:spPr>
          <a:xfrm>
            <a:off x="1613954" y="3381667"/>
            <a:ext cx="6559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시간당 교통량이 적을 때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기상 환경에 따라 이착륙에 사용되는 활주로가 다양함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Ex : </a:t>
            </a:r>
            <a:r>
              <a:rPr lang="ko-KR" altLang="en-US" sz="1400" b="1" dirty="0"/>
              <a:t>교통량이 적을 때 </a:t>
            </a:r>
            <a:r>
              <a:rPr lang="en-US" altLang="ko-KR" sz="1400" b="1" dirty="0"/>
              <a:t>1~2</a:t>
            </a:r>
            <a:r>
              <a:rPr lang="ko-KR" altLang="en-US" sz="1400" b="1" dirty="0"/>
              <a:t>개의 활주로만 사용되기도 함 </a:t>
            </a:r>
          </a:p>
        </p:txBody>
      </p:sp>
    </p:spTree>
    <p:extLst>
      <p:ext uri="{BB962C8B-B14F-4D97-AF65-F5344CB8AC3E}">
        <p14:creationId xmlns:p14="http://schemas.microsoft.com/office/powerpoint/2010/main" val="414718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8CAC751D-6A5C-4D3A-82B5-B7A353A94EEF}"/>
              </a:ext>
            </a:extLst>
          </p:cNvPr>
          <p:cNvSpPr/>
          <p:nvPr/>
        </p:nvSpPr>
        <p:spPr>
          <a:xfrm>
            <a:off x="6400800" y="533400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9265BF0F-37E6-46B8-A0C5-E80AFEE9B37A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43DE5525-8D82-4376-8252-6A3BCC3AEE31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977A089E-52BA-4CE4-AE70-1316A99994E5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993BD49D-43D0-4524-9165-C95E1BB07F7D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14E1ACF6-9C10-45F0-B448-2BE04318B01F}"/>
              </a:ext>
            </a:extLst>
          </p:cNvPr>
          <p:cNvSpPr txBox="1"/>
          <p:nvPr/>
        </p:nvSpPr>
        <p:spPr>
          <a:xfrm>
            <a:off x="304800" y="793591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데이터 나누기 </a:t>
            </a: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Train – </a:t>
            </a:r>
            <a:r>
              <a:rPr lang="en-US" altLang="ko-KR" spc="-20" dirty="0" err="1">
                <a:solidFill>
                  <a:srgbClr val="1C3061"/>
                </a:solidFill>
                <a:latin typeface="UnDotum"/>
                <a:cs typeface="UnDotum"/>
              </a:rPr>
              <a:t>Vaild</a:t>
            </a:r>
            <a:r>
              <a:rPr lang="en-US" altLang="ko-KR" spc="-20" dirty="0">
                <a:solidFill>
                  <a:srgbClr val="1C3061"/>
                </a:solidFill>
                <a:latin typeface="UnDotum"/>
                <a:cs typeface="UnDotum"/>
              </a:rPr>
              <a:t> – Test</a:t>
            </a:r>
            <a:r>
              <a:rPr lang="ko-KR" altLang="en-US" spc="-20" dirty="0">
                <a:solidFill>
                  <a:srgbClr val="1C3061"/>
                </a:solidFill>
                <a:latin typeface="UnDotum"/>
                <a:cs typeface="UnDotum"/>
              </a:rPr>
              <a:t>으로 나누어 검증</a:t>
            </a:r>
            <a:endParaRPr dirty="0">
              <a:latin typeface="UnDotum"/>
              <a:cs typeface="UnDot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9696" y="2286000"/>
            <a:ext cx="34891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Test set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2021-01-04 06:00:00~01-10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2021-03-15 06:00:00~03-21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2021-04-19 06:00:00~04-25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2021-05-24 06:00:00~05-30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2021-06-14 06:00:00~06-20 23:00:00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286000"/>
            <a:ext cx="36738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Valid set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2021-01-04 06:00:00~01-10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2021-03-15 06:00:00~03-21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2021-04-19 06:00:00~04-25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2021-05-24 06:00:00~05-30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2021-06-14 06:00:00~06-20 23:00:00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1686" y="2276475"/>
            <a:ext cx="36365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Train set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2020-11-01 ~2021-01-03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2021-01-11 ~03-14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2021-03-22 ~04-18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2021-04-26 ~05-23 23:00:00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2021-05-31 ~06-13 23:00:00 </a:t>
            </a:r>
          </a:p>
          <a:p>
            <a:endParaRPr lang="en-US" altLang="ko-KR" sz="1400" dirty="0"/>
          </a:p>
          <a:p>
            <a:r>
              <a:rPr lang="en-US" altLang="ko-KR" sz="1400" dirty="0"/>
              <a:t>2021-06-21 ~10-17 10:00:00 </a:t>
            </a:r>
          </a:p>
          <a:p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011687" y="1520809"/>
            <a:ext cx="4855714" cy="536591"/>
            <a:chOff x="2666999" y="1705210"/>
            <a:chExt cx="6748649" cy="1076090"/>
          </a:xfrm>
        </p:grpSpPr>
        <p:sp>
          <p:nvSpPr>
            <p:cNvPr id="4" name="직사각형 3"/>
            <p:cNvSpPr/>
            <p:nvPr/>
          </p:nvSpPr>
          <p:spPr>
            <a:xfrm>
              <a:off x="2666999" y="1705210"/>
              <a:ext cx="6748649" cy="1076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94007" y="1705210"/>
              <a:ext cx="244594" cy="10760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05400" y="1705210"/>
              <a:ext cx="234830" cy="10760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59633" y="1705210"/>
              <a:ext cx="250071" cy="10760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29107" y="1705210"/>
              <a:ext cx="179653" cy="10760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58001" y="1705210"/>
              <a:ext cx="203262" cy="107609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99478" y="1695684"/>
            <a:ext cx="459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ko-KR" altLang="en-US" sz="1200" dirty="0" err="1"/>
              <a:t>데이터셋은</a:t>
            </a:r>
            <a:r>
              <a:rPr lang="ko-KR" altLang="en-US" sz="1200" dirty="0"/>
              <a:t> </a:t>
            </a:r>
            <a:r>
              <a:rPr lang="en-US" altLang="ko-KR" sz="1200" dirty="0"/>
              <a:t>2020-11-01 ~ 2021-10-31 </a:t>
            </a:r>
            <a:r>
              <a:rPr lang="ko-KR" altLang="en-US" sz="1200" dirty="0"/>
              <a:t>사이의 </a:t>
            </a:r>
            <a:r>
              <a:rPr lang="en-US" altLang="ko-KR" sz="1200" dirty="0"/>
              <a:t>1</a:t>
            </a:r>
            <a:r>
              <a:rPr lang="ko-KR" altLang="en-US" sz="1200" dirty="0"/>
              <a:t>년치 데이터</a:t>
            </a:r>
          </a:p>
        </p:txBody>
      </p:sp>
    </p:spTree>
    <p:extLst>
      <p:ext uri="{BB962C8B-B14F-4D97-AF65-F5344CB8AC3E}">
        <p14:creationId xmlns:p14="http://schemas.microsoft.com/office/powerpoint/2010/main" val="17225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E04D8-9A07-1F6E-13E4-81B0C4102AF7}"/>
              </a:ext>
            </a:extLst>
          </p:cNvPr>
          <p:cNvSpPr/>
          <p:nvPr/>
        </p:nvSpPr>
        <p:spPr>
          <a:xfrm>
            <a:off x="10210800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79281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Ⅲ.</a:t>
            </a:r>
            <a:r>
              <a:rPr sz="32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모델링</a:t>
            </a:r>
            <a:b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비교 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811F4-CDF2-6186-4572-A3259D91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2567FC-2091-0951-1669-097616D274F4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6769100" cy="716222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ko-KR" altLang="en-US" sz="2000" spc="-20" dirty="0">
                <a:latin typeface="+mn-ea"/>
                <a:ea typeface="+mn-ea"/>
              </a:rPr>
              <a:t>모델 비교 </a:t>
            </a:r>
            <a:br>
              <a:rPr lang="en-US" altLang="ko-KR" sz="2000" spc="-20" dirty="0">
                <a:latin typeface="+mn-ea"/>
                <a:ea typeface="+mn-ea"/>
              </a:rPr>
            </a:br>
            <a:r>
              <a:rPr lang="en-US" altLang="ko-KR" sz="1400" spc="-20" dirty="0">
                <a:latin typeface="+mn-ea"/>
                <a:ea typeface="+mn-ea"/>
              </a:rPr>
              <a:t>- 3</a:t>
            </a:r>
            <a:r>
              <a:rPr lang="ko-KR" altLang="en-US" sz="1400" spc="-20" dirty="0">
                <a:latin typeface="+mn-ea"/>
                <a:ea typeface="+mn-ea"/>
              </a:rPr>
              <a:t>개의</a:t>
            </a:r>
            <a:r>
              <a:rPr lang="en-US" altLang="ko-KR" sz="1400" spc="-20" dirty="0">
                <a:latin typeface="+mn-ea"/>
                <a:ea typeface="+mn-ea"/>
              </a:rPr>
              <a:t>  </a:t>
            </a:r>
            <a:r>
              <a:rPr lang="ko-KR" altLang="en-US" sz="1400" spc="-20" dirty="0">
                <a:latin typeface="+mn-ea"/>
                <a:ea typeface="+mn-ea"/>
              </a:rPr>
              <a:t>각기 다른 모델을 통해 예측 및 결과를 도출 함</a:t>
            </a:r>
            <a:endParaRPr sz="2000" dirty="0">
              <a:latin typeface="+mn-ea"/>
              <a:ea typeface="+mn-ea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746B97CC-B262-46BC-8159-190ACD02F82D}"/>
              </a:ext>
            </a:extLst>
          </p:cNvPr>
          <p:cNvGrpSpPr/>
          <p:nvPr/>
        </p:nvGrpSpPr>
        <p:grpSpPr>
          <a:xfrm>
            <a:off x="4343400" y="1447800"/>
            <a:ext cx="3600000" cy="4861778"/>
            <a:chOff x="6216573" y="1600009"/>
            <a:chExt cx="5825490" cy="4197718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D798B891-3565-4E21-92BA-931EED4C9D50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F5C4601F-946A-45D4-9181-69AF9E498371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7C2525D1-18E8-4A18-876A-51E7E2DB75AA}"/>
                </a:ext>
              </a:extLst>
            </p:cNvPr>
            <p:cNvSpPr/>
            <p:nvPr/>
          </p:nvSpPr>
          <p:spPr>
            <a:xfrm>
              <a:off x="6216573" y="1600465"/>
              <a:ext cx="5825490" cy="5570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A6DF74C8-728F-44A9-9BA3-8C63C1B5838A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B9B3D1-43DA-4833-8329-DE3DA1FF8172}"/>
              </a:ext>
            </a:extLst>
          </p:cNvPr>
          <p:cNvSpPr txBox="1"/>
          <p:nvPr/>
        </p:nvSpPr>
        <p:spPr>
          <a:xfrm>
            <a:off x="5282847" y="15736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머신러닝</a:t>
            </a:r>
            <a:r>
              <a:rPr lang="ko-KR" altLang="en-US" b="1" dirty="0">
                <a:solidFill>
                  <a:schemeClr val="bg1"/>
                </a:solidFill>
              </a:rPr>
              <a:t> 기반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FFCAA-CE9C-45B0-B4DE-367F549A3D97}"/>
              </a:ext>
            </a:extLst>
          </p:cNvPr>
          <p:cNvSpPr txBox="1"/>
          <p:nvPr/>
        </p:nvSpPr>
        <p:spPr>
          <a:xfrm>
            <a:off x="4519378" y="4728891"/>
            <a:ext cx="302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사용변수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시간대</a:t>
            </a:r>
            <a:r>
              <a:rPr lang="en-US" altLang="ko-KR" sz="1400" dirty="0"/>
              <a:t>, </a:t>
            </a:r>
            <a:r>
              <a:rPr lang="ko-KR" altLang="en-US" sz="1400" dirty="0"/>
              <a:t>요일</a:t>
            </a:r>
            <a:r>
              <a:rPr lang="en-US" altLang="ko-KR" sz="1400" dirty="0"/>
              <a:t>,</a:t>
            </a:r>
            <a:r>
              <a:rPr lang="ko-KR" altLang="en-US" sz="1400" dirty="0"/>
              <a:t>과거 </a:t>
            </a:r>
            <a:r>
              <a:rPr lang="en-US" altLang="ko-KR" sz="1400" dirty="0"/>
              <a:t>Config 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AC050B-6D8F-4407-A50C-921ED7F81201}"/>
              </a:ext>
            </a:extLst>
          </p:cNvPr>
          <p:cNvSpPr txBox="1"/>
          <p:nvPr/>
        </p:nvSpPr>
        <p:spPr>
          <a:xfrm>
            <a:off x="4387758" y="2102099"/>
            <a:ext cx="2819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latin typeface="+mn-ea"/>
              </a:rPr>
              <a:t>RandomForest</a:t>
            </a:r>
            <a:endParaRPr lang="en-US" altLang="ko-KR" sz="1500" b="1" dirty="0">
              <a:latin typeface="+mn-ea"/>
            </a:endParaRPr>
          </a:p>
        </p:txBody>
      </p:sp>
      <p:grpSp>
        <p:nvGrpSpPr>
          <p:cNvPr id="44" name="object 7">
            <a:extLst>
              <a:ext uri="{FF2B5EF4-FFF2-40B4-BE49-F238E27FC236}">
                <a16:creationId xmlns:a16="http://schemas.microsoft.com/office/drawing/2014/main" id="{7E275929-BBA5-4D29-94EE-F75E6A01CDC9}"/>
              </a:ext>
            </a:extLst>
          </p:cNvPr>
          <p:cNvGrpSpPr/>
          <p:nvPr/>
        </p:nvGrpSpPr>
        <p:grpSpPr>
          <a:xfrm>
            <a:off x="8314804" y="1447800"/>
            <a:ext cx="3600000" cy="4861517"/>
            <a:chOff x="6216573" y="1599685"/>
            <a:chExt cx="5825491" cy="2505413"/>
          </a:xfrm>
        </p:grpSpPr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DB90BE62-096E-4F47-9FEC-CADC7FCF8EAB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D4E99E8D-4E9A-48D1-A338-5D171CB1ADF0}"/>
                </a:ext>
              </a:extLst>
            </p:cNvPr>
            <p:cNvSpPr/>
            <p:nvPr/>
          </p:nvSpPr>
          <p:spPr>
            <a:xfrm>
              <a:off x="6216573" y="1640478"/>
              <a:ext cx="5825489" cy="2464620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A8C7A29B-1F92-4390-9517-A47009BF7D42}"/>
                </a:ext>
              </a:extLst>
            </p:cNvPr>
            <p:cNvSpPr/>
            <p:nvPr/>
          </p:nvSpPr>
          <p:spPr>
            <a:xfrm>
              <a:off x="6216573" y="1599685"/>
              <a:ext cx="5825489" cy="332472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9" name="object 7">
            <a:extLst>
              <a:ext uri="{FF2B5EF4-FFF2-40B4-BE49-F238E27FC236}">
                <a16:creationId xmlns:a16="http://schemas.microsoft.com/office/drawing/2014/main" id="{57DA156B-3B44-4C6C-BC91-7A858327CB3E}"/>
              </a:ext>
            </a:extLst>
          </p:cNvPr>
          <p:cNvGrpSpPr/>
          <p:nvPr/>
        </p:nvGrpSpPr>
        <p:grpSpPr>
          <a:xfrm>
            <a:off x="371996" y="1447800"/>
            <a:ext cx="3600000" cy="4861778"/>
            <a:chOff x="6216573" y="1599685"/>
            <a:chExt cx="5825491" cy="2505413"/>
          </a:xfrm>
        </p:grpSpPr>
        <p:sp>
          <p:nvSpPr>
            <p:cNvPr id="50" name="object 8">
              <a:extLst>
                <a:ext uri="{FF2B5EF4-FFF2-40B4-BE49-F238E27FC236}">
                  <a16:creationId xmlns:a16="http://schemas.microsoft.com/office/drawing/2014/main" id="{4BA641D0-2598-422D-A6A5-22DB783B1BFA}"/>
                </a:ext>
              </a:extLst>
            </p:cNvPr>
            <p:cNvSpPr/>
            <p:nvPr/>
          </p:nvSpPr>
          <p:spPr>
            <a:xfrm>
              <a:off x="6216575" y="1691107"/>
              <a:ext cx="5825489" cy="2413991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9">
              <a:extLst>
                <a:ext uri="{FF2B5EF4-FFF2-40B4-BE49-F238E27FC236}">
                  <a16:creationId xmlns:a16="http://schemas.microsoft.com/office/drawing/2014/main" id="{6453260D-656A-4E4B-B6BD-E376E280E9E8}"/>
                </a:ext>
              </a:extLst>
            </p:cNvPr>
            <p:cNvSpPr/>
            <p:nvPr/>
          </p:nvSpPr>
          <p:spPr>
            <a:xfrm>
              <a:off x="6216573" y="1705042"/>
              <a:ext cx="5825489" cy="2400056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">
              <a:extLst>
                <a:ext uri="{FF2B5EF4-FFF2-40B4-BE49-F238E27FC236}">
                  <a16:creationId xmlns:a16="http://schemas.microsoft.com/office/drawing/2014/main" id="{EF245AE5-120F-4C53-9779-3D6AB4278669}"/>
                </a:ext>
              </a:extLst>
            </p:cNvPr>
            <p:cNvSpPr/>
            <p:nvPr/>
          </p:nvSpPr>
          <p:spPr>
            <a:xfrm>
              <a:off x="6216573" y="1599685"/>
              <a:ext cx="5825489" cy="332473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9C9AF28-C742-4885-B5A6-002E587305BD}"/>
              </a:ext>
            </a:extLst>
          </p:cNvPr>
          <p:cNvSpPr txBox="1"/>
          <p:nvPr/>
        </p:nvSpPr>
        <p:spPr>
          <a:xfrm>
            <a:off x="9424501" y="15736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딥러닝 기반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B29857-FE84-4C68-9B16-7AD16790567A}"/>
              </a:ext>
            </a:extLst>
          </p:cNvPr>
          <p:cNvSpPr txBox="1"/>
          <p:nvPr/>
        </p:nvSpPr>
        <p:spPr>
          <a:xfrm>
            <a:off x="1657866" y="1573656"/>
            <a:ext cx="10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룰 기반</a:t>
            </a:r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F24E469C-2B7D-443B-AED5-12E938B1B5B8}"/>
              </a:ext>
            </a:extLst>
          </p:cNvPr>
          <p:cNvSpPr/>
          <p:nvPr/>
        </p:nvSpPr>
        <p:spPr>
          <a:xfrm>
            <a:off x="9144000" y="548422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59118BDE-D956-4340-A333-EBFE85DF7215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F12587CA-D40C-48F1-8FB2-47389600E13C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A14A4236-7A82-493F-AE99-791B69BF97EB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D4507330-B38A-4E25-95FF-AF0EECEC30BB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24BB87-7B34-468F-B2BC-5283D50BF53F}"/>
              </a:ext>
            </a:extLst>
          </p:cNvPr>
          <p:cNvSpPr txBox="1"/>
          <p:nvPr/>
        </p:nvSpPr>
        <p:spPr>
          <a:xfrm>
            <a:off x="359101" y="2480338"/>
            <a:ext cx="36128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사용 변수 </a:t>
            </a:r>
            <a:r>
              <a:rPr lang="en-US" altLang="ko-KR" sz="1400" b="1" dirty="0">
                <a:latin typeface="+mn-ea"/>
              </a:rPr>
              <a:t>: </a:t>
            </a:r>
          </a:p>
          <a:p>
            <a:r>
              <a:rPr lang="ko-KR" altLang="en-US" sz="1200" dirty="0">
                <a:latin typeface="+mn-ea"/>
              </a:rPr>
              <a:t>균등분포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누적확률분포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현재 구성에 대한 가중치</a:t>
            </a:r>
            <a:r>
              <a:rPr lang="en-US" altLang="ko-KR" sz="1200" dirty="0">
                <a:latin typeface="+mn-ea"/>
              </a:rPr>
              <a:t>, 1</a:t>
            </a:r>
            <a:r>
              <a:rPr lang="ko-KR" altLang="en-US" sz="1200" dirty="0">
                <a:latin typeface="+mn-ea"/>
              </a:rPr>
              <a:t>시간 이내에 활성화 되었던 가중치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8FD620-83AE-4ABF-B99A-5952FF0E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33" y="2504986"/>
            <a:ext cx="3530489" cy="2143214"/>
          </a:xfrm>
          <a:prstGeom prst="rect">
            <a:avLst/>
          </a:prstGeom>
        </p:spPr>
      </p:pic>
      <p:sp>
        <p:nvSpPr>
          <p:cNvPr id="62" name="object 10">
            <a:extLst>
              <a:ext uri="{FF2B5EF4-FFF2-40B4-BE49-F238E27FC236}">
                <a16:creationId xmlns:a16="http://schemas.microsoft.com/office/drawing/2014/main" id="{45D2F9C0-41C7-4ED9-93C7-54B7CA6CEF69}"/>
              </a:ext>
            </a:extLst>
          </p:cNvPr>
          <p:cNvSpPr/>
          <p:nvPr/>
        </p:nvSpPr>
        <p:spPr>
          <a:xfrm>
            <a:off x="371995" y="5630047"/>
            <a:ext cx="3600000" cy="275965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179A58BA-DBDF-4366-AD62-370B60DC05FB}"/>
              </a:ext>
            </a:extLst>
          </p:cNvPr>
          <p:cNvSpPr/>
          <p:nvPr/>
        </p:nvSpPr>
        <p:spPr>
          <a:xfrm>
            <a:off x="4356294" y="5630047"/>
            <a:ext cx="3600000" cy="275965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10">
            <a:extLst>
              <a:ext uri="{FF2B5EF4-FFF2-40B4-BE49-F238E27FC236}">
                <a16:creationId xmlns:a16="http://schemas.microsoft.com/office/drawing/2014/main" id="{C6EDE380-F4AA-4D86-97DD-32867A7D99B4}"/>
              </a:ext>
            </a:extLst>
          </p:cNvPr>
          <p:cNvSpPr/>
          <p:nvPr/>
        </p:nvSpPr>
        <p:spPr>
          <a:xfrm>
            <a:off x="8314803" y="5621577"/>
            <a:ext cx="3600000" cy="284436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48BFA0-DBAB-440F-A082-7A0078F46068}"/>
              </a:ext>
            </a:extLst>
          </p:cNvPr>
          <p:cNvSpPr txBox="1"/>
          <p:nvPr/>
        </p:nvSpPr>
        <p:spPr>
          <a:xfrm>
            <a:off x="1811280" y="5897241"/>
            <a:ext cx="137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0.097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77238F-7788-4B64-B8CD-3691A287CEEA}"/>
              </a:ext>
            </a:extLst>
          </p:cNvPr>
          <p:cNvSpPr txBox="1"/>
          <p:nvPr/>
        </p:nvSpPr>
        <p:spPr>
          <a:xfrm>
            <a:off x="8343896" y="2102099"/>
            <a:ext cx="7328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LSTM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graphicFrame>
        <p:nvGraphicFramePr>
          <p:cNvPr id="67" name="표 7">
            <a:extLst>
              <a:ext uri="{FF2B5EF4-FFF2-40B4-BE49-F238E27FC236}">
                <a16:creationId xmlns:a16="http://schemas.microsoft.com/office/drawing/2014/main" id="{6DC195EB-A68C-46A3-BB18-450C9E5EF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89674"/>
              </p:ext>
            </p:extLst>
          </p:nvPr>
        </p:nvGraphicFramePr>
        <p:xfrm>
          <a:off x="8381996" y="2503436"/>
          <a:ext cx="3462021" cy="962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669">
                  <a:extLst>
                    <a:ext uri="{9D8B030D-6E8A-4147-A177-3AD203B41FA5}">
                      <a16:colId xmlns:a16="http://schemas.microsoft.com/office/drawing/2014/main" val="804642168"/>
                    </a:ext>
                  </a:extLst>
                </a:gridCol>
                <a:gridCol w="384669">
                  <a:extLst>
                    <a:ext uri="{9D8B030D-6E8A-4147-A177-3AD203B41FA5}">
                      <a16:colId xmlns:a16="http://schemas.microsoft.com/office/drawing/2014/main" val="831728787"/>
                    </a:ext>
                  </a:extLst>
                </a:gridCol>
                <a:gridCol w="221261">
                  <a:extLst>
                    <a:ext uri="{9D8B030D-6E8A-4147-A177-3AD203B41FA5}">
                      <a16:colId xmlns:a16="http://schemas.microsoft.com/office/drawing/2014/main" val="843678759"/>
                    </a:ext>
                  </a:extLst>
                </a:gridCol>
                <a:gridCol w="163408">
                  <a:extLst>
                    <a:ext uri="{9D8B030D-6E8A-4147-A177-3AD203B41FA5}">
                      <a16:colId xmlns:a16="http://schemas.microsoft.com/office/drawing/2014/main" val="2036889668"/>
                    </a:ext>
                  </a:extLst>
                </a:gridCol>
                <a:gridCol w="293792">
                  <a:extLst>
                    <a:ext uri="{9D8B030D-6E8A-4147-A177-3AD203B41FA5}">
                      <a16:colId xmlns:a16="http://schemas.microsoft.com/office/drawing/2014/main" val="30810585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497247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18117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96112794"/>
                    </a:ext>
                  </a:extLst>
                </a:gridCol>
                <a:gridCol w="490222">
                  <a:extLst>
                    <a:ext uri="{9D8B030D-6E8A-4147-A177-3AD203B41FA5}">
                      <a16:colId xmlns:a16="http://schemas.microsoft.com/office/drawing/2014/main" val="3874558935"/>
                    </a:ext>
                  </a:extLst>
                </a:gridCol>
              </a:tblGrid>
              <a:tr h="24066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  <a:endParaRPr lang="ko-KR" altLang="en-US" sz="1100" dirty="0"/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993537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03724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시점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814116"/>
                  </a:ext>
                </a:extLst>
              </a:tr>
              <a:tr h="24066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Past 24 Hour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72180" marR="72180" marT="36090" marB="360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기준 시점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예측 </a:t>
                      </a:r>
                    </a:p>
                  </a:txBody>
                  <a:tcPr marL="38737" marR="38737" marT="19369" marB="193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663062"/>
                  </a:ext>
                </a:extLst>
              </a:tr>
            </a:tbl>
          </a:graphicData>
        </a:graphic>
      </p:graphicFrame>
      <p:graphicFrame>
        <p:nvGraphicFramePr>
          <p:cNvPr id="68" name="표 13">
            <a:extLst>
              <a:ext uri="{FF2B5EF4-FFF2-40B4-BE49-F238E27FC236}">
                <a16:creationId xmlns:a16="http://schemas.microsoft.com/office/drawing/2014/main" id="{084BD46D-69C1-43F5-AF6E-CEFDCA3C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33554"/>
              </p:ext>
            </p:extLst>
          </p:nvPr>
        </p:nvGraphicFramePr>
        <p:xfrm>
          <a:off x="8381996" y="3550389"/>
          <a:ext cx="3462024" cy="220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008">
                  <a:extLst>
                    <a:ext uri="{9D8B030D-6E8A-4147-A177-3AD203B41FA5}">
                      <a16:colId xmlns:a16="http://schemas.microsoft.com/office/drawing/2014/main" val="4176519316"/>
                    </a:ext>
                  </a:extLst>
                </a:gridCol>
                <a:gridCol w="1154008">
                  <a:extLst>
                    <a:ext uri="{9D8B030D-6E8A-4147-A177-3AD203B41FA5}">
                      <a16:colId xmlns:a16="http://schemas.microsoft.com/office/drawing/2014/main" val="537076471"/>
                    </a:ext>
                  </a:extLst>
                </a:gridCol>
                <a:gridCol w="1154008">
                  <a:extLst>
                    <a:ext uri="{9D8B030D-6E8A-4147-A177-3AD203B41FA5}">
                      <a16:colId xmlns:a16="http://schemas.microsoft.com/office/drawing/2014/main" val="2322580391"/>
                    </a:ext>
                  </a:extLst>
                </a:gridCol>
              </a:tblGrid>
              <a:tr h="220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Input </a:t>
                      </a:r>
                      <a:r>
                        <a:rPr lang="ko-KR" altLang="en-US" sz="800" b="1" dirty="0"/>
                        <a:t>데이터 </a:t>
                      </a:r>
                    </a:p>
                  </a:txBody>
                  <a:tcPr marL="41764" marR="41764" marT="20882" marB="20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기준 시점 </a:t>
                      </a:r>
                    </a:p>
                  </a:txBody>
                  <a:tcPr marL="41764" marR="41764" marT="20882" marB="2088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예측 시점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미래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시간</a:t>
                      </a:r>
                    </a:p>
                  </a:txBody>
                  <a:tcPr marL="41764" marR="41764" marT="20882" marB="2088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0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79379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B9D901F-A10D-43F4-A359-17FF05169481}"/>
              </a:ext>
            </a:extLst>
          </p:cNvPr>
          <p:cNvSpPr txBox="1"/>
          <p:nvPr/>
        </p:nvSpPr>
        <p:spPr>
          <a:xfrm>
            <a:off x="8458200" y="3810000"/>
            <a:ext cx="3109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추가 변수 </a:t>
            </a:r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dirty="0"/>
              <a:t>풍향</a:t>
            </a:r>
            <a:r>
              <a:rPr lang="en-US" altLang="ko-KR" sz="1200" dirty="0"/>
              <a:t>, </a:t>
            </a:r>
            <a:r>
              <a:rPr lang="ko-KR" altLang="en-US" sz="1200" dirty="0"/>
              <a:t>풍속을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레이어를 통해 사용  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graphicFrame>
        <p:nvGraphicFramePr>
          <p:cNvPr id="70" name="object 49">
            <a:extLst>
              <a:ext uri="{FF2B5EF4-FFF2-40B4-BE49-F238E27FC236}">
                <a16:creationId xmlns:a16="http://schemas.microsoft.com/office/drawing/2014/main" id="{A44235B9-BEE0-46F2-B0F9-6DB3C07C5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89158"/>
              </p:ext>
            </p:extLst>
          </p:nvPr>
        </p:nvGraphicFramePr>
        <p:xfrm>
          <a:off x="8458200" y="4200546"/>
          <a:ext cx="3456602" cy="1262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5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893">
                  <a:extLst>
                    <a:ext uri="{9D8B030D-6E8A-4147-A177-3AD203B41FA5}">
                      <a16:colId xmlns:a16="http://schemas.microsoft.com/office/drawing/2014/main" val="2580791312"/>
                    </a:ext>
                  </a:extLst>
                </a:gridCol>
                <a:gridCol w="106565">
                  <a:extLst>
                    <a:ext uri="{9D8B030D-6E8A-4147-A177-3AD203B41FA5}">
                      <a16:colId xmlns:a16="http://schemas.microsoft.com/office/drawing/2014/main" val="2553818433"/>
                    </a:ext>
                  </a:extLst>
                </a:gridCol>
                <a:gridCol w="149542">
                  <a:extLst>
                    <a:ext uri="{9D8B030D-6E8A-4147-A177-3AD203B41FA5}">
                      <a16:colId xmlns:a16="http://schemas.microsoft.com/office/drawing/2014/main" val="19943357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944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7569">
                <a:tc gridSpan="9">
                  <a:txBody>
                    <a:bodyPr/>
                    <a:lstStyle/>
                    <a:p>
                      <a:endParaRPr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과거 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시간 활주로 데이터 </a:t>
                      </a:r>
                      <a:endParaRPr sz="7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 LSTM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레이어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37803"/>
                  </a:ext>
                </a:extLst>
              </a:tr>
              <a:tr h="209585">
                <a:tc rowSpan="2" gridSpan="3">
                  <a:txBody>
                    <a:bodyPr/>
                    <a:lstStyle/>
                    <a:p>
                      <a:pPr marL="48768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5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3506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499745" marR="492125" indent="62230">
                        <a:lnSpc>
                          <a:spcPts val="1580"/>
                        </a:lnSpc>
                        <a:spcBef>
                          <a:spcPts val="345"/>
                        </a:spcBef>
                      </a:pP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438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병합 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2090" marR="168275" indent="-36195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lang="ko-KR" altLang="en-US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미래 </a:t>
                      </a:r>
                      <a:r>
                        <a:rPr lang="en-US" altLang="ko-KR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6</a:t>
                      </a:r>
                      <a:r>
                        <a:rPr lang="ko-KR" altLang="en-US" sz="800" spc="5" dirty="0">
                          <a:solidFill>
                            <a:schemeClr val="bg1"/>
                          </a:solidFill>
                          <a:latin typeface="UnDotum"/>
                          <a:cs typeface="UnDotum"/>
                        </a:rPr>
                        <a:t>시간 예측 </a:t>
                      </a:r>
                      <a:endParaRPr sz="800" dirty="0">
                        <a:solidFill>
                          <a:schemeClr val="bg1"/>
                        </a:solidFill>
                        <a:latin typeface="UnDotum"/>
                        <a:cs typeface="UnDotum"/>
                      </a:endParaRPr>
                    </a:p>
                  </a:txBody>
                  <a:tcPr marL="0" marR="0" marT="5183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6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7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815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AA8060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9050">
                      <a:solidFill>
                        <a:srgbClr val="A6A6A6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1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풍향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풍속 기상 데이터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임베딩레이어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806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73185" marR="73185" marT="36593" marB="365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79256"/>
                  </a:ext>
                </a:extLst>
              </a:tr>
              <a:tr h="117569">
                <a:tc gridSpan="9">
                  <a:txBody>
                    <a:bodyPr/>
                    <a:lstStyle/>
                    <a:p>
                      <a:endParaRPr sz="8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5CF25B8-ABF5-43DB-8CDA-F15405B1C945}"/>
              </a:ext>
            </a:extLst>
          </p:cNvPr>
          <p:cNvSpPr txBox="1"/>
          <p:nvPr/>
        </p:nvSpPr>
        <p:spPr>
          <a:xfrm>
            <a:off x="2531563" y="6488668"/>
            <a:ext cx="712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dirty="0">
                <a:solidFill>
                  <a:schemeClr val="bg1"/>
                </a:solidFill>
              </a:rPr>
              <a:t>스코어는 </a:t>
            </a:r>
            <a:r>
              <a:rPr lang="en-US" altLang="ko-KR" dirty="0">
                <a:solidFill>
                  <a:schemeClr val="bg1"/>
                </a:solidFill>
              </a:rPr>
              <a:t>loss </a:t>
            </a:r>
            <a:r>
              <a:rPr lang="ko-KR" altLang="en-US" dirty="0">
                <a:solidFill>
                  <a:schemeClr val="bg1"/>
                </a:solidFill>
              </a:rPr>
              <a:t>기반으로 책정 되며 낮을 수록 높은 </a:t>
            </a:r>
            <a:r>
              <a:rPr lang="ko-KR" altLang="en-US" dirty="0" err="1">
                <a:solidFill>
                  <a:schemeClr val="bg1"/>
                </a:solidFill>
              </a:rPr>
              <a:t>예측률을</a:t>
            </a:r>
            <a:r>
              <a:rPr lang="ko-KR" altLang="en-US" dirty="0">
                <a:solidFill>
                  <a:schemeClr val="bg1"/>
                </a:solidFill>
              </a:rPr>
              <a:t> 의미 함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F24E1A-7BCC-4EE9-BDAB-4D26ADDE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8" y="3429501"/>
            <a:ext cx="3160028" cy="21920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77E27D7-C675-4820-AD88-ABCB21D158FD}"/>
              </a:ext>
            </a:extLst>
          </p:cNvPr>
          <p:cNvSpPr txBox="1"/>
          <p:nvPr/>
        </p:nvSpPr>
        <p:spPr>
          <a:xfrm>
            <a:off x="9861386" y="5897384"/>
            <a:ext cx="83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0.0893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EDA6A6-4D28-4595-8AAF-CF979B0085D0}"/>
              </a:ext>
            </a:extLst>
          </p:cNvPr>
          <p:cNvSpPr txBox="1"/>
          <p:nvPr/>
        </p:nvSpPr>
        <p:spPr>
          <a:xfrm>
            <a:off x="5764659" y="5914616"/>
            <a:ext cx="83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0.106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1E328-D7A6-49BF-BD94-282290C99E44}"/>
              </a:ext>
            </a:extLst>
          </p:cNvPr>
          <p:cNvSpPr txBox="1"/>
          <p:nvPr/>
        </p:nvSpPr>
        <p:spPr>
          <a:xfrm>
            <a:off x="1863858" y="5586785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AC59B3-6175-4623-8D05-C7DB553BCBB9}"/>
              </a:ext>
            </a:extLst>
          </p:cNvPr>
          <p:cNvSpPr txBox="1"/>
          <p:nvPr/>
        </p:nvSpPr>
        <p:spPr>
          <a:xfrm>
            <a:off x="5791200" y="5586785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5C5698-D5CE-4C1B-8682-8628332D886E}"/>
              </a:ext>
            </a:extLst>
          </p:cNvPr>
          <p:cNvSpPr txBox="1"/>
          <p:nvPr/>
        </p:nvSpPr>
        <p:spPr>
          <a:xfrm>
            <a:off x="9949619" y="5579129"/>
            <a:ext cx="12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77E22-04E4-47F1-00DE-FAE25915BB71}"/>
              </a:ext>
            </a:extLst>
          </p:cNvPr>
          <p:cNvSpPr txBox="1"/>
          <p:nvPr/>
        </p:nvSpPr>
        <p:spPr>
          <a:xfrm>
            <a:off x="371995" y="2102099"/>
            <a:ext cx="14253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확률 파생 변수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207DE5-5698-3A41-129F-097035F97354}"/>
              </a:ext>
            </a:extLst>
          </p:cNvPr>
          <p:cNvSpPr txBox="1"/>
          <p:nvPr/>
        </p:nvSpPr>
        <p:spPr>
          <a:xfrm>
            <a:off x="1695966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+mn-ea"/>
              </a:rPr>
              <a:t>①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2CE0E-8BEB-BEDD-A172-9885B1864C59}"/>
              </a:ext>
            </a:extLst>
          </p:cNvPr>
          <p:cNvSpPr txBox="1"/>
          <p:nvPr/>
        </p:nvSpPr>
        <p:spPr>
          <a:xfrm>
            <a:off x="2189514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②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9464A3-1B85-06F0-5E2E-DE21C2C63B52}"/>
              </a:ext>
            </a:extLst>
          </p:cNvPr>
          <p:cNvSpPr txBox="1"/>
          <p:nvPr/>
        </p:nvSpPr>
        <p:spPr>
          <a:xfrm>
            <a:off x="2629078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③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F9364-33F1-83FE-FDCF-D5D16AC847FA}"/>
              </a:ext>
            </a:extLst>
          </p:cNvPr>
          <p:cNvSpPr txBox="1"/>
          <p:nvPr/>
        </p:nvSpPr>
        <p:spPr>
          <a:xfrm>
            <a:off x="3021008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④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22CA27-841A-DC3C-F8A1-2AB0E1BE7558}"/>
              </a:ext>
            </a:extLst>
          </p:cNvPr>
          <p:cNvSpPr txBox="1"/>
          <p:nvPr/>
        </p:nvSpPr>
        <p:spPr>
          <a:xfrm>
            <a:off x="3460572" y="3073510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⑤</a:t>
            </a:r>
            <a:endParaRPr lang="en-US" altLang="ko-KR" sz="18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663" y="548422"/>
            <a:ext cx="6769100" cy="500778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ko-KR" altLang="en-US" sz="2000" spc="-20" dirty="0">
                <a:latin typeface="+mn-ea"/>
                <a:ea typeface="+mn-ea"/>
              </a:rPr>
              <a:t>모델 </a:t>
            </a:r>
            <a:r>
              <a:rPr lang="en-US" altLang="ko-KR" sz="2000" spc="-20" dirty="0">
                <a:latin typeface="+mn-ea"/>
                <a:ea typeface="+mn-ea"/>
              </a:rPr>
              <a:t>Develop</a:t>
            </a:r>
            <a:r>
              <a:rPr lang="ko-KR" altLang="en-US" sz="2000" spc="-20" dirty="0">
                <a:latin typeface="+mn-ea"/>
                <a:ea typeface="+mn-ea"/>
              </a:rPr>
              <a:t> </a:t>
            </a:r>
            <a:r>
              <a:rPr lang="en-US" altLang="ko-KR" sz="1600" b="0" spc="-20" dirty="0">
                <a:latin typeface="+mn-ea"/>
                <a:ea typeface="+mn-ea"/>
              </a:rPr>
              <a:t>–</a:t>
            </a:r>
            <a:r>
              <a:rPr lang="ko-KR" altLang="en-US" sz="1600" b="0" spc="-20" dirty="0">
                <a:latin typeface="+mn-ea"/>
                <a:ea typeface="+mn-ea"/>
              </a:rPr>
              <a:t>딥러닝 모델 개선</a:t>
            </a:r>
            <a:endParaRPr sz="1600" b="0" dirty="0">
              <a:latin typeface="+mn-ea"/>
              <a:ea typeface="+mn-ea"/>
            </a:endParaRPr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F24E469C-2B7D-443B-AED5-12E938B1B5B8}"/>
              </a:ext>
            </a:extLst>
          </p:cNvPr>
          <p:cNvSpPr/>
          <p:nvPr/>
        </p:nvSpPr>
        <p:spPr>
          <a:xfrm>
            <a:off x="9144000" y="548422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59118BDE-D956-4340-A333-EBFE85DF7215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8" name="object 4">
            <a:extLst>
              <a:ext uri="{FF2B5EF4-FFF2-40B4-BE49-F238E27FC236}">
                <a16:creationId xmlns:a16="http://schemas.microsoft.com/office/drawing/2014/main" id="{F12587CA-D40C-48F1-8FB2-47389600E13C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A14A4236-7A82-493F-AE99-791B69BF97EB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D4507330-B38A-4E25-95FF-AF0EECEC30BB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b="1" spc="-8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CF25B8-ABF5-43DB-8CDA-F15405B1C945}"/>
              </a:ext>
            </a:extLst>
          </p:cNvPr>
          <p:cNvSpPr txBox="1"/>
          <p:nvPr/>
        </p:nvSpPr>
        <p:spPr>
          <a:xfrm>
            <a:off x="2558012" y="6488668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dirty="0">
                <a:solidFill>
                  <a:schemeClr val="bg1"/>
                </a:solidFill>
              </a:rPr>
              <a:t>스코어는 </a:t>
            </a:r>
            <a:r>
              <a:rPr lang="en-US" altLang="ko-KR" dirty="0">
                <a:solidFill>
                  <a:schemeClr val="bg1"/>
                </a:solidFill>
              </a:rPr>
              <a:t>loss </a:t>
            </a:r>
            <a:r>
              <a:rPr lang="ko-KR" altLang="en-US" dirty="0">
                <a:solidFill>
                  <a:schemeClr val="bg1"/>
                </a:solidFill>
              </a:rPr>
              <a:t>기반으로 책정 되며 낮을 수록 높은 </a:t>
            </a:r>
            <a:r>
              <a:rPr lang="ko-KR" altLang="en-US" dirty="0" err="1">
                <a:solidFill>
                  <a:schemeClr val="bg1"/>
                </a:solidFill>
              </a:rPr>
              <a:t>예측률을</a:t>
            </a:r>
            <a:r>
              <a:rPr lang="ko-KR" altLang="en-US" dirty="0">
                <a:solidFill>
                  <a:schemeClr val="bg1"/>
                </a:solidFill>
              </a:rPr>
              <a:t> 의미 함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39579-D84D-4A02-87EA-7995856F29FA}"/>
              </a:ext>
            </a:extLst>
          </p:cNvPr>
          <p:cNvGrpSpPr/>
          <p:nvPr/>
        </p:nvGrpSpPr>
        <p:grpSpPr>
          <a:xfrm>
            <a:off x="6734954" y="1271924"/>
            <a:ext cx="4697382" cy="2049894"/>
            <a:chOff x="6999294" y="921906"/>
            <a:chExt cx="4697382" cy="2049894"/>
          </a:xfrm>
        </p:grpSpPr>
        <p:grpSp>
          <p:nvGrpSpPr>
            <p:cNvPr id="42" name="object 7">
              <a:extLst>
                <a:ext uri="{FF2B5EF4-FFF2-40B4-BE49-F238E27FC236}">
                  <a16:creationId xmlns:a16="http://schemas.microsoft.com/office/drawing/2014/main" id="{39ECCEF1-9D35-43EF-B563-A682E60BF8B7}"/>
                </a:ext>
              </a:extLst>
            </p:cNvPr>
            <p:cNvGrpSpPr/>
            <p:nvPr/>
          </p:nvGrpSpPr>
          <p:grpSpPr>
            <a:xfrm>
              <a:off x="6999294" y="977571"/>
              <a:ext cx="4419600" cy="1994229"/>
              <a:chOff x="6216573" y="1600006"/>
              <a:chExt cx="5825490" cy="4197721"/>
            </a:xfrm>
          </p:grpSpPr>
          <p:sp>
            <p:nvSpPr>
              <p:cNvPr id="48" name="object 8">
                <a:extLst>
                  <a:ext uri="{FF2B5EF4-FFF2-40B4-BE49-F238E27FC236}">
                    <a16:creationId xmlns:a16="http://schemas.microsoft.com/office/drawing/2014/main" id="{4EB7695D-E199-4264-862D-7070D08EF677}"/>
                  </a:ext>
                </a:extLst>
              </p:cNvPr>
              <p:cNvSpPr/>
              <p:nvPr/>
            </p:nvSpPr>
            <p:spPr>
              <a:xfrm>
                <a:off x="6216573" y="2016937"/>
                <a:ext cx="5825490" cy="3780790"/>
              </a:xfrm>
              <a:custGeom>
                <a:avLst/>
                <a:gdLst/>
                <a:ahLst/>
                <a:cxnLst/>
                <a:rect l="l" t="t" r="r" b="b"/>
                <a:pathLst>
                  <a:path w="5825490" h="3780790">
                    <a:moveTo>
                      <a:pt x="0" y="3780162"/>
                    </a:moveTo>
                    <a:lnTo>
                      <a:pt x="5824969" y="3780162"/>
                    </a:lnTo>
                    <a:lnTo>
                      <a:pt x="5824969" y="0"/>
                    </a:lnTo>
                    <a:lnTo>
                      <a:pt x="0" y="0"/>
                    </a:lnTo>
                    <a:lnTo>
                      <a:pt x="0" y="378016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object 9">
                <a:extLst>
                  <a:ext uri="{FF2B5EF4-FFF2-40B4-BE49-F238E27FC236}">
                    <a16:creationId xmlns:a16="http://schemas.microsoft.com/office/drawing/2014/main" id="{72C3305E-CC76-4C00-8D4E-5D47E8604399}"/>
                  </a:ext>
                </a:extLst>
              </p:cNvPr>
              <p:cNvSpPr/>
              <p:nvPr/>
            </p:nvSpPr>
            <p:spPr>
              <a:xfrm>
                <a:off x="6216573" y="1981796"/>
                <a:ext cx="5825490" cy="3815715"/>
              </a:xfrm>
              <a:custGeom>
                <a:avLst/>
                <a:gdLst/>
                <a:ahLst/>
                <a:cxnLst/>
                <a:rect l="l" t="t" r="r" b="b"/>
                <a:pathLst>
                  <a:path w="5825490" h="3815715">
                    <a:moveTo>
                      <a:pt x="0" y="0"/>
                    </a:moveTo>
                    <a:lnTo>
                      <a:pt x="5824973" y="0"/>
                    </a:lnTo>
                    <a:lnTo>
                      <a:pt x="5824973" y="3815312"/>
                    </a:lnTo>
                    <a:lnTo>
                      <a:pt x="0" y="3815312"/>
                    </a:lnTo>
                    <a:lnTo>
                      <a:pt x="0" y="0"/>
                    </a:lnTo>
                    <a:close/>
                  </a:path>
                </a:pathLst>
              </a:custGeom>
              <a:ln w="12700">
                <a:solidFill>
                  <a:srgbClr val="BFBFB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10">
                <a:extLst>
                  <a:ext uri="{FF2B5EF4-FFF2-40B4-BE49-F238E27FC236}">
                    <a16:creationId xmlns:a16="http://schemas.microsoft.com/office/drawing/2014/main" id="{3764B6AA-9955-4FA0-92AA-AB5A7242EAE4}"/>
                  </a:ext>
                </a:extLst>
              </p:cNvPr>
              <p:cNvSpPr/>
              <p:nvPr/>
            </p:nvSpPr>
            <p:spPr>
              <a:xfrm>
                <a:off x="6216573" y="1600466"/>
                <a:ext cx="5825490" cy="806948"/>
              </a:xfrm>
              <a:custGeom>
                <a:avLst/>
                <a:gdLst/>
                <a:ahLst/>
                <a:cxnLst/>
                <a:rect l="l" t="t" r="r" b="b"/>
                <a:pathLst>
                  <a:path w="5825490" h="417194">
                    <a:moveTo>
                      <a:pt x="5824969" y="0"/>
                    </a:moveTo>
                    <a:lnTo>
                      <a:pt x="0" y="0"/>
                    </a:lnTo>
                    <a:lnTo>
                      <a:pt x="0" y="416928"/>
                    </a:lnTo>
                    <a:lnTo>
                      <a:pt x="5824969" y="416928"/>
                    </a:lnTo>
                    <a:lnTo>
                      <a:pt x="5824969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3" name="object 11">
                <a:extLst>
                  <a:ext uri="{FF2B5EF4-FFF2-40B4-BE49-F238E27FC236}">
                    <a16:creationId xmlns:a16="http://schemas.microsoft.com/office/drawing/2014/main" id="{2C0ACA1C-8024-4821-87C5-071730F4B6AA}"/>
                  </a:ext>
                </a:extLst>
              </p:cNvPr>
              <p:cNvSpPr/>
              <p:nvPr/>
            </p:nvSpPr>
            <p:spPr>
              <a:xfrm>
                <a:off x="6216573" y="1600006"/>
                <a:ext cx="5825490" cy="842549"/>
              </a:xfrm>
              <a:custGeom>
                <a:avLst/>
                <a:gdLst/>
                <a:ahLst/>
                <a:cxnLst/>
                <a:rect l="l" t="t" r="r" b="b"/>
                <a:pathLst>
                  <a:path w="5825490" h="417194">
                    <a:moveTo>
                      <a:pt x="0" y="0"/>
                    </a:moveTo>
                    <a:lnTo>
                      <a:pt x="5824973" y="0"/>
                    </a:lnTo>
                    <a:lnTo>
                      <a:pt x="5824973" y="416926"/>
                    </a:lnTo>
                    <a:lnTo>
                      <a:pt x="0" y="416926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2BC91D-80BA-4F12-9DD3-8D72A889CF48}"/>
                </a:ext>
              </a:extLst>
            </p:cNvPr>
            <p:cNvSpPr txBox="1"/>
            <p:nvPr/>
          </p:nvSpPr>
          <p:spPr>
            <a:xfrm>
              <a:off x="8556050" y="921906"/>
              <a:ext cx="1263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parameter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94C226-258A-449C-BACF-87BD1E3FA057}"/>
                </a:ext>
              </a:extLst>
            </p:cNvPr>
            <p:cNvSpPr txBox="1"/>
            <p:nvPr/>
          </p:nvSpPr>
          <p:spPr>
            <a:xfrm>
              <a:off x="7091887" y="1387815"/>
              <a:ext cx="46047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Optimizer : Rectified Adam</a:t>
              </a:r>
            </a:p>
            <a:p>
              <a:r>
                <a:rPr lang="en-US" altLang="ko-KR" dirty="0"/>
                <a:t>Loss Function : </a:t>
              </a:r>
              <a:r>
                <a:rPr lang="en-US" altLang="ko-KR" dirty="0" err="1"/>
                <a:t>Categorical_crossentropy</a:t>
              </a:r>
              <a:endParaRPr lang="en-US" altLang="ko-KR" dirty="0"/>
            </a:p>
            <a:p>
              <a:r>
                <a:rPr lang="en-US" altLang="ko-KR" dirty="0"/>
                <a:t>Learning rate : 0.0005</a:t>
              </a:r>
            </a:p>
            <a:p>
              <a:r>
                <a:rPr lang="en-US" altLang="ko-KR" dirty="0"/>
                <a:t>Learning rate Scheduler : Exponential Decay</a:t>
              </a:r>
            </a:p>
            <a:p>
              <a:r>
                <a:rPr lang="en-US" altLang="ko-KR" dirty="0"/>
                <a:t>Batch size : 64</a:t>
              </a:r>
              <a:endParaRPr lang="ko-KR" altLang="en-US" dirty="0"/>
            </a:p>
          </p:txBody>
        </p:sp>
      </p:grpSp>
      <p:sp>
        <p:nvSpPr>
          <p:cNvPr id="39" name="object 8">
            <a:extLst>
              <a:ext uri="{FF2B5EF4-FFF2-40B4-BE49-F238E27FC236}">
                <a16:creationId xmlns:a16="http://schemas.microsoft.com/office/drawing/2014/main" id="{30FD6AD2-6B42-4E6C-B205-3F870B2A13A6}"/>
              </a:ext>
            </a:extLst>
          </p:cNvPr>
          <p:cNvSpPr/>
          <p:nvPr/>
        </p:nvSpPr>
        <p:spPr>
          <a:xfrm>
            <a:off x="723520" y="1469996"/>
            <a:ext cx="4419600" cy="4702203"/>
          </a:xfrm>
          <a:custGeom>
            <a:avLst/>
            <a:gdLst/>
            <a:ahLst/>
            <a:cxnLst/>
            <a:rect l="l" t="t" r="r" b="b"/>
            <a:pathLst>
              <a:path w="5825490" h="3780790">
                <a:moveTo>
                  <a:pt x="0" y="3780162"/>
                </a:moveTo>
                <a:lnTo>
                  <a:pt x="5824969" y="3780162"/>
                </a:lnTo>
                <a:lnTo>
                  <a:pt x="5824969" y="0"/>
                </a:lnTo>
                <a:lnTo>
                  <a:pt x="0" y="0"/>
                </a:lnTo>
                <a:lnTo>
                  <a:pt x="0" y="378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7693EE59-4F8A-4E1E-B0EB-FC32E456DEF9}"/>
              </a:ext>
            </a:extLst>
          </p:cNvPr>
          <p:cNvSpPr/>
          <p:nvPr/>
        </p:nvSpPr>
        <p:spPr>
          <a:xfrm>
            <a:off x="723520" y="1453303"/>
            <a:ext cx="4419600" cy="1812748"/>
          </a:xfrm>
          <a:custGeom>
            <a:avLst/>
            <a:gdLst/>
            <a:ahLst/>
            <a:cxnLst/>
            <a:rect l="l" t="t" r="r" b="b"/>
            <a:pathLst>
              <a:path w="5825490" h="3815715">
                <a:moveTo>
                  <a:pt x="0" y="0"/>
                </a:moveTo>
                <a:lnTo>
                  <a:pt x="5824973" y="0"/>
                </a:lnTo>
                <a:lnTo>
                  <a:pt x="5824973" y="3815312"/>
                </a:lnTo>
                <a:lnTo>
                  <a:pt x="0" y="38153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B3C48BFA-4C89-47DA-A505-75E96FA64582}"/>
              </a:ext>
            </a:extLst>
          </p:cNvPr>
          <p:cNvSpPr/>
          <p:nvPr/>
        </p:nvSpPr>
        <p:spPr>
          <a:xfrm>
            <a:off x="723520" y="1272143"/>
            <a:ext cx="4419600" cy="383360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5824969" y="0"/>
                </a:moveTo>
                <a:lnTo>
                  <a:pt x="0" y="0"/>
                </a:lnTo>
                <a:lnTo>
                  <a:pt x="0" y="416928"/>
                </a:lnTo>
                <a:lnTo>
                  <a:pt x="5824969" y="416928"/>
                </a:lnTo>
                <a:lnTo>
                  <a:pt x="582496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8DCD732-B140-4038-A242-FF4F927ABA70}"/>
              </a:ext>
            </a:extLst>
          </p:cNvPr>
          <p:cNvSpPr/>
          <p:nvPr/>
        </p:nvSpPr>
        <p:spPr>
          <a:xfrm>
            <a:off x="723520" y="1271924"/>
            <a:ext cx="4419600" cy="400273"/>
          </a:xfrm>
          <a:custGeom>
            <a:avLst/>
            <a:gdLst/>
            <a:ahLst/>
            <a:cxnLst/>
            <a:rect l="l" t="t" r="r" b="b"/>
            <a:pathLst>
              <a:path w="5825490" h="417194">
                <a:moveTo>
                  <a:pt x="0" y="0"/>
                </a:moveTo>
                <a:lnTo>
                  <a:pt x="5824973" y="0"/>
                </a:lnTo>
                <a:lnTo>
                  <a:pt x="5824973" y="416926"/>
                </a:lnTo>
                <a:lnTo>
                  <a:pt x="0" y="4169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8AA2DF-B411-4C46-92E4-E26323A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27568" y="283992"/>
            <a:ext cx="2427431" cy="914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03C3B31-D523-47E7-B04A-A4D6CB4A8DE6}"/>
              </a:ext>
            </a:extLst>
          </p:cNvPr>
          <p:cNvSpPr txBox="1"/>
          <p:nvPr/>
        </p:nvSpPr>
        <p:spPr>
          <a:xfrm>
            <a:off x="2264780" y="1264322"/>
            <a:ext cx="16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Model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29A45B8-8BA8-46E8-9361-84CAE59C38F5}"/>
              </a:ext>
            </a:extLst>
          </p:cNvPr>
          <p:cNvSpPr txBox="1"/>
          <p:nvPr/>
        </p:nvSpPr>
        <p:spPr>
          <a:xfrm>
            <a:off x="4240418" y="1325032"/>
            <a:ext cx="39907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lang="ko-KR" alt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시계열 프로젝트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UnDotu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C193A4-8125-D696-645E-CE9E8770A59E}"/>
              </a:ext>
            </a:extLst>
          </p:cNvPr>
          <p:cNvGrpSpPr/>
          <p:nvPr/>
        </p:nvGrpSpPr>
        <p:grpSpPr>
          <a:xfrm>
            <a:off x="582612" y="4648200"/>
            <a:ext cx="11152188" cy="1555115"/>
            <a:chOff x="381000" y="4648200"/>
            <a:chExt cx="11026775" cy="155511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4A0D2A-D656-1699-DD23-BE165B3BCE8A}"/>
                </a:ext>
              </a:extLst>
            </p:cNvPr>
            <p:cNvGrpSpPr/>
            <p:nvPr/>
          </p:nvGrpSpPr>
          <p:grpSpPr>
            <a:xfrm>
              <a:off x="381000" y="4724400"/>
              <a:ext cx="10874375" cy="1478915"/>
              <a:chOff x="967685" y="3767663"/>
              <a:chExt cx="10874375" cy="1478915"/>
            </a:xfrm>
          </p:grpSpPr>
          <p:pic>
            <p:nvPicPr>
              <p:cNvPr id="1026" name="Picture 2" descr="Air Liquide, Airbus, Incheon Airport and Korean Air partner to prepare the  use of hydrogen in the decarbonization of the aviation sector in Korea |  Air Liquide Energies">
                <a:extLst>
                  <a:ext uri="{FF2B5EF4-FFF2-40B4-BE49-F238E27FC236}">
                    <a16:creationId xmlns:a16="http://schemas.microsoft.com/office/drawing/2014/main" id="{DCDD8531-7BDB-F56C-4EED-EB5719A38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335" b="24200"/>
              <a:stretch/>
            </p:blipFill>
            <p:spPr bwMode="auto">
              <a:xfrm>
                <a:off x="967685" y="3767663"/>
                <a:ext cx="10838521" cy="1465326"/>
              </a:xfrm>
              <a:prstGeom prst="rect">
                <a:avLst/>
              </a:prstGeom>
              <a:solidFill>
                <a:srgbClr val="1A2E5B">
                  <a:alpha val="1000"/>
                </a:srgbClr>
              </a:solidFill>
            </p:spPr>
          </p:pic>
          <p:sp>
            <p:nvSpPr>
              <p:cNvPr id="4" name="object 4"/>
              <p:cNvSpPr/>
              <p:nvPr/>
            </p:nvSpPr>
            <p:spPr>
              <a:xfrm>
                <a:off x="967685" y="3767663"/>
                <a:ext cx="10874375" cy="1478915"/>
              </a:xfrm>
              <a:custGeom>
                <a:avLst/>
                <a:gdLst/>
                <a:ahLst/>
                <a:cxnLst/>
                <a:rect l="l" t="t" r="r" b="b"/>
                <a:pathLst>
                  <a:path w="10874375" h="1478915">
                    <a:moveTo>
                      <a:pt x="10874192" y="0"/>
                    </a:moveTo>
                    <a:lnTo>
                      <a:pt x="0" y="0"/>
                    </a:lnTo>
                    <a:lnTo>
                      <a:pt x="0" y="1478649"/>
                    </a:lnTo>
                    <a:lnTo>
                      <a:pt x="10874192" y="1478649"/>
                    </a:lnTo>
                    <a:lnTo>
                      <a:pt x="10874192" y="0"/>
                    </a:lnTo>
                    <a:close/>
                  </a:path>
                </a:pathLst>
              </a:custGeom>
              <a:solidFill>
                <a:srgbClr val="1C3061">
                  <a:alpha val="79000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" name="object 5"/>
            <p:cNvSpPr txBox="1"/>
            <p:nvPr/>
          </p:nvSpPr>
          <p:spPr>
            <a:xfrm>
              <a:off x="533400" y="4648200"/>
              <a:ext cx="10874375" cy="1478915"/>
            </a:xfrm>
            <a:prstGeom prst="rect">
              <a:avLst/>
            </a:prstGeom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5650" dirty="0">
                <a:latin typeface="Times New Roman"/>
                <a:cs typeface="Times New Roman"/>
              </a:endParaRPr>
            </a:p>
            <a:p>
              <a:pPr marR="335280" algn="r">
                <a:lnSpc>
                  <a:spcPct val="100000"/>
                </a:lnSpc>
              </a:pPr>
              <a:r>
                <a:rPr sz="3600" b="1" spc="25" dirty="0">
                  <a:solidFill>
                    <a:srgbClr val="FFFFFF"/>
                  </a:solidFill>
                  <a:latin typeface="UnDotum"/>
                  <a:cs typeface="UnDotum"/>
                </a:rPr>
                <a:t>In</a:t>
              </a:r>
              <a:r>
                <a:rPr sz="3600" b="1" spc="45" dirty="0">
                  <a:solidFill>
                    <a:srgbClr val="FFFFFF"/>
                  </a:solidFill>
                  <a:latin typeface="UnDotum"/>
                  <a:cs typeface="UnDotum"/>
                </a:rPr>
                <a:t>d</a:t>
              </a:r>
              <a:r>
                <a:rPr sz="3600" b="1" spc="50" dirty="0">
                  <a:solidFill>
                    <a:srgbClr val="FFFFFF"/>
                  </a:solidFill>
                  <a:latin typeface="UnDotum"/>
                  <a:cs typeface="UnDotum"/>
                </a:rPr>
                <a:t>e</a:t>
              </a:r>
              <a:r>
                <a:rPr sz="3600" b="1" spc="-65" dirty="0">
                  <a:solidFill>
                    <a:srgbClr val="FFFFFF"/>
                  </a:solidFill>
                  <a:latin typeface="UnDotum"/>
                  <a:cs typeface="UnDotum"/>
                </a:rPr>
                <a:t>x</a:t>
              </a:r>
              <a:endParaRPr sz="3600" dirty="0">
                <a:latin typeface="UnDotum"/>
                <a:cs typeface="UnDotum"/>
              </a:endParaRP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C48CD54-A1B0-4DE3-BBA4-CCA4204584E9}"/>
              </a:ext>
            </a:extLst>
          </p:cNvPr>
          <p:cNvSpPr/>
          <p:nvPr/>
        </p:nvSpPr>
        <p:spPr>
          <a:xfrm>
            <a:off x="582612" y="2632288"/>
            <a:ext cx="10998054" cy="356404"/>
          </a:xfrm>
          <a:prstGeom prst="rightArrow">
            <a:avLst/>
          </a:prstGeom>
          <a:solidFill>
            <a:srgbClr val="37466A"/>
          </a:solidFill>
          <a:ln>
            <a:solidFill>
              <a:srgbClr val="3A4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8E6B-01D8-8286-AFAC-B271E4DB90A2}"/>
              </a:ext>
            </a:extLst>
          </p:cNvPr>
          <p:cNvSpPr txBox="1"/>
          <p:nvPr/>
        </p:nvSpPr>
        <p:spPr>
          <a:xfrm>
            <a:off x="3442068" y="2080921"/>
            <a:ext cx="5307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프로젝트는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차와 </a:t>
            </a:r>
            <a:r>
              <a:rPr lang="en-US" altLang="ko-KR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두번의 프로젝트로 진행 됨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23CFD-49A6-4BD9-B163-469D78410C4C}"/>
              </a:ext>
            </a:extLst>
          </p:cNvPr>
          <p:cNvGrpSpPr/>
          <p:nvPr/>
        </p:nvGrpSpPr>
        <p:grpSpPr>
          <a:xfrm>
            <a:off x="856984" y="3192609"/>
            <a:ext cx="10496816" cy="782619"/>
            <a:chOff x="729952" y="3192609"/>
            <a:chExt cx="10496816" cy="782619"/>
          </a:xfrm>
        </p:grpSpPr>
        <p:sp>
          <p:nvSpPr>
            <p:cNvPr id="8" name="object 8"/>
            <p:cNvSpPr txBox="1"/>
            <p:nvPr/>
          </p:nvSpPr>
          <p:spPr>
            <a:xfrm>
              <a:off x="729952" y="3192609"/>
              <a:ext cx="2335305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sz="1600" b="1" spc="12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Ⅰ.</a:t>
              </a:r>
              <a:r>
                <a:rPr lang="ko-KR" altLang="en-US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r>
                <a:rPr lang="ko-KR" altLang="en-US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차 프로젝트  </a:t>
              </a:r>
              <a:endParaRPr lang="en-US" sz="16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en-US" altLang="ko-KR" sz="1600" spc="12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1</a:t>
              </a:r>
              <a:r>
                <a:rPr lang="ko-KR" altLang="en-US" sz="1600" spc="12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차 프로젝트 개요</a:t>
              </a:r>
              <a:endParaRPr lang="en-US" altLang="ko-KR" sz="1600" spc="12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en-US" altLang="ko-KR" sz="1600" spc="12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1</a:t>
              </a:r>
              <a:r>
                <a:rPr lang="ko-KR" altLang="en-US" sz="1600" spc="12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차 프로젝트 결과</a:t>
              </a:r>
              <a:endParaRPr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5005C729-5093-22AF-2EC1-85CBB030E251}"/>
                </a:ext>
              </a:extLst>
            </p:cNvPr>
            <p:cNvSpPr txBox="1"/>
            <p:nvPr/>
          </p:nvSpPr>
          <p:spPr>
            <a:xfrm>
              <a:off x="3358892" y="3192609"/>
              <a:ext cx="2057400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Ⅱ. 2</a:t>
              </a:r>
              <a:r>
                <a:rPr lang="ko-KR" altLang="en-US" sz="1600" b="1" spc="-7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차 프로젝트 개요 </a:t>
              </a:r>
              <a:endParaRPr lang="en-US" altLang="ko-KR" sz="1600" b="1" spc="-7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프로젝트</a:t>
              </a:r>
              <a:r>
                <a:rPr lang="en-US" altLang="ko-KR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배경 </a:t>
              </a:r>
              <a:endParaRPr lang="en-US" altLang="ko-KR" sz="1600" spc="-7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7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데이터 설명 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89C07CAD-3F13-F339-45F5-640C9F90BC14}"/>
                </a:ext>
              </a:extLst>
            </p:cNvPr>
            <p:cNvSpPr txBox="1"/>
            <p:nvPr/>
          </p:nvSpPr>
          <p:spPr>
            <a:xfrm>
              <a:off x="5823210" y="3192609"/>
              <a:ext cx="1905000" cy="5180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Ⅲ. </a:t>
              </a:r>
              <a:r>
                <a:rPr lang="ko-KR" altLang="en-US" sz="1600" b="1" spc="-95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데이터 엔지니어링</a:t>
              </a:r>
              <a:endParaRPr lang="en-US" altLang="ko-KR" sz="1600" b="1" spc="-9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spc="-95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파생 변수 </a:t>
              </a:r>
              <a:endParaRPr lang="en-US" altLang="ko-KR" sz="1600" spc="-95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C96A7D6-E02A-DE07-5CF5-8A7FDF2E7DED}"/>
                </a:ext>
              </a:extLst>
            </p:cNvPr>
            <p:cNvSpPr txBox="1"/>
            <p:nvPr/>
          </p:nvSpPr>
          <p:spPr>
            <a:xfrm>
              <a:off x="8231125" y="3198092"/>
              <a:ext cx="1738533" cy="77713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Ⅳ. </a:t>
              </a:r>
              <a:r>
                <a:rPr lang="ko-KR" altLang="en-US" sz="1600" b="1" i="0" dirty="0"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모델링 </a:t>
              </a:r>
              <a:endParaRPr lang="en-US" altLang="ko-KR" sz="1600" b="1" i="0" dirty="0"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비교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Tx/>
                <a:buChar char="-"/>
                <a:tabLst>
                  <a:tab pos="509270" algn="l"/>
                </a:tabLst>
              </a:pP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모델 </a:t>
              </a:r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develop</a:t>
              </a:r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UnDotum"/>
                </a:rPr>
                <a:t> 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UnDotum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DD5A3-B0D7-3418-29FA-EC523569B9E4}"/>
                </a:ext>
              </a:extLst>
            </p:cNvPr>
            <p:cNvSpPr txBox="1"/>
            <p:nvPr/>
          </p:nvSpPr>
          <p:spPr>
            <a:xfrm>
              <a:off x="10363200" y="3192609"/>
              <a:ext cx="8635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509270" algn="l"/>
                </a:tabLst>
              </a:pPr>
              <a:r>
                <a:rPr lang="en-US" altLang="ko-KR" sz="1600" b="1" i="0" dirty="0">
                  <a:solidFill>
                    <a:srgbClr val="202122"/>
                  </a:solidFill>
                  <a:effectLst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V. </a:t>
              </a:r>
              <a:r>
                <a:rPr lang="ko-KR" altLang="en-US" sz="16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UnDotum"/>
                </a:rPr>
                <a:t>결론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88E42-8E34-4EAA-912B-8FBF9A8C0306}"/>
              </a:ext>
            </a:extLst>
          </p:cNvPr>
          <p:cNvSpPr txBox="1"/>
          <p:nvPr/>
        </p:nvSpPr>
        <p:spPr>
          <a:xfrm>
            <a:off x="533400" y="3556253"/>
            <a:ext cx="47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파생 변수들을 추가하며 성능 개선 도모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8D0EA5EC-25DF-4880-9DCD-84AF1C561C6F}"/>
              </a:ext>
            </a:extLst>
          </p:cNvPr>
          <p:cNvSpPr/>
          <p:nvPr/>
        </p:nvSpPr>
        <p:spPr>
          <a:xfrm>
            <a:off x="914400" y="4866327"/>
            <a:ext cx="2969260" cy="106219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4C4E79AC-8B39-46E0-9C32-F3B5DED0379C}"/>
              </a:ext>
            </a:extLst>
          </p:cNvPr>
          <p:cNvSpPr/>
          <p:nvPr/>
        </p:nvSpPr>
        <p:spPr>
          <a:xfrm>
            <a:off x="4674481" y="4846272"/>
            <a:ext cx="2969260" cy="106219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78458853-3CC3-4283-AB3A-0881FB1C2866}"/>
              </a:ext>
            </a:extLst>
          </p:cNvPr>
          <p:cNvSpPr/>
          <p:nvPr/>
        </p:nvSpPr>
        <p:spPr>
          <a:xfrm>
            <a:off x="8455457" y="4852161"/>
            <a:ext cx="2969259" cy="1062197"/>
          </a:xfrm>
          <a:custGeom>
            <a:avLst/>
            <a:gdLst/>
            <a:ahLst/>
            <a:cxnLst/>
            <a:rect l="l" t="t" r="r" b="b"/>
            <a:pathLst>
              <a:path w="2969260" h="977900">
                <a:moveTo>
                  <a:pt x="2968748" y="0"/>
                </a:moveTo>
                <a:lnTo>
                  <a:pt x="0" y="0"/>
                </a:lnTo>
                <a:lnTo>
                  <a:pt x="0" y="977607"/>
                </a:lnTo>
                <a:lnTo>
                  <a:pt x="2968748" y="977607"/>
                </a:lnTo>
                <a:lnTo>
                  <a:pt x="2968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550ACB03-0C53-4AB3-BFE2-B2B6318DE3F3}"/>
              </a:ext>
            </a:extLst>
          </p:cNvPr>
          <p:cNvSpPr txBox="1"/>
          <p:nvPr/>
        </p:nvSpPr>
        <p:spPr>
          <a:xfrm>
            <a:off x="4674992" y="4532843"/>
            <a:ext cx="2968749" cy="331501"/>
          </a:xfrm>
          <a:prstGeom prst="rect">
            <a:avLst/>
          </a:prstGeom>
          <a:solidFill>
            <a:srgbClr val="AA806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94055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02BBEB73-08FC-4F4D-9FCB-8F5BD4B47AFA}"/>
              </a:ext>
            </a:extLst>
          </p:cNvPr>
          <p:cNvSpPr txBox="1"/>
          <p:nvPr/>
        </p:nvSpPr>
        <p:spPr>
          <a:xfrm>
            <a:off x="915428" y="4546622"/>
            <a:ext cx="2969260" cy="330218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08330" algn="ctr">
              <a:lnSpc>
                <a:spcPct val="100000"/>
              </a:lnSpc>
              <a:spcBef>
                <a:spcPts val="894"/>
              </a:spcBef>
            </a:pPr>
            <a:endParaRPr lang="ko-KR" altLang="en-US" sz="1400" dirty="0">
              <a:latin typeface="UnDotum"/>
              <a:cs typeface="UnDotum"/>
            </a:endParaRPr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A71BCC9A-0323-442A-9EE2-904BC8AA6E4E}"/>
              </a:ext>
            </a:extLst>
          </p:cNvPr>
          <p:cNvSpPr txBox="1"/>
          <p:nvPr/>
        </p:nvSpPr>
        <p:spPr>
          <a:xfrm>
            <a:off x="8434561" y="4532843"/>
            <a:ext cx="2969260" cy="331501"/>
          </a:xfrm>
          <a:prstGeom prst="rect">
            <a:avLst/>
          </a:prstGeom>
          <a:solidFill>
            <a:srgbClr val="1C3061"/>
          </a:solidFill>
        </p:spPr>
        <p:txBody>
          <a:bodyPr vert="horz" wrap="square" lIns="0" tIns="114935" rIns="0" bIns="0" rtlCol="0">
            <a:spAutoFit/>
          </a:bodyPr>
          <a:lstStyle/>
          <a:p>
            <a:pPr marL="796925" algn="ctr">
              <a:lnSpc>
                <a:spcPct val="100000"/>
              </a:lnSpc>
              <a:spcBef>
                <a:spcPts val="905"/>
              </a:spcBef>
            </a:pPr>
            <a:endParaRPr lang="en-US" sz="1400" dirty="0">
              <a:latin typeface="UnDotum"/>
              <a:cs typeface="UnDot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191EE-839B-4953-98A2-AB90F943B1F0}"/>
              </a:ext>
            </a:extLst>
          </p:cNvPr>
          <p:cNvSpPr txBox="1"/>
          <p:nvPr/>
        </p:nvSpPr>
        <p:spPr>
          <a:xfrm>
            <a:off x="1923579" y="4571562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</a:rPr>
              <a:t>차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B70AA-62A1-4663-AC6E-DE6F4B82D2D6}"/>
              </a:ext>
            </a:extLst>
          </p:cNvPr>
          <p:cNvSpPr txBox="1"/>
          <p:nvPr/>
        </p:nvSpPr>
        <p:spPr>
          <a:xfrm>
            <a:off x="8841233" y="518833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차 모델 </a:t>
            </a:r>
            <a:r>
              <a:rPr lang="en-US" altLang="ko-KR" sz="1400" dirty="0"/>
              <a:t>+ </a:t>
            </a:r>
            <a:r>
              <a:rPr lang="ko-KR" altLang="en-US" sz="1400" dirty="0"/>
              <a:t>기온</a:t>
            </a:r>
            <a:r>
              <a:rPr lang="en-US" altLang="ko-KR" sz="1400" dirty="0"/>
              <a:t>, </a:t>
            </a:r>
            <a:r>
              <a:rPr lang="ko-KR" altLang="en-US" sz="1400" dirty="0"/>
              <a:t>낙뢰</a:t>
            </a:r>
            <a:r>
              <a:rPr lang="en-US" altLang="ko-KR" sz="1400" dirty="0"/>
              <a:t>, </a:t>
            </a:r>
            <a:r>
              <a:rPr lang="ko-KR" altLang="en-US" sz="1400" dirty="0"/>
              <a:t>강우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62206-8025-4D14-912A-26431C5F5321}"/>
              </a:ext>
            </a:extLst>
          </p:cNvPr>
          <p:cNvSpPr txBox="1"/>
          <p:nvPr/>
        </p:nvSpPr>
        <p:spPr>
          <a:xfrm>
            <a:off x="5604886" y="4544175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차 모델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D4DE60-6DB1-4766-8930-BA9C3D6B852C}"/>
              </a:ext>
            </a:extLst>
          </p:cNvPr>
          <p:cNvGrpSpPr/>
          <p:nvPr/>
        </p:nvGrpSpPr>
        <p:grpSpPr>
          <a:xfrm>
            <a:off x="914400" y="5312927"/>
            <a:ext cx="10488393" cy="772245"/>
            <a:chOff x="852061" y="2223351"/>
            <a:chExt cx="10488393" cy="772245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98634D34-8B32-4351-BFB5-C4E89ABF1546}"/>
                </a:ext>
              </a:extLst>
            </p:cNvPr>
            <p:cNvSpPr/>
            <p:nvPr/>
          </p:nvSpPr>
          <p:spPr>
            <a:xfrm>
              <a:off x="7432568" y="2238715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403"/>
                  </a:lnTo>
                  <a:lnTo>
                    <a:pt x="1115999" y="88201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83A3853E-D7BE-4FF5-94AF-8E2C8727B807}"/>
                </a:ext>
              </a:extLst>
            </p:cNvPr>
            <p:cNvSpPr/>
            <p:nvPr/>
          </p:nvSpPr>
          <p:spPr>
            <a:xfrm>
              <a:off x="4611625" y="2682050"/>
              <a:ext cx="2969260" cy="310094"/>
            </a:xfrm>
            <a:custGeom>
              <a:avLst/>
              <a:gdLst/>
              <a:ahLst/>
              <a:cxnLst/>
              <a:rect l="l" t="t" r="r" b="b"/>
              <a:pathLst>
                <a:path w="2969259" h="977900">
                  <a:moveTo>
                    <a:pt x="2968752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52" y="977607"/>
                  </a:lnTo>
                  <a:lnTo>
                    <a:pt x="2968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A00176EF-7CBD-492A-9A01-EF0EC13983BE}"/>
                </a:ext>
              </a:extLst>
            </p:cNvPr>
            <p:cNvSpPr/>
            <p:nvPr/>
          </p:nvSpPr>
          <p:spPr>
            <a:xfrm>
              <a:off x="3633299" y="2223351"/>
              <a:ext cx="1116330" cy="176530"/>
            </a:xfrm>
            <a:custGeom>
              <a:avLst/>
              <a:gdLst/>
              <a:ahLst/>
              <a:cxnLst/>
              <a:rect l="l" t="t" r="r" b="b"/>
              <a:pathLst>
                <a:path w="1116329" h="176529">
                  <a:moveTo>
                    <a:pt x="1027798" y="0"/>
                  </a:moveTo>
                  <a:lnTo>
                    <a:pt x="1027798" y="44094"/>
                  </a:lnTo>
                  <a:lnTo>
                    <a:pt x="0" y="44094"/>
                  </a:lnTo>
                  <a:lnTo>
                    <a:pt x="0" y="132295"/>
                  </a:lnTo>
                  <a:lnTo>
                    <a:pt x="1027798" y="132295"/>
                  </a:lnTo>
                  <a:lnTo>
                    <a:pt x="1027798" y="176390"/>
                  </a:lnTo>
                  <a:lnTo>
                    <a:pt x="1115999" y="88188"/>
                  </a:lnTo>
                  <a:lnTo>
                    <a:pt x="102779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7BBE5D7-1F78-495C-B2EE-94A8E202DE1C}"/>
                </a:ext>
              </a:extLst>
            </p:cNvPr>
            <p:cNvSpPr txBox="1"/>
            <p:nvPr/>
          </p:nvSpPr>
          <p:spPr>
            <a:xfrm>
              <a:off x="4611625" y="2682049"/>
              <a:ext cx="2969260" cy="313547"/>
            </a:xfrm>
            <a:prstGeom prst="rect">
              <a:avLst/>
            </a:prstGeom>
            <a:ln w="12700">
              <a:solidFill>
                <a:srgbClr val="BFBFBF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marL="960755">
                <a:lnSpc>
                  <a:spcPct val="100000"/>
                </a:lnSpc>
              </a:pPr>
              <a:r>
                <a:rPr lang="en-US" sz="2000" b="1" spc="-55" dirty="0">
                  <a:solidFill>
                    <a:srgbClr val="6D533E"/>
                  </a:solidFill>
                  <a:latin typeface="UnDotum"/>
                  <a:cs typeface="UnDotum"/>
                </a:rPr>
                <a:t>0.0695</a:t>
              </a:r>
              <a:r>
                <a:rPr sz="2000" b="1" spc="-55" dirty="0">
                  <a:solidFill>
                    <a:srgbClr val="6D533E"/>
                  </a:solidFill>
                  <a:latin typeface="UnDotum"/>
                  <a:cs typeface="UnDotum"/>
                </a:rPr>
                <a:t>점</a:t>
              </a:r>
              <a:endParaRPr sz="2000" dirty="0">
                <a:latin typeface="UnDotum"/>
                <a:cs typeface="UnDotum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066EC8A-30B9-40E5-813F-1A441932F119}"/>
                </a:ext>
              </a:extLst>
            </p:cNvPr>
            <p:cNvSpPr txBox="1"/>
            <p:nvPr/>
          </p:nvSpPr>
          <p:spPr>
            <a:xfrm>
              <a:off x="8371194" y="2682049"/>
              <a:ext cx="2969260" cy="3135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BFBFBF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marL="953769">
                <a:lnSpc>
                  <a:spcPct val="100000"/>
                </a:lnSpc>
              </a:pPr>
              <a:r>
                <a:rPr lang="en-US" sz="2000" b="1" spc="-40" dirty="0">
                  <a:solidFill>
                    <a:srgbClr val="1C3061"/>
                  </a:solidFill>
                  <a:latin typeface="UnDotum"/>
                  <a:cs typeface="UnDotum"/>
                </a:rPr>
                <a:t>0.0581</a:t>
              </a:r>
              <a:r>
                <a:rPr sz="2000" b="1" spc="-40" dirty="0">
                  <a:solidFill>
                    <a:srgbClr val="1C3061"/>
                  </a:solidFill>
                  <a:latin typeface="UnDotum"/>
                  <a:cs typeface="UnDotum"/>
                </a:rPr>
                <a:t>점</a:t>
              </a:r>
              <a:endParaRPr sz="2000" dirty="0">
                <a:latin typeface="UnDotum"/>
                <a:cs typeface="UnDotum"/>
              </a:endParaRPr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D9EE8299-FE2D-4F0A-BB94-B222B1F347F2}"/>
                </a:ext>
              </a:extLst>
            </p:cNvPr>
            <p:cNvSpPr/>
            <p:nvPr/>
          </p:nvSpPr>
          <p:spPr>
            <a:xfrm>
              <a:off x="852061" y="2679879"/>
              <a:ext cx="2969260" cy="294284"/>
            </a:xfrm>
            <a:custGeom>
              <a:avLst/>
              <a:gdLst/>
              <a:ahLst/>
              <a:cxnLst/>
              <a:rect l="l" t="t" r="r" b="b"/>
              <a:pathLst>
                <a:path w="2969260" h="977900">
                  <a:moveTo>
                    <a:pt x="2968748" y="0"/>
                  </a:moveTo>
                  <a:lnTo>
                    <a:pt x="0" y="0"/>
                  </a:lnTo>
                  <a:lnTo>
                    <a:pt x="0" y="977607"/>
                  </a:lnTo>
                  <a:lnTo>
                    <a:pt x="2968748" y="977607"/>
                  </a:lnTo>
                  <a:lnTo>
                    <a:pt x="2968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DB3463AF-9E3A-466F-BB5E-869E41C62725}"/>
                </a:ext>
              </a:extLst>
            </p:cNvPr>
            <p:cNvSpPr txBox="1"/>
            <p:nvPr/>
          </p:nvSpPr>
          <p:spPr>
            <a:xfrm>
              <a:off x="852061" y="2679878"/>
              <a:ext cx="2969260" cy="312265"/>
            </a:xfrm>
            <a:prstGeom prst="rect">
              <a:avLst/>
            </a:prstGeom>
            <a:ln w="12700">
              <a:solidFill>
                <a:srgbClr val="BFBFBF"/>
              </a:solidFill>
            </a:ln>
          </p:spPr>
          <p:txBody>
            <a:bodyPr vert="horz" wrap="square" lIns="0" tIns="4445" rIns="0" bIns="0" rtlCol="0">
              <a:spAutoFit/>
            </a:bodyPr>
            <a:lstStyle/>
            <a:p>
              <a:pPr marL="974725">
                <a:lnSpc>
                  <a:spcPct val="100000"/>
                </a:lnSpc>
              </a:pPr>
              <a:r>
                <a:rPr lang="en-US" altLang="ko-KR" sz="2000" b="1" spc="-85" dirty="0">
                  <a:solidFill>
                    <a:srgbClr val="999999"/>
                  </a:solidFill>
                  <a:latin typeface="UnDotum"/>
                  <a:cs typeface="UnDotum"/>
                </a:rPr>
                <a:t>0.0893</a:t>
              </a:r>
              <a:r>
                <a:rPr lang="ko-KR" altLang="en-US" sz="2000" b="1" spc="-85" dirty="0">
                  <a:solidFill>
                    <a:srgbClr val="999999"/>
                  </a:solidFill>
                  <a:latin typeface="UnDotum"/>
                  <a:cs typeface="UnDotum"/>
                </a:rPr>
                <a:t>점</a:t>
              </a:r>
              <a:endParaRPr lang="ko-KR" altLang="en-US" sz="2000" dirty="0">
                <a:latin typeface="UnDotum"/>
                <a:cs typeface="UnDotum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A17DD4-A877-496B-A4CB-714FFE761B88}"/>
              </a:ext>
            </a:extLst>
          </p:cNvPr>
          <p:cNvSpPr txBox="1"/>
          <p:nvPr/>
        </p:nvSpPr>
        <p:spPr>
          <a:xfrm>
            <a:off x="5143120" y="5165907"/>
            <a:ext cx="1905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75" dirty="0">
                <a:latin typeface="UnDotum"/>
                <a:cs typeface="UnDotum"/>
              </a:rPr>
              <a:t>1</a:t>
            </a:r>
            <a:r>
              <a:rPr lang="ko-KR" altLang="en-US" sz="1400" spc="-75" dirty="0">
                <a:latin typeface="UnDotum"/>
                <a:cs typeface="UnDotum"/>
              </a:rPr>
              <a:t>차 모델  </a:t>
            </a:r>
            <a:r>
              <a:rPr lang="en-US" altLang="ko-KR" sz="1400" spc="-75" dirty="0">
                <a:latin typeface="UnDotum"/>
                <a:cs typeface="UnDotum"/>
              </a:rPr>
              <a:t>+ </a:t>
            </a:r>
            <a:r>
              <a:rPr lang="ko-KR" altLang="en-US" sz="1400" spc="-75" dirty="0">
                <a:latin typeface="UnDotum"/>
                <a:cs typeface="UnDotum"/>
              </a:rPr>
              <a:t> 항공 교통 량 </a:t>
            </a:r>
            <a:endParaRPr lang="en-US" altLang="ko-KR" sz="1400" dirty="0">
              <a:latin typeface="UnDotum"/>
              <a:cs typeface="UnDot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C6FB2-1F26-4847-94D2-B8BADA47BFD4}"/>
              </a:ext>
            </a:extLst>
          </p:cNvPr>
          <p:cNvSpPr txBox="1"/>
          <p:nvPr/>
        </p:nvSpPr>
        <p:spPr>
          <a:xfrm>
            <a:off x="9425079" y="454659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차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최종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모델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332D8-EC1F-4BA6-86BF-A03641D3425D}"/>
              </a:ext>
            </a:extLst>
          </p:cNvPr>
          <p:cNvSpPr txBox="1"/>
          <p:nvPr/>
        </p:nvSpPr>
        <p:spPr>
          <a:xfrm>
            <a:off x="1208601" y="5008038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 변수 </a:t>
            </a:r>
            <a:endParaRPr lang="en-US" altLang="ko-KR" sz="1400" dirty="0"/>
          </a:p>
          <a:p>
            <a:r>
              <a:rPr lang="en-US" altLang="ko-KR" sz="1400" dirty="0"/>
              <a:t>: </a:t>
            </a:r>
            <a:r>
              <a:rPr lang="ko-KR" altLang="en-US" sz="1400" dirty="0"/>
              <a:t>과거 </a:t>
            </a:r>
            <a:r>
              <a:rPr lang="en-US" altLang="ko-KR" sz="1400" dirty="0"/>
              <a:t>24</a:t>
            </a:r>
            <a:r>
              <a:rPr lang="ko-KR" altLang="en-US" sz="1400" dirty="0"/>
              <a:t>시간 활주로 조합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풍속</a:t>
            </a:r>
            <a:r>
              <a:rPr lang="en-US" altLang="ko-KR" sz="1400" dirty="0"/>
              <a:t>, </a:t>
            </a:r>
            <a:r>
              <a:rPr lang="ko-KR" altLang="en-US" sz="1400" dirty="0"/>
              <a:t>풍향 </a:t>
            </a:r>
          </a:p>
        </p:txBody>
      </p:sp>
    </p:spTree>
    <p:extLst>
      <p:ext uri="{BB962C8B-B14F-4D97-AF65-F5344CB8AC3E}">
        <p14:creationId xmlns:p14="http://schemas.microsoft.com/office/powerpoint/2010/main" val="329322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6E04D8-9A07-1F6E-13E4-81B0C4102AF7}"/>
              </a:ext>
            </a:extLst>
          </p:cNvPr>
          <p:cNvSpPr/>
          <p:nvPr/>
        </p:nvSpPr>
        <p:spPr>
          <a:xfrm>
            <a:off x="10210800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7" y="2049780"/>
            <a:ext cx="27928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1" i="0" dirty="0">
                <a:solidFill>
                  <a:srgbClr val="202122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V. </a:t>
            </a:r>
            <a:r>
              <a:rPr lang="ko-KR" altLang="en-US" sz="3200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r>
              <a:rPr lang="ko-KR" altLang="en-US" sz="1600" spc="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811F4-CDF2-6186-4572-A3259D91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2567FC-2091-0951-1669-097616D274F4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3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43B42C3-5468-4A1C-8A89-46C2D81CF9F4}"/>
              </a:ext>
            </a:extLst>
          </p:cNvPr>
          <p:cNvSpPr txBox="1"/>
          <p:nvPr/>
        </p:nvSpPr>
        <p:spPr>
          <a:xfrm>
            <a:off x="1348614" y="147828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C9C224-71F9-B78D-EDD8-447A973995C9}"/>
              </a:ext>
            </a:extLst>
          </p:cNvPr>
          <p:cNvSpPr txBox="1"/>
          <p:nvPr/>
        </p:nvSpPr>
        <p:spPr>
          <a:xfrm>
            <a:off x="4038600" y="147828"/>
            <a:ext cx="1371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890641-13DB-C518-C5CD-07C7A6E4DF9C}"/>
              </a:ext>
            </a:extLst>
          </p:cNvPr>
          <p:cNvSpPr txBox="1"/>
          <p:nvPr/>
        </p:nvSpPr>
        <p:spPr>
          <a:xfrm>
            <a:off x="7152628" y="147828"/>
            <a:ext cx="16103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ADA5D19-F617-2257-66DA-F2A4FF035C30}"/>
              </a:ext>
            </a:extLst>
          </p:cNvPr>
          <p:cNvSpPr txBox="1"/>
          <p:nvPr/>
        </p:nvSpPr>
        <p:spPr>
          <a:xfrm>
            <a:off x="9945052" y="147828"/>
            <a:ext cx="722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34FCF-030A-A917-295B-8C036A5B5EA8}"/>
              </a:ext>
            </a:extLst>
          </p:cNvPr>
          <p:cNvSpPr txBox="1"/>
          <p:nvPr/>
        </p:nvSpPr>
        <p:spPr>
          <a:xfrm>
            <a:off x="381000" y="1270210"/>
            <a:ext cx="9518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공항 별 변수 영향도 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초기 모델에서 가장 </a:t>
            </a:r>
            <a:r>
              <a:rPr lang="en-US" altLang="ko-KR" sz="1400" dirty="0">
                <a:latin typeface="+mn-ea"/>
              </a:rPr>
              <a:t>loss</a:t>
            </a:r>
            <a:r>
              <a:rPr lang="ko-KR" altLang="en-US" sz="1400" dirty="0">
                <a:latin typeface="+mn-ea"/>
              </a:rPr>
              <a:t>가 높음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최종 모델의 </a:t>
            </a:r>
            <a:r>
              <a:rPr lang="en-US" altLang="ko-KR" sz="1400" dirty="0">
                <a:latin typeface="+mn-ea"/>
              </a:rPr>
              <a:t>loss</a:t>
            </a:r>
            <a:r>
              <a:rPr lang="ko-KR" altLang="en-US" sz="1400" dirty="0">
                <a:latin typeface="+mn-ea"/>
              </a:rPr>
              <a:t>가 모든 공항에서 낮은 것은 아님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각 공항별로 영향을 미치는 변수가 다름</a:t>
            </a: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따라서 공항 별로 변수의 영향도가 다르며 더 좋은 성능을 위해선 공항 별로 각기 다른 변수 설정 필요 </a:t>
            </a:r>
            <a:endParaRPr lang="en-US" altLang="ko-KR" sz="1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K Fold 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>
                <a:latin typeface="+mn-ea"/>
              </a:rPr>
              <a:t>공항 별로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개의 모델 생성 </a:t>
            </a:r>
            <a:r>
              <a:rPr lang="en-US" altLang="ko-KR" sz="1400" dirty="0">
                <a:latin typeface="+mn-ea"/>
              </a:rPr>
              <a:t>-&gt; </a:t>
            </a:r>
            <a:r>
              <a:rPr lang="ko-KR" altLang="en-US" sz="1400" dirty="0">
                <a:latin typeface="+mn-ea"/>
              </a:rPr>
              <a:t>학습시간 오래 소요 </a:t>
            </a:r>
            <a:r>
              <a:rPr lang="en-US" altLang="ko-KR" sz="1400" dirty="0">
                <a:latin typeface="+mn-ea"/>
              </a:rPr>
              <a:t>(30~40</a:t>
            </a:r>
            <a:r>
              <a:rPr lang="ko-KR" altLang="en-US" sz="1400" dirty="0">
                <a:latin typeface="+mn-ea"/>
              </a:rPr>
              <a:t>시간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>
                <a:latin typeface="+mn-ea"/>
              </a:rPr>
              <a:t>Generalization gap</a:t>
            </a:r>
            <a:r>
              <a:rPr lang="ko-KR" altLang="en-US" sz="1400" dirty="0">
                <a:latin typeface="+mn-ea"/>
              </a:rPr>
              <a:t>을 완화하기 위한 전략으로 </a:t>
            </a:r>
            <a:r>
              <a:rPr lang="en-US" altLang="ko-KR" sz="1400" dirty="0">
                <a:latin typeface="+mn-ea"/>
              </a:rPr>
              <a:t>K-Fold</a:t>
            </a:r>
            <a:r>
              <a:rPr lang="ko-KR" altLang="en-US" sz="1400" dirty="0">
                <a:latin typeface="+mn-ea"/>
              </a:rPr>
              <a:t>가 시행되어야 하지만 물리적인 시간 문제로 시행되지 못 함 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F1224CB-ADFB-D320-D965-3568FBCE6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362306"/>
              </p:ext>
            </p:extLst>
          </p:nvPr>
        </p:nvGraphicFramePr>
        <p:xfrm>
          <a:off x="1163240" y="3429000"/>
          <a:ext cx="9865519" cy="271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F79A6-FD2E-D466-68B4-E078651091D5}"/>
              </a:ext>
            </a:extLst>
          </p:cNvPr>
          <p:cNvSpPr/>
          <p:nvPr/>
        </p:nvSpPr>
        <p:spPr>
          <a:xfrm>
            <a:off x="8257579" y="3964567"/>
            <a:ext cx="533400" cy="109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78A37C-C518-12B6-508C-FDC1C364BEEA}"/>
              </a:ext>
            </a:extLst>
          </p:cNvPr>
          <p:cNvSpPr/>
          <p:nvPr/>
        </p:nvSpPr>
        <p:spPr>
          <a:xfrm>
            <a:off x="5410200" y="5029200"/>
            <a:ext cx="609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E644A39-97E6-4D16-87D2-C66EA22EDA97}"/>
              </a:ext>
            </a:extLst>
          </p:cNvPr>
          <p:cNvSpPr txBox="1"/>
          <p:nvPr/>
        </p:nvSpPr>
        <p:spPr>
          <a:xfrm>
            <a:off x="304800" y="793591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결과 및 결론 </a:t>
            </a:r>
            <a:r>
              <a:rPr lang="en-US" altLang="ko-KR" sz="1600" spc="-20" dirty="0">
                <a:solidFill>
                  <a:srgbClr val="1C3061"/>
                </a:solidFill>
                <a:latin typeface="UnDotum"/>
                <a:cs typeface="UnDotum"/>
              </a:rPr>
              <a:t>- </a:t>
            </a:r>
            <a:r>
              <a:rPr lang="ko-KR" altLang="en-US" sz="1600" spc="-20" dirty="0">
                <a:solidFill>
                  <a:srgbClr val="1C3061"/>
                </a:solidFill>
                <a:latin typeface="UnDotum"/>
                <a:cs typeface="UnDotum"/>
              </a:rPr>
              <a:t>보완점</a:t>
            </a:r>
            <a:endParaRPr sz="1600" dirty="0">
              <a:latin typeface="UnDotum"/>
              <a:cs typeface="UnDotum"/>
            </a:endParaRPr>
          </a:p>
        </p:txBody>
      </p:sp>
    </p:spTree>
    <p:extLst>
      <p:ext uri="{BB962C8B-B14F-4D97-AF65-F5344CB8AC3E}">
        <p14:creationId xmlns:p14="http://schemas.microsoft.com/office/powerpoint/2010/main" val="225584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43B42C3-5468-4A1C-8A89-46C2D81CF9F4}"/>
              </a:ext>
            </a:extLst>
          </p:cNvPr>
          <p:cNvSpPr txBox="1"/>
          <p:nvPr/>
        </p:nvSpPr>
        <p:spPr>
          <a:xfrm>
            <a:off x="1348614" y="147828"/>
            <a:ext cx="12960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400" b="1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C9C224-71F9-B78D-EDD8-447A973995C9}"/>
              </a:ext>
            </a:extLst>
          </p:cNvPr>
          <p:cNvSpPr txBox="1"/>
          <p:nvPr/>
        </p:nvSpPr>
        <p:spPr>
          <a:xfrm>
            <a:off x="4038600" y="147828"/>
            <a:ext cx="1371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4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1890641-13DB-C518-C5CD-07C7A6E4DF9C}"/>
              </a:ext>
            </a:extLst>
          </p:cNvPr>
          <p:cNvSpPr txBox="1"/>
          <p:nvPr/>
        </p:nvSpPr>
        <p:spPr>
          <a:xfrm>
            <a:off x="7152628" y="147828"/>
            <a:ext cx="16103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4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ADA5D19-F617-2257-66DA-F2A4FF035C30}"/>
              </a:ext>
            </a:extLst>
          </p:cNvPr>
          <p:cNvSpPr txBox="1"/>
          <p:nvPr/>
        </p:nvSpPr>
        <p:spPr>
          <a:xfrm>
            <a:off x="9945052" y="147828"/>
            <a:ext cx="7229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spc="-8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400" dirty="0">
              <a:solidFill>
                <a:srgbClr val="1C306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E644A39-97E6-4D16-87D2-C66EA22EDA97}"/>
              </a:ext>
            </a:extLst>
          </p:cNvPr>
          <p:cNvSpPr txBox="1"/>
          <p:nvPr/>
        </p:nvSpPr>
        <p:spPr>
          <a:xfrm>
            <a:off x="304800" y="793591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결과 및 결론</a:t>
            </a:r>
            <a:endParaRPr sz="1600" dirty="0">
              <a:latin typeface="UnDotum"/>
              <a:cs typeface="UnDotum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2C60D4B5-2CD0-47AF-B2B7-4A59442F89C1}"/>
              </a:ext>
            </a:extLst>
          </p:cNvPr>
          <p:cNvSpPr/>
          <p:nvPr/>
        </p:nvSpPr>
        <p:spPr>
          <a:xfrm>
            <a:off x="8844427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3B484C-9E4E-4852-BC01-92A450C1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41" y="1088096"/>
            <a:ext cx="6554982" cy="5160304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F4A0D3-8486-4114-B84F-0F5067458A89}"/>
              </a:ext>
            </a:extLst>
          </p:cNvPr>
          <p:cNvSpPr/>
          <p:nvPr/>
        </p:nvSpPr>
        <p:spPr>
          <a:xfrm>
            <a:off x="2853771" y="1779819"/>
            <a:ext cx="6761322" cy="432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3CDA6-170B-4646-895F-A66EC90DB16E}"/>
              </a:ext>
            </a:extLst>
          </p:cNvPr>
          <p:cNvSpPr txBox="1"/>
          <p:nvPr/>
        </p:nvSpPr>
        <p:spPr>
          <a:xfrm>
            <a:off x="1982173" y="1729363"/>
            <a:ext cx="139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1</a:t>
            </a:r>
            <a:r>
              <a:rPr lang="ko-KR" altLang="en-US" sz="2800" dirty="0">
                <a:solidFill>
                  <a:srgbClr val="FF0000"/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94191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983" y="6324396"/>
            <a:ext cx="1164655" cy="13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914" y="6142782"/>
            <a:ext cx="1171732" cy="47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2387" y="1975468"/>
            <a:ext cx="5002613" cy="130420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pc="-440" dirty="0" err="1"/>
              <a:t>감사합니다</a:t>
            </a:r>
            <a:r>
              <a:rPr spc="-440" dirty="0"/>
              <a:t>.</a:t>
            </a:r>
            <a:br>
              <a:rPr lang="ko-KR" altLang="en-US" sz="1400" kern="0" spc="-490" dirty="0"/>
            </a:br>
            <a:r>
              <a:rPr lang="ko-KR" altLang="en-US" sz="4400" kern="0" spc="-490" dirty="0"/>
              <a:t>이상 탐지 </a:t>
            </a:r>
            <a:r>
              <a:rPr lang="en-US" altLang="ko-KR" sz="4400" kern="0" spc="-490" dirty="0"/>
              <a:t>&amp; </a:t>
            </a:r>
            <a:r>
              <a:rPr lang="ko-KR" altLang="en-US" sz="4400" kern="0" spc="-490" dirty="0"/>
              <a:t>미래 예측 </a:t>
            </a:r>
            <a:endParaRPr lang="ko-KR" altLang="en-US" sz="4000" kern="0" dirty="0"/>
          </a:p>
        </p:txBody>
      </p:sp>
      <p:sp>
        <p:nvSpPr>
          <p:cNvPr id="5" name="object 5"/>
          <p:cNvSpPr txBox="1"/>
          <p:nvPr/>
        </p:nvSpPr>
        <p:spPr>
          <a:xfrm>
            <a:off x="7441196" y="4612132"/>
            <a:ext cx="3321050" cy="522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TEAM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HunHun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 err="1">
                <a:solidFill>
                  <a:srgbClr val="1C3061"/>
                </a:solidFill>
                <a:latin typeface="UnDotum"/>
                <a:cs typeface="UnDotum"/>
              </a:rPr>
              <a:t>Jieun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 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ho~!</a:t>
            </a:r>
          </a:p>
          <a:p>
            <a:pPr marL="12700" marR="5080">
              <a:lnSpc>
                <a:spcPct val="103699"/>
              </a:lnSpc>
              <a:spcBef>
                <a:spcPts val="25"/>
              </a:spcBef>
            </a:pP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임훈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정지훈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정지은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, 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이현호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(</a:t>
            </a:r>
            <a:r>
              <a:rPr lang="ko-KR" altLang="en-US" sz="1600" b="1" spc="-10" dirty="0">
                <a:solidFill>
                  <a:srgbClr val="1C3061"/>
                </a:solidFill>
                <a:latin typeface="UnDotum"/>
                <a:cs typeface="UnDotum"/>
              </a:rPr>
              <a:t>멘토</a:t>
            </a:r>
            <a:r>
              <a:rPr lang="en-US" altLang="ko-KR" sz="1600" b="1" spc="-10" dirty="0">
                <a:solidFill>
                  <a:srgbClr val="1C3061"/>
                </a:solidFill>
                <a:latin typeface="UnDotum"/>
                <a:cs typeface="UnDotum"/>
              </a:rPr>
              <a:t>)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252" y="1766858"/>
            <a:ext cx="29324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40" dirty="0">
                <a:solidFill>
                  <a:srgbClr val="A6A6A6"/>
                </a:solidFill>
                <a:latin typeface="Arial"/>
                <a:cs typeface="Arial"/>
              </a:rPr>
              <a:t>2022 </a:t>
            </a:r>
            <a:r>
              <a:rPr lang="ko-KR" altLang="en-US" sz="1600" spc="40" dirty="0">
                <a:solidFill>
                  <a:srgbClr val="A6A6A6"/>
                </a:solidFill>
                <a:latin typeface="Arial"/>
                <a:cs typeface="Arial"/>
              </a:rPr>
              <a:t>기업 연계 프로젝트 </a:t>
            </a:r>
            <a:endParaRPr lang="ko-KR" altLang="en-US" sz="1600" dirty="0">
              <a:latin typeface="Arial"/>
              <a:cs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6CEDA-4A54-638A-8004-74F1EDFC6A4A}"/>
              </a:ext>
            </a:extLst>
          </p:cNvPr>
          <p:cNvSpPr/>
          <p:nvPr/>
        </p:nvSpPr>
        <p:spPr>
          <a:xfrm>
            <a:off x="10260073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FB1D5D-A54A-1D34-515E-26AA315E1F09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7C9678-2534-F724-5C8C-C408FD87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03B11C-199A-23DA-17BE-4AF06FEE4B1A}"/>
              </a:ext>
            </a:extLst>
          </p:cNvPr>
          <p:cNvGrpSpPr/>
          <p:nvPr/>
        </p:nvGrpSpPr>
        <p:grpSpPr>
          <a:xfrm>
            <a:off x="7441196" y="4595567"/>
            <a:ext cx="3321050" cy="569468"/>
            <a:chOff x="7441196" y="4612132"/>
            <a:chExt cx="3321050" cy="569468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B75A771D-AA25-E0F1-BABB-DAA36B905C2A}"/>
                </a:ext>
              </a:extLst>
            </p:cNvPr>
            <p:cNvSpPr txBox="1"/>
            <p:nvPr/>
          </p:nvSpPr>
          <p:spPr>
            <a:xfrm>
              <a:off x="7441196" y="4612132"/>
              <a:ext cx="3321050" cy="249427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 marR="5080">
                <a:lnSpc>
                  <a:spcPct val="103699"/>
                </a:lnSpc>
                <a:spcBef>
                  <a:spcPts val="25"/>
                </a:spcBef>
              </a:pPr>
              <a:endParaRPr lang="en-US" sz="1600" b="1" spc="-10" dirty="0">
                <a:solidFill>
                  <a:srgbClr val="1C3061"/>
                </a:solidFill>
                <a:latin typeface="UnDotum"/>
                <a:cs typeface="UnDotum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07853F-AB9F-CF23-AD13-C9C665B7F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96" y="5181600"/>
              <a:ext cx="30744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386" y="2049780"/>
            <a:ext cx="439301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/>
              <a:t>Ⅰ. </a:t>
            </a:r>
            <a: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1</a:t>
            </a:r>
            <a:r>
              <a:rPr lang="ko-KR" altLang="en-US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  <a:t>차 프로젝트 </a:t>
            </a:r>
            <a:br>
              <a:rPr lang="en-US" altLang="ko-KR" sz="3200" b="1" spc="12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UnDotum"/>
              </a:rPr>
            </a:br>
            <a:r>
              <a:rPr lang="en-US" altLang="ko-KR" sz="1600" b="0" spc="12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프로젝트 개요  </a:t>
            </a:r>
            <a:br>
              <a:rPr lang="en-US" altLang="ko-KR" sz="1600" b="0" spc="12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sz="1600" b="0" spc="12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- 1</a:t>
            </a:r>
            <a:r>
              <a:rPr lang="ko-KR" altLang="en-US" sz="1600" b="0" spc="12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프로젝트 결과 </a:t>
            </a:r>
            <a:endParaRPr sz="1600" b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7B5B6-0818-AF7A-5036-68ABB8284F22}"/>
              </a:ext>
            </a:extLst>
          </p:cNvPr>
          <p:cNvSpPr/>
          <p:nvPr/>
        </p:nvSpPr>
        <p:spPr>
          <a:xfrm>
            <a:off x="712386" y="59436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B687B-37E9-D332-2C8E-2197C4642000}"/>
              </a:ext>
            </a:extLst>
          </p:cNvPr>
          <p:cNvSpPr/>
          <p:nvPr/>
        </p:nvSpPr>
        <p:spPr>
          <a:xfrm>
            <a:off x="10287000" y="5867400"/>
            <a:ext cx="1497414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1D9C52-A55B-4AFE-73B5-0660DBB4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555067-20FB-4437-985B-995430FFADA7}"/>
              </a:ext>
            </a:extLst>
          </p:cNvPr>
          <p:cNvSpPr/>
          <p:nvPr/>
        </p:nvSpPr>
        <p:spPr>
          <a:xfrm>
            <a:off x="-2057400" y="2819400"/>
            <a:ext cx="1905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 목차 수정 함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F7BB6B8B-ED77-45BE-8937-CB735191AAEF}"/>
              </a:ext>
            </a:extLst>
          </p:cNvPr>
          <p:cNvSpPr txBox="1"/>
          <p:nvPr/>
        </p:nvSpPr>
        <p:spPr>
          <a:xfrm>
            <a:off x="457200" y="12192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주제 </a:t>
            </a:r>
            <a:r>
              <a:rPr lang="en-US" altLang="ko-KR" b="1" dirty="0">
                <a:latin typeface="+mj-ea"/>
              </a:rPr>
              <a:t>- </a:t>
            </a:r>
            <a:r>
              <a:rPr lang="ko-KR" altLang="en-US" b="1" spc="-100" dirty="0">
                <a:latin typeface="+mj-ea"/>
              </a:rPr>
              <a:t>센서 데이터를 이용한</a:t>
            </a:r>
            <a:r>
              <a:rPr lang="ko-KR" altLang="en-US" sz="1800" b="1" spc="-100" dirty="0">
                <a:latin typeface="+mj-ea"/>
              </a:rPr>
              <a:t> 제품 이상 탐지 </a:t>
            </a:r>
            <a:endParaRPr lang="ko-KR" altLang="en-US" b="1" spc="-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104A9-6E3D-4A82-A58D-558E7C0679A2}"/>
              </a:ext>
            </a:extLst>
          </p:cNvPr>
          <p:cNvSpPr txBox="1"/>
          <p:nvPr/>
        </p:nvSpPr>
        <p:spPr>
          <a:xfrm>
            <a:off x="457200" y="1847298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목적 </a:t>
            </a:r>
            <a:r>
              <a:rPr lang="en-US" altLang="ko-KR" b="1" dirty="0">
                <a:latin typeface="+mj-ea"/>
              </a:rPr>
              <a:t>- </a:t>
            </a:r>
            <a:r>
              <a:rPr lang="ko-KR" altLang="en-US" b="1" spc="-100" dirty="0">
                <a:latin typeface="+mj-ea"/>
              </a:rPr>
              <a:t>생산제품의 이상을 생산 과정 중 조기에 탐지할 수 있는 모델 제작</a:t>
            </a:r>
            <a:endParaRPr lang="ko-KR" altLang="en-US" b="1" spc="-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8D98BF-4900-4C78-8C4F-C58D0C9D477F}"/>
              </a:ext>
            </a:extLst>
          </p:cNvPr>
          <p:cNvSpPr txBox="1"/>
          <p:nvPr/>
        </p:nvSpPr>
        <p:spPr>
          <a:xfrm>
            <a:off x="457200" y="2474546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</a:rPr>
              <a:t>기대효과 </a:t>
            </a:r>
            <a:r>
              <a:rPr lang="en-US" altLang="ko-KR" b="1" dirty="0">
                <a:latin typeface="+mj-ea"/>
              </a:rPr>
              <a:t>- </a:t>
            </a:r>
            <a:r>
              <a:rPr lang="ko-KR" altLang="en-US" b="1" spc="-100" dirty="0">
                <a:latin typeface="+mj-ea"/>
              </a:rPr>
              <a:t>인건비 절약</a:t>
            </a:r>
            <a:r>
              <a:rPr lang="en-US" altLang="ko-KR" b="1" spc="-100" dirty="0">
                <a:latin typeface="+mj-ea"/>
              </a:rPr>
              <a:t>, </a:t>
            </a:r>
            <a:r>
              <a:rPr lang="ko-KR" altLang="en-US" b="1" spc="-100" dirty="0">
                <a:latin typeface="+mj-ea"/>
              </a:rPr>
              <a:t>품질검사 비용과 시간 절감</a:t>
            </a:r>
            <a:r>
              <a:rPr lang="en-US" altLang="ko-KR" b="1" spc="-100" dirty="0">
                <a:latin typeface="+mj-ea"/>
              </a:rPr>
              <a:t>, </a:t>
            </a:r>
            <a:r>
              <a:rPr lang="ko-KR" altLang="en-US" b="1" spc="-100" dirty="0">
                <a:latin typeface="+mj-ea"/>
              </a:rPr>
              <a:t>품질예측 가능 등</a:t>
            </a:r>
            <a:r>
              <a:rPr lang="en-US" altLang="ko-KR" b="1" spc="-100" dirty="0">
                <a:latin typeface="+mj-ea"/>
              </a:rPr>
              <a:t> </a:t>
            </a:r>
            <a:endParaRPr lang="ko-KR" altLang="en-US" b="1" spc="-100" dirty="0"/>
          </a:p>
        </p:txBody>
      </p:sp>
      <p:pic>
        <p:nvPicPr>
          <p:cNvPr id="73" name="Picture 4" descr="Univariate Anomaly Detection | Anomaly Detection Algorithms">
            <a:extLst>
              <a:ext uri="{FF2B5EF4-FFF2-40B4-BE49-F238E27FC236}">
                <a16:creationId xmlns:a16="http://schemas.microsoft.com/office/drawing/2014/main" id="{B2F96EB0-5455-4AFA-ADF6-189D2FAC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72" y="675692"/>
            <a:ext cx="3404498" cy="2305616"/>
          </a:xfrm>
          <a:prstGeom prst="rect">
            <a:avLst/>
          </a:prstGeom>
          <a:noFill/>
          <a:ln w="28575">
            <a:solidFill>
              <a:srgbClr val="3A486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object 7">
            <a:extLst>
              <a:ext uri="{FF2B5EF4-FFF2-40B4-BE49-F238E27FC236}">
                <a16:creationId xmlns:a16="http://schemas.microsoft.com/office/drawing/2014/main" id="{1836A96D-5D4A-45BD-8829-816C8DFA2097}"/>
              </a:ext>
            </a:extLst>
          </p:cNvPr>
          <p:cNvGrpSpPr/>
          <p:nvPr/>
        </p:nvGrpSpPr>
        <p:grpSpPr>
          <a:xfrm>
            <a:off x="533400" y="3073088"/>
            <a:ext cx="5410200" cy="3182145"/>
            <a:chOff x="6216573" y="1600009"/>
            <a:chExt cx="5825490" cy="4197718"/>
          </a:xfrm>
        </p:grpSpPr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77E75D0F-1224-4D21-856D-7691218CEE93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5FD4FF57-B3D3-4CA6-8024-E76B35981D3D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>
              <a:extLst>
                <a:ext uri="{FF2B5EF4-FFF2-40B4-BE49-F238E27FC236}">
                  <a16:creationId xmlns:a16="http://schemas.microsoft.com/office/drawing/2014/main" id="{C33B672F-3B10-4FE8-8EF3-C68FCE3264E3}"/>
                </a:ext>
              </a:extLst>
            </p:cNvPr>
            <p:cNvSpPr/>
            <p:nvPr/>
          </p:nvSpPr>
          <p:spPr>
            <a:xfrm>
              <a:off x="6216573" y="1618019"/>
              <a:ext cx="5825490" cy="5465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13D76F09-1AF1-4FF6-BABA-DF70D0E07B3B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F44C14-457B-4BFB-8F15-C943328E2639}"/>
              </a:ext>
            </a:extLst>
          </p:cNvPr>
          <p:cNvSpPr txBox="1"/>
          <p:nvPr/>
        </p:nvSpPr>
        <p:spPr>
          <a:xfrm>
            <a:off x="2328600" y="3136094"/>
            <a:ext cx="176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배경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AF03CDD-4FEF-420F-A9DE-645F232983AB}"/>
              </a:ext>
            </a:extLst>
          </p:cNvPr>
          <p:cNvSpPr/>
          <p:nvPr/>
        </p:nvSpPr>
        <p:spPr>
          <a:xfrm>
            <a:off x="685801" y="3533287"/>
            <a:ext cx="4811039" cy="86699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전해탈지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세정 공정으로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오염물의 제거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금속 표면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활성화 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D13EAEF-C3F3-4CAF-8BA8-F10B0D229903}"/>
              </a:ext>
            </a:extLst>
          </p:cNvPr>
          <p:cNvSpPr/>
          <p:nvPr/>
        </p:nvSpPr>
        <p:spPr>
          <a:xfrm>
            <a:off x="620513" y="4204450"/>
            <a:ext cx="5182993" cy="104100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데이터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전류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pH, </a:t>
            </a:r>
            <a:r>
              <a:rPr lang="ko-KR" altLang="en-US" sz="1600" dirty="0">
                <a:solidFill>
                  <a:schemeClr val="tx1"/>
                </a:solidFill>
              </a:rPr>
              <a:t>시간 등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공정 단위</a:t>
            </a:r>
            <a:r>
              <a:rPr lang="en-US" altLang="ko-KR" sz="1600" dirty="0">
                <a:solidFill>
                  <a:schemeClr val="tx1"/>
                </a:solidFill>
              </a:rPr>
              <a:t>(Lot)</a:t>
            </a:r>
            <a:r>
              <a:rPr lang="ko-KR" altLang="en-US" sz="1600" dirty="0">
                <a:solidFill>
                  <a:schemeClr val="tx1"/>
                </a:solidFill>
              </a:rPr>
              <a:t> 별 측정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95CCA34-638E-4F2A-857D-82EC95B43768}"/>
              </a:ext>
            </a:extLst>
          </p:cNvPr>
          <p:cNvSpPr/>
          <p:nvPr/>
        </p:nvSpPr>
        <p:spPr>
          <a:xfrm>
            <a:off x="651793" y="4879105"/>
            <a:ext cx="5319668" cy="152169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공정 중 발생하는 문제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spc="-100" dirty="0">
                <a:solidFill>
                  <a:schemeClr val="tx1"/>
                </a:solidFill>
              </a:rPr>
              <a:t>공정 변수들은 </a:t>
            </a:r>
            <a:r>
              <a:rPr lang="ko-KR" altLang="en-US" sz="1600" b="1" spc="-100" dirty="0">
                <a:solidFill>
                  <a:srgbClr val="FF0000"/>
                </a:solidFill>
              </a:rPr>
              <a:t>설정치</a:t>
            </a:r>
            <a:r>
              <a:rPr lang="ko-KR" altLang="en-US" sz="1600" spc="-100" dirty="0">
                <a:solidFill>
                  <a:schemeClr val="tx1"/>
                </a:solidFill>
              </a:rPr>
              <a:t>를 벗어날 경우 품질 이상을 야기</a:t>
            </a:r>
            <a:endParaRPr lang="en-US" altLang="ko-KR" sz="1600" spc="-1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 </a:t>
            </a:r>
            <a:r>
              <a:rPr lang="ko-KR" altLang="en-US" sz="1600" b="1" spc="-100" dirty="0">
                <a:solidFill>
                  <a:srgbClr val="FF0000"/>
                </a:solidFill>
              </a:rPr>
              <a:t>전류 밀도</a:t>
            </a:r>
            <a:r>
              <a:rPr lang="en-US" altLang="ko-KR" sz="1600" b="1" spc="-100" dirty="0">
                <a:solidFill>
                  <a:srgbClr val="FF0000"/>
                </a:solidFill>
              </a:rPr>
              <a:t>, </a:t>
            </a:r>
            <a:r>
              <a:rPr lang="ko-KR" altLang="en-US" sz="1600" b="1" spc="-100" dirty="0">
                <a:solidFill>
                  <a:srgbClr val="FF0000"/>
                </a:solidFill>
              </a:rPr>
              <a:t>시간</a:t>
            </a:r>
            <a:r>
              <a:rPr lang="en-US" altLang="ko-KR" sz="1600" b="1" spc="-100" dirty="0">
                <a:solidFill>
                  <a:srgbClr val="FF0000"/>
                </a:solidFill>
              </a:rPr>
              <a:t>, pH, </a:t>
            </a:r>
            <a:r>
              <a:rPr lang="ko-KR" altLang="en-US" sz="1600" b="1" spc="-100" dirty="0">
                <a:solidFill>
                  <a:srgbClr val="FF0000"/>
                </a:solidFill>
              </a:rPr>
              <a:t>온도</a:t>
            </a:r>
            <a:r>
              <a:rPr lang="ko-KR" altLang="en-US" sz="1600" spc="-100" dirty="0">
                <a:solidFill>
                  <a:srgbClr val="FF0000"/>
                </a:solidFill>
              </a:rPr>
              <a:t> </a:t>
            </a:r>
            <a:r>
              <a:rPr lang="ko-KR" altLang="en-US" sz="1600" spc="-100" dirty="0">
                <a:solidFill>
                  <a:schemeClr val="tx1"/>
                </a:solidFill>
              </a:rPr>
              <a:t>간의 복합적 상관관계를 </a:t>
            </a:r>
            <a:endParaRPr lang="en-US" altLang="ko-KR" sz="1600" spc="-100" dirty="0">
              <a:solidFill>
                <a:schemeClr val="tx1"/>
              </a:solidFill>
            </a:endParaRPr>
          </a:p>
          <a:p>
            <a:r>
              <a:rPr lang="en-US" altLang="ko-KR" sz="1600" spc="-100" dirty="0">
                <a:solidFill>
                  <a:schemeClr val="tx1"/>
                </a:solidFill>
              </a:rPr>
              <a:t>    </a:t>
            </a:r>
            <a:r>
              <a:rPr lang="ko-KR" altLang="en-US" sz="1600" spc="-100" dirty="0">
                <a:solidFill>
                  <a:schemeClr val="tx1"/>
                </a:solidFill>
              </a:rPr>
              <a:t>고려한 공정 진행 필요 </a:t>
            </a:r>
          </a:p>
        </p:txBody>
      </p:sp>
      <p:grpSp>
        <p:nvGrpSpPr>
          <p:cNvPr id="41" name="object 7">
            <a:extLst>
              <a:ext uri="{FF2B5EF4-FFF2-40B4-BE49-F238E27FC236}">
                <a16:creationId xmlns:a16="http://schemas.microsoft.com/office/drawing/2014/main" id="{B3F6188A-E1B4-4EC2-9D82-DD52B3297038}"/>
              </a:ext>
            </a:extLst>
          </p:cNvPr>
          <p:cNvGrpSpPr/>
          <p:nvPr/>
        </p:nvGrpSpPr>
        <p:grpSpPr>
          <a:xfrm>
            <a:off x="6270827" y="3086741"/>
            <a:ext cx="5540173" cy="3168318"/>
            <a:chOff x="6216573" y="1600009"/>
            <a:chExt cx="5825490" cy="4197718"/>
          </a:xfrm>
        </p:grpSpPr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918D2187-25D2-4AD7-AA80-0BB39DE573E0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072D7908-1B4C-4C44-B500-8F643583D253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22EA8575-97EB-4AE8-8DCE-E84456452CCE}"/>
                </a:ext>
              </a:extLst>
            </p:cNvPr>
            <p:cNvSpPr/>
            <p:nvPr/>
          </p:nvSpPr>
          <p:spPr>
            <a:xfrm>
              <a:off x="6216573" y="1618019"/>
              <a:ext cx="5825490" cy="538874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506ACE05-0208-42C9-B4B5-E75B109B89F1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2F281C1-DC34-4A87-A73C-01B6BD1B561C}"/>
              </a:ext>
            </a:extLst>
          </p:cNvPr>
          <p:cNvSpPr txBox="1"/>
          <p:nvPr/>
        </p:nvSpPr>
        <p:spPr>
          <a:xfrm>
            <a:off x="8581041" y="3106411"/>
            <a:ext cx="1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전처리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4FAB856-5AF8-4DF6-8BA5-3B9B0314F741}"/>
              </a:ext>
            </a:extLst>
          </p:cNvPr>
          <p:cNvSpPr/>
          <p:nvPr/>
        </p:nvSpPr>
        <p:spPr>
          <a:xfrm>
            <a:off x="6475458" y="3679693"/>
            <a:ext cx="5130909" cy="260361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결측치</a:t>
            </a:r>
            <a:r>
              <a:rPr lang="ko-KR" altLang="en-US" sz="1600" b="1" dirty="0">
                <a:solidFill>
                  <a:schemeClr val="tx1"/>
                </a:solidFill>
              </a:rPr>
              <a:t> 제거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시계열 데이터이기 때문에 선형 </a:t>
            </a:r>
            <a:r>
              <a:rPr lang="ko-KR" altLang="en-US" sz="1600" dirty="0" err="1">
                <a:solidFill>
                  <a:schemeClr val="tx1"/>
                </a:solidFill>
              </a:rPr>
              <a:t>보간법</a:t>
            </a:r>
            <a:r>
              <a:rPr lang="ko-KR" altLang="en-US" sz="1600" dirty="0">
                <a:solidFill>
                  <a:schemeClr val="tx1"/>
                </a:solidFill>
              </a:rPr>
              <a:t> 사용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이상치 제거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spc="-100" dirty="0">
                <a:solidFill>
                  <a:schemeClr val="tx1"/>
                </a:solidFill>
              </a:rPr>
              <a:t>: </a:t>
            </a:r>
            <a:r>
              <a:rPr lang="ko-KR" altLang="en-US" sz="1600" spc="-100" dirty="0">
                <a:solidFill>
                  <a:schemeClr val="tx1"/>
                </a:solidFill>
              </a:rPr>
              <a:t>이상탐지 모델이므로 이상치 활용을 위해 처리 하지 않음</a:t>
            </a:r>
            <a:endParaRPr lang="en-US" altLang="ko-KR" sz="1600" spc="-100" dirty="0">
              <a:solidFill>
                <a:schemeClr val="tx1"/>
              </a:solidFill>
            </a:endParaRPr>
          </a:p>
          <a:p>
            <a:endParaRPr lang="en-US" altLang="ko-KR" sz="1600" spc="-100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정규화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:  Minmax, Standard, Robust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FC723-63B7-44D5-8F20-09874AA86E1E}"/>
              </a:ext>
            </a:extLst>
          </p:cNvPr>
          <p:cNvSpPr txBox="1"/>
          <p:nvPr/>
        </p:nvSpPr>
        <p:spPr>
          <a:xfrm>
            <a:off x="10820400" y="10184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이상탐지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5335DFC4-68D6-43B2-AD97-BD89CA144962}"/>
              </a:ext>
            </a:extLst>
          </p:cNvPr>
          <p:cNvSpPr txBox="1"/>
          <p:nvPr/>
        </p:nvSpPr>
        <p:spPr>
          <a:xfrm>
            <a:off x="347999" y="781718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1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차 프로젝트 개요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85ED2-C70B-41EB-A869-A58B0229DFBB}"/>
              </a:ext>
            </a:extLst>
          </p:cNvPr>
          <p:cNvSpPr/>
          <p:nvPr/>
        </p:nvSpPr>
        <p:spPr>
          <a:xfrm>
            <a:off x="1395398" y="-2086375"/>
            <a:ext cx="2700020" cy="206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r>
              <a:rPr lang="en-US" altLang="ko-KR" dirty="0"/>
              <a:t>-&gt; </a:t>
            </a:r>
            <a:r>
              <a:rPr lang="ko-KR" altLang="en-US" dirty="0"/>
              <a:t>선형 보간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CB2A2A-CD6B-4C14-93CE-CDE87D831FBF}"/>
              </a:ext>
            </a:extLst>
          </p:cNvPr>
          <p:cNvSpPr/>
          <p:nvPr/>
        </p:nvSpPr>
        <p:spPr>
          <a:xfrm>
            <a:off x="-1981200" y="3501058"/>
            <a:ext cx="1905000" cy="2366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 수정 함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304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b="1" spc="-110" dirty="0">
                <a:solidFill>
                  <a:srgbClr val="1C306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spc="-5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9B2D2503-5804-B186-B026-D32211FEE41C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grpSp>
        <p:nvGrpSpPr>
          <p:cNvPr id="72" name="object 7">
            <a:extLst>
              <a:ext uri="{FF2B5EF4-FFF2-40B4-BE49-F238E27FC236}">
                <a16:creationId xmlns:a16="http://schemas.microsoft.com/office/drawing/2014/main" id="{C4BCC009-F106-4FB3-AA1F-7E0573064956}"/>
              </a:ext>
            </a:extLst>
          </p:cNvPr>
          <p:cNvGrpSpPr/>
          <p:nvPr/>
        </p:nvGrpSpPr>
        <p:grpSpPr>
          <a:xfrm>
            <a:off x="6756311" y="832428"/>
            <a:ext cx="5255798" cy="3398796"/>
            <a:chOff x="6216573" y="1599685"/>
            <a:chExt cx="5825491" cy="2505413"/>
          </a:xfrm>
        </p:grpSpPr>
        <p:sp>
          <p:nvSpPr>
            <p:cNvPr id="73" name="object 8">
              <a:extLst>
                <a:ext uri="{FF2B5EF4-FFF2-40B4-BE49-F238E27FC236}">
                  <a16:creationId xmlns:a16="http://schemas.microsoft.com/office/drawing/2014/main" id="{626AEF6E-22F8-4634-9236-446E0FECDAD5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9">
              <a:extLst>
                <a:ext uri="{FF2B5EF4-FFF2-40B4-BE49-F238E27FC236}">
                  <a16:creationId xmlns:a16="http://schemas.microsoft.com/office/drawing/2014/main" id="{15851B40-AF2A-4A50-AD86-D3997E0FC80C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0">
              <a:extLst>
                <a:ext uri="{FF2B5EF4-FFF2-40B4-BE49-F238E27FC236}">
                  <a16:creationId xmlns:a16="http://schemas.microsoft.com/office/drawing/2014/main" id="{90ABEED1-3FD3-4FA9-86E8-02200C88D684}"/>
                </a:ext>
              </a:extLst>
            </p:cNvPr>
            <p:cNvSpPr/>
            <p:nvPr/>
          </p:nvSpPr>
          <p:spPr>
            <a:xfrm>
              <a:off x="6216573" y="1599685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11">
              <a:extLst>
                <a:ext uri="{FF2B5EF4-FFF2-40B4-BE49-F238E27FC236}">
                  <a16:creationId xmlns:a16="http://schemas.microsoft.com/office/drawing/2014/main" id="{50B2CEF0-BC95-4EAF-8B00-E03685C12C4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9B7652D0-776C-49D5-8DE3-B8CB73D5B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47205"/>
              </p:ext>
            </p:extLst>
          </p:nvPr>
        </p:nvGraphicFramePr>
        <p:xfrm>
          <a:off x="6858000" y="1499077"/>
          <a:ext cx="5031052" cy="22009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763">
                  <a:extLst>
                    <a:ext uri="{9D8B030D-6E8A-4147-A177-3AD203B41FA5}">
                      <a16:colId xmlns:a16="http://schemas.microsoft.com/office/drawing/2014/main" val="1923674643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1850792304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421917511"/>
                    </a:ext>
                  </a:extLst>
                </a:gridCol>
                <a:gridCol w="1257763">
                  <a:extLst>
                    <a:ext uri="{9D8B030D-6E8A-4147-A177-3AD203B41FA5}">
                      <a16:colId xmlns:a16="http://schemas.microsoft.com/office/drawing/2014/main" val="980927039"/>
                    </a:ext>
                  </a:extLst>
                </a:gridCol>
              </a:tblGrid>
              <a:tr h="631281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score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Logistic regression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Isolation forest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Deep Learning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marL="61207" marR="61207" marT="30604" marB="30604">
                    <a:solidFill>
                      <a:srgbClr val="3A4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991104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Acc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</a:rPr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effectLst/>
                        </a:rPr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0.99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02474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Precision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1.00</a:t>
                      </a:r>
                      <a:endParaRPr lang="ko-KR" altLang="en-US" sz="1600" dirty="0"/>
                    </a:p>
                  </a:txBody>
                  <a:tcPr marL="61207" marR="61207" marT="30604" marB="30604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2029376399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Recall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336170876"/>
                  </a:ext>
                </a:extLst>
              </a:tr>
              <a:tr h="39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F1-score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0.9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marL="61207" marR="61207" marT="30604" marB="30604"/>
                </a:tc>
                <a:extLst>
                  <a:ext uri="{0D108BD9-81ED-4DB2-BD59-A6C34878D82A}">
                    <a16:rowId xmlns:a16="http://schemas.microsoft.com/office/drawing/2014/main" val="178912327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18E797D-65F6-4FE7-B876-76A88C1499EA}"/>
              </a:ext>
            </a:extLst>
          </p:cNvPr>
          <p:cNvSpPr txBox="1"/>
          <p:nvPr/>
        </p:nvSpPr>
        <p:spPr>
          <a:xfrm>
            <a:off x="8595830" y="3700046"/>
            <a:ext cx="15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86D"/>
                </a:solidFill>
              </a:rPr>
              <a:t>머신 러닝 기반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00E1A9-DE0A-4F7E-8C17-ED37E0EE456B}"/>
              </a:ext>
            </a:extLst>
          </p:cNvPr>
          <p:cNvSpPr txBox="1"/>
          <p:nvPr/>
        </p:nvSpPr>
        <p:spPr>
          <a:xfrm>
            <a:off x="10555728" y="3700046"/>
            <a:ext cx="133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A486D"/>
                </a:solidFill>
              </a:rPr>
              <a:t>딥 러닝 기반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120FE94-1514-4DAB-BAA1-EAF4C69227ED}"/>
              </a:ext>
            </a:extLst>
          </p:cNvPr>
          <p:cNvSpPr txBox="1"/>
          <p:nvPr/>
        </p:nvSpPr>
        <p:spPr>
          <a:xfrm>
            <a:off x="8814654" y="934344"/>
            <a:ext cx="172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Model </a:t>
            </a:r>
            <a:r>
              <a:rPr lang="ko-KR" altLang="en-US" b="1" dirty="0">
                <a:solidFill>
                  <a:schemeClr val="bg1"/>
                </a:solidFill>
              </a:rPr>
              <a:t>별 </a:t>
            </a:r>
            <a:r>
              <a:rPr lang="en-US" altLang="ko-KR" b="1" dirty="0">
                <a:solidFill>
                  <a:schemeClr val="bg1"/>
                </a:solidFill>
              </a:rPr>
              <a:t>Score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D0A387-C2EA-4A91-BFEE-AA6D0993A954}"/>
              </a:ext>
            </a:extLst>
          </p:cNvPr>
          <p:cNvSpPr txBox="1"/>
          <p:nvPr/>
        </p:nvSpPr>
        <p:spPr>
          <a:xfrm>
            <a:off x="9271686" y="4263889"/>
            <a:ext cx="9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81" name="object 7">
            <a:extLst>
              <a:ext uri="{FF2B5EF4-FFF2-40B4-BE49-F238E27FC236}">
                <a16:creationId xmlns:a16="http://schemas.microsoft.com/office/drawing/2014/main" id="{D525409F-E7DA-4484-B99F-49FA200BDA45}"/>
              </a:ext>
            </a:extLst>
          </p:cNvPr>
          <p:cNvGrpSpPr/>
          <p:nvPr/>
        </p:nvGrpSpPr>
        <p:grpSpPr>
          <a:xfrm>
            <a:off x="6783802" y="4350398"/>
            <a:ext cx="5255798" cy="1974202"/>
            <a:chOff x="6216573" y="1714252"/>
            <a:chExt cx="5825491" cy="2390846"/>
          </a:xfrm>
        </p:grpSpPr>
        <p:sp>
          <p:nvSpPr>
            <p:cNvPr id="82" name="object 8">
              <a:extLst>
                <a:ext uri="{FF2B5EF4-FFF2-40B4-BE49-F238E27FC236}">
                  <a16:creationId xmlns:a16="http://schemas.microsoft.com/office/drawing/2014/main" id="{E6A60AD9-9416-4056-8E35-FCC896B6248C}"/>
                </a:ext>
              </a:extLst>
            </p:cNvPr>
            <p:cNvSpPr/>
            <p:nvPr/>
          </p:nvSpPr>
          <p:spPr>
            <a:xfrm>
              <a:off x="6216574" y="2016938"/>
              <a:ext cx="5825490" cy="208816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9">
              <a:extLst>
                <a:ext uri="{FF2B5EF4-FFF2-40B4-BE49-F238E27FC236}">
                  <a16:creationId xmlns:a16="http://schemas.microsoft.com/office/drawing/2014/main" id="{8A3F2F47-F1F3-4ADD-8A65-32738E619798}"/>
                </a:ext>
              </a:extLst>
            </p:cNvPr>
            <p:cNvSpPr/>
            <p:nvPr/>
          </p:nvSpPr>
          <p:spPr>
            <a:xfrm>
              <a:off x="6216573" y="1981797"/>
              <a:ext cx="5825490" cy="2123301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0">
              <a:extLst>
                <a:ext uri="{FF2B5EF4-FFF2-40B4-BE49-F238E27FC236}">
                  <a16:creationId xmlns:a16="http://schemas.microsoft.com/office/drawing/2014/main" id="{2CC56197-2D0C-48CF-B02D-5404EDBE380E}"/>
                </a:ext>
              </a:extLst>
            </p:cNvPr>
            <p:cNvSpPr/>
            <p:nvPr/>
          </p:nvSpPr>
          <p:spPr>
            <a:xfrm>
              <a:off x="6216573" y="1733938"/>
              <a:ext cx="5825490" cy="602337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">
              <a:extLst>
                <a:ext uri="{FF2B5EF4-FFF2-40B4-BE49-F238E27FC236}">
                  <a16:creationId xmlns:a16="http://schemas.microsoft.com/office/drawing/2014/main" id="{36D00818-7FA5-4EA6-B734-ECDDE6705D1F}"/>
                </a:ext>
              </a:extLst>
            </p:cNvPr>
            <p:cNvSpPr/>
            <p:nvPr/>
          </p:nvSpPr>
          <p:spPr>
            <a:xfrm>
              <a:off x="6216573" y="1714252"/>
              <a:ext cx="5825490" cy="302952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5088782-B4AD-45BB-ABE5-6E97D04C3910}"/>
              </a:ext>
            </a:extLst>
          </p:cNvPr>
          <p:cNvSpPr txBox="1"/>
          <p:nvPr/>
        </p:nvSpPr>
        <p:spPr>
          <a:xfrm>
            <a:off x="9231048" y="4431268"/>
            <a:ext cx="67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결론</a:t>
            </a:r>
          </a:p>
        </p:txBody>
      </p:sp>
      <p:grpSp>
        <p:nvGrpSpPr>
          <p:cNvPr id="63" name="object 7">
            <a:extLst>
              <a:ext uri="{FF2B5EF4-FFF2-40B4-BE49-F238E27FC236}">
                <a16:creationId xmlns:a16="http://schemas.microsoft.com/office/drawing/2014/main" id="{1B06D93A-27B3-4AE4-A242-B243F8B358BE}"/>
              </a:ext>
            </a:extLst>
          </p:cNvPr>
          <p:cNvGrpSpPr/>
          <p:nvPr/>
        </p:nvGrpSpPr>
        <p:grpSpPr>
          <a:xfrm>
            <a:off x="533400" y="1078789"/>
            <a:ext cx="5538357" cy="3188411"/>
            <a:chOff x="6216573" y="1600009"/>
            <a:chExt cx="5825490" cy="4197718"/>
          </a:xfrm>
        </p:grpSpPr>
        <p:sp>
          <p:nvSpPr>
            <p:cNvPr id="66" name="object 8">
              <a:extLst>
                <a:ext uri="{FF2B5EF4-FFF2-40B4-BE49-F238E27FC236}">
                  <a16:creationId xmlns:a16="http://schemas.microsoft.com/office/drawing/2014/main" id="{2A36DA36-D5CB-4A70-86E3-056E608A4D89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23FF3693-3FF7-4D39-998B-AAFB718D76D7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">
              <a:extLst>
                <a:ext uri="{FF2B5EF4-FFF2-40B4-BE49-F238E27FC236}">
                  <a16:creationId xmlns:a16="http://schemas.microsoft.com/office/drawing/2014/main" id="{CA548F7A-B292-4821-9317-32BDB89E93C5}"/>
                </a:ext>
              </a:extLst>
            </p:cNvPr>
            <p:cNvSpPr/>
            <p:nvPr/>
          </p:nvSpPr>
          <p:spPr>
            <a:xfrm>
              <a:off x="6216573" y="1600465"/>
              <a:ext cx="5825490" cy="55704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7F7F7F"/>
            </a:solidFill>
            <a:ln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1">
              <a:extLst>
                <a:ext uri="{FF2B5EF4-FFF2-40B4-BE49-F238E27FC236}">
                  <a16:creationId xmlns:a16="http://schemas.microsoft.com/office/drawing/2014/main" id="{FFBC23FE-5C77-4CDC-9148-7D296DC21A07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0E00317-11B4-45DC-BDB4-BA282C8748D4}"/>
              </a:ext>
            </a:extLst>
          </p:cNvPr>
          <p:cNvSpPr txBox="1"/>
          <p:nvPr/>
        </p:nvSpPr>
        <p:spPr>
          <a:xfrm>
            <a:off x="2678169" y="1105192"/>
            <a:ext cx="197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파생변수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8AF8EB5-DCD2-4D3B-B324-8BE65BC5A544}"/>
              </a:ext>
            </a:extLst>
          </p:cNvPr>
          <p:cNvGrpSpPr/>
          <p:nvPr/>
        </p:nvGrpSpPr>
        <p:grpSpPr>
          <a:xfrm>
            <a:off x="753425" y="1576419"/>
            <a:ext cx="10896580" cy="4123553"/>
            <a:chOff x="2780187" y="3381226"/>
            <a:chExt cx="26801281" cy="687094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00935F5-3078-4AD3-A389-AB1B1CC6C998}"/>
                </a:ext>
              </a:extLst>
            </p:cNvPr>
            <p:cNvSpPr txBox="1"/>
            <p:nvPr/>
          </p:nvSpPr>
          <p:spPr>
            <a:xfrm>
              <a:off x="2780187" y="3381226"/>
              <a:ext cx="10084714" cy="5637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편차 </a:t>
              </a:r>
              <a:r>
                <a:rPr lang="en-US" altLang="ko-KR" sz="1600" dirty="0"/>
                <a:t>- </a:t>
              </a:r>
              <a:r>
                <a:rPr lang="ko-KR" altLang="en-US" sz="1600" dirty="0"/>
                <a:t>각 변수 별 평균으로 부터의 편차</a:t>
              </a:r>
              <a:endParaRPr lang="en-US" altLang="ko-KR" sz="16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B823E1-BF5B-4485-8EFF-7CF1897DA6D8}"/>
                </a:ext>
              </a:extLst>
            </p:cNvPr>
            <p:cNvSpPr txBox="1"/>
            <p:nvPr/>
          </p:nvSpPr>
          <p:spPr>
            <a:xfrm>
              <a:off x="2841581" y="6251586"/>
              <a:ext cx="10651427" cy="1384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이상 분포</a:t>
              </a:r>
              <a:endParaRPr lang="en-US" altLang="ko-KR" sz="1600" b="1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본래 값들이 이상 분포에 속할 경우 </a:t>
              </a:r>
              <a:r>
                <a:rPr lang="en-US" altLang="ko-KR" sz="1600" dirty="0"/>
                <a:t>1, 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정상 분포에 속할 경우 </a:t>
              </a:r>
              <a:r>
                <a:rPr lang="en-US" altLang="ko-KR" sz="1600" dirty="0"/>
                <a:t>0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01D906-2CC5-40C4-AFB3-B6A57512E1EB}"/>
                </a:ext>
              </a:extLst>
            </p:cNvPr>
            <p:cNvSpPr txBox="1"/>
            <p:nvPr/>
          </p:nvSpPr>
          <p:spPr>
            <a:xfrm>
              <a:off x="2780187" y="4561860"/>
              <a:ext cx="9294935" cy="1794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정상 여부</a:t>
              </a:r>
              <a:endParaRPr lang="en-US" altLang="ko-KR" sz="1600" b="1" dirty="0"/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종속 변수 </a:t>
              </a:r>
              <a:r>
                <a:rPr lang="en-US" altLang="ko-KR" sz="1600" dirty="0"/>
                <a:t>(Y)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정상 </a:t>
              </a:r>
              <a:r>
                <a:rPr lang="en-US" altLang="ko-KR" sz="1600" dirty="0"/>
                <a:t>: 0 </a:t>
              </a:r>
            </a:p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이상 </a:t>
              </a:r>
              <a:r>
                <a:rPr lang="en-US" altLang="ko-KR" sz="1600" dirty="0"/>
                <a:t>: 1 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CD9721-A49E-4485-9DD5-47FB609CCF0B}"/>
                </a:ext>
              </a:extLst>
            </p:cNvPr>
            <p:cNvSpPr txBox="1"/>
            <p:nvPr/>
          </p:nvSpPr>
          <p:spPr>
            <a:xfrm>
              <a:off x="2841581" y="3975081"/>
              <a:ext cx="13019601" cy="56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Lot </a:t>
              </a:r>
              <a:r>
                <a:rPr lang="ko-KR" altLang="en-US" sz="1600" b="1" dirty="0"/>
                <a:t>별 평균 </a:t>
              </a:r>
              <a:r>
                <a:rPr lang="en-US" altLang="ko-KR" sz="1600" b="1" dirty="0"/>
                <a:t>- </a:t>
              </a:r>
              <a:r>
                <a:rPr lang="ko-KR" altLang="en-US" sz="1600" dirty="0"/>
                <a:t>공정 단위인 </a:t>
              </a:r>
              <a:r>
                <a:rPr lang="en-US" altLang="ko-KR" sz="1600" dirty="0"/>
                <a:t>Lot</a:t>
              </a:r>
              <a:r>
                <a:rPr lang="ko-KR" altLang="en-US" sz="1600" dirty="0"/>
                <a:t> 별 각 변수를 그룹화  한 평균</a:t>
              </a:r>
              <a:endParaRPr lang="en-US" altLang="ko-KR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E759D8-5F62-48CD-92DA-449647FE8435}"/>
                </a:ext>
              </a:extLst>
            </p:cNvPr>
            <p:cNvSpPr txBox="1"/>
            <p:nvPr/>
          </p:nvSpPr>
          <p:spPr>
            <a:xfrm>
              <a:off x="18435542" y="9277780"/>
              <a:ext cx="11145926" cy="974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- </a:t>
              </a:r>
              <a:r>
                <a:rPr lang="ko-KR" altLang="en-US" sz="1600" dirty="0"/>
                <a:t>데이터가 많을 수록 유리한 </a:t>
              </a:r>
              <a:r>
                <a:rPr lang="ko-KR" altLang="en-US" sz="1600" dirty="0" err="1"/>
                <a:t>딥러닝은</a:t>
              </a:r>
              <a:r>
                <a:rPr lang="ko-KR" altLang="en-US" sz="1600" dirty="0"/>
                <a:t> </a:t>
              </a:r>
              <a:endParaRPr lang="en-US" altLang="ko-KR" sz="1600" dirty="0"/>
            </a:p>
            <a:p>
              <a:r>
                <a:rPr lang="ko-KR" altLang="en-US" sz="1600" dirty="0"/>
                <a:t>  데이터가 적을 때 성능이 떨어지는 것으로 보임</a:t>
              </a:r>
              <a:endParaRPr lang="en-US" altLang="ko-KR" sz="160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9595D7D-1689-4CC5-901A-89383F03489C}"/>
              </a:ext>
            </a:extLst>
          </p:cNvPr>
          <p:cNvSpPr txBox="1"/>
          <p:nvPr/>
        </p:nvSpPr>
        <p:spPr>
          <a:xfrm>
            <a:off x="2338318" y="4303294"/>
            <a:ext cx="229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Train-valid-test </a:t>
            </a:r>
            <a:r>
              <a:rPr lang="ko-KR" altLang="en-US" sz="1600" b="1" dirty="0"/>
              <a:t>분할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4A3766-DE3C-4FE3-AB1C-BEABFCE89989}"/>
              </a:ext>
            </a:extLst>
          </p:cNvPr>
          <p:cNvGrpSpPr/>
          <p:nvPr/>
        </p:nvGrpSpPr>
        <p:grpSpPr>
          <a:xfrm>
            <a:off x="753425" y="4519453"/>
            <a:ext cx="5318332" cy="1803140"/>
            <a:chOff x="9521932" y="3660749"/>
            <a:chExt cx="7086601" cy="2473345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49C6B41-5C51-405C-98DA-6E7E90D675CD}"/>
                </a:ext>
              </a:extLst>
            </p:cNvPr>
            <p:cNvGrpSpPr/>
            <p:nvPr/>
          </p:nvGrpSpPr>
          <p:grpSpPr>
            <a:xfrm>
              <a:off x="9521932" y="4096173"/>
              <a:ext cx="7086600" cy="2037921"/>
              <a:chOff x="1219200" y="5971235"/>
              <a:chExt cx="7882342" cy="1208406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70BC28F3-ED2A-40F6-8BD8-0BECC0E94F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13" t="4455" b="4137"/>
              <a:stretch/>
            </p:blipFill>
            <p:spPr>
              <a:xfrm>
                <a:off x="1219200" y="5971235"/>
                <a:ext cx="7882342" cy="1208406"/>
              </a:xfrm>
              <a:prstGeom prst="rect">
                <a:avLst/>
              </a:prstGeom>
            </p:spPr>
          </p:pic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469357F8-808A-421B-B4C0-8EA6106E1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8918" y="5979445"/>
                <a:ext cx="0" cy="10719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AC4B86A-D6BB-40A0-ADFB-B5BBA8F5BC80}"/>
                </a:ext>
              </a:extLst>
            </p:cNvPr>
            <p:cNvGrpSpPr/>
            <p:nvPr/>
          </p:nvGrpSpPr>
          <p:grpSpPr>
            <a:xfrm>
              <a:off x="11082891" y="3660749"/>
              <a:ext cx="5177092" cy="577457"/>
              <a:chOff x="10454550" y="4454513"/>
              <a:chExt cx="5177092" cy="577457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094EB3-9ACA-4E22-B69D-6D7DFB9D077A}"/>
                  </a:ext>
                </a:extLst>
              </p:cNvPr>
              <p:cNvSpPr txBox="1"/>
              <p:nvPr/>
            </p:nvSpPr>
            <p:spPr>
              <a:xfrm>
                <a:off x="10454550" y="4454513"/>
                <a:ext cx="1101776" cy="542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Train</a:t>
                </a:r>
                <a:endParaRPr lang="ko-KR" altLang="en-US" sz="1600" b="1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9585EC-FDE7-4AEE-95F6-7C774BB32ACE}"/>
                  </a:ext>
                </a:extLst>
              </p:cNvPr>
              <p:cNvSpPr txBox="1"/>
              <p:nvPr/>
            </p:nvSpPr>
            <p:spPr>
              <a:xfrm>
                <a:off x="13143517" y="4489464"/>
                <a:ext cx="967609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Valid</a:t>
                </a:r>
                <a:endParaRPr lang="ko-KR" altLang="en-US" sz="1600" b="1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8A18B7-A561-4D27-B7F8-2827C5E6E5F6}"/>
                  </a:ext>
                </a:extLst>
              </p:cNvPr>
              <p:cNvSpPr txBox="1"/>
              <p:nvPr/>
            </p:nvSpPr>
            <p:spPr>
              <a:xfrm>
                <a:off x="14800787" y="4489464"/>
                <a:ext cx="830855" cy="542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Test</a:t>
                </a:r>
                <a:endParaRPr lang="ko-KR" altLang="en-US" sz="1600" b="1" dirty="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EF5E8F8-069F-41E5-A212-0E856AF80EE6}"/>
                </a:ext>
              </a:extLst>
            </p:cNvPr>
            <p:cNvSpPr/>
            <p:nvPr/>
          </p:nvSpPr>
          <p:spPr>
            <a:xfrm>
              <a:off x="9521932" y="4096172"/>
              <a:ext cx="3868925" cy="1821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EE34A-3CA6-4AFB-8EC4-D9049E84B064}"/>
                </a:ext>
              </a:extLst>
            </p:cNvPr>
            <p:cNvSpPr/>
            <p:nvPr/>
          </p:nvSpPr>
          <p:spPr>
            <a:xfrm>
              <a:off x="13400383" y="4110018"/>
              <a:ext cx="3208150" cy="1807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object 10">
            <a:extLst>
              <a:ext uri="{FF2B5EF4-FFF2-40B4-BE49-F238E27FC236}">
                <a16:creationId xmlns:a16="http://schemas.microsoft.com/office/drawing/2014/main" id="{1BCA02A3-D4E7-4A86-BB04-F6D47C1B4074}"/>
              </a:ext>
            </a:extLst>
          </p:cNvPr>
          <p:cNvSpPr txBox="1"/>
          <p:nvPr/>
        </p:nvSpPr>
        <p:spPr>
          <a:xfrm>
            <a:off x="257471" y="66999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b="1" spc="-20" dirty="0">
                <a:solidFill>
                  <a:srgbClr val="1C3061"/>
                </a:solidFill>
                <a:latin typeface="UnDotum"/>
                <a:cs typeface="UnDotum"/>
              </a:rPr>
              <a:t>1</a:t>
            </a: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차 프로젝트 모델링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8B2A1E-11C9-4946-861E-93C3685129B5}"/>
              </a:ext>
            </a:extLst>
          </p:cNvPr>
          <p:cNvSpPr txBox="1"/>
          <p:nvPr/>
        </p:nvSpPr>
        <p:spPr>
          <a:xfrm>
            <a:off x="7118413" y="5769998"/>
            <a:ext cx="4692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기반 모델의 결과가 유의미하다고 판단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056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2077720"/>
            <a:ext cx="6019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Ⅱ</a:t>
            </a:r>
            <a:r>
              <a:rPr sz="3200" spc="-145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차 프로젝트 개요</a:t>
            </a:r>
            <a:br>
              <a:rPr lang="en-US" altLang="ko-KR" sz="320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프로젝터 배경 </a:t>
            </a:r>
            <a:b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</a:t>
            </a:r>
            <a:r>
              <a:rPr lang="ko-KR" altLang="en-US" sz="1600" b="0" spc="-4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설명 </a:t>
            </a:r>
            <a:endParaRPr sz="16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D2AFDD-02EA-6003-4820-D414EDAC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5638800"/>
            <a:ext cx="913557" cy="9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037741" y="2221073"/>
            <a:ext cx="7086599" cy="2415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미국 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‘</a:t>
            </a:r>
            <a:r>
              <a:rPr lang="en-US" altLang="ko-KR" sz="1600" b="1" dirty="0"/>
              <a:t>DRIVENDATA</a:t>
            </a:r>
            <a:r>
              <a:rPr lang="en-US" altLang="ko-KR" sz="1600" dirty="0"/>
              <a:t>’</a:t>
            </a:r>
            <a:r>
              <a:rPr lang="ko-KR" altLang="en-US" sz="1600" dirty="0"/>
              <a:t>에서 진행된 대회 </a:t>
            </a:r>
            <a:endParaRPr lang="en-US" altLang="ko-KR" sz="1600" dirty="0"/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주제 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- </a:t>
            </a:r>
            <a:r>
              <a:rPr lang="ko-KR" altLang="en-US" sz="1600" b="1" spc="-190" dirty="0">
                <a:solidFill>
                  <a:srgbClr val="404040"/>
                </a:solidFill>
                <a:latin typeface="+mn-ea"/>
                <a:cs typeface="UnDotum"/>
              </a:rPr>
              <a:t>항공 시계열 데이터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를 이용한 </a:t>
            </a:r>
            <a:r>
              <a:rPr lang="en-US" altLang="ko-KR" sz="1600" b="1" spc="-190" dirty="0">
                <a:solidFill>
                  <a:srgbClr val="404040"/>
                </a:solidFill>
                <a:latin typeface="+mn-ea"/>
                <a:cs typeface="UnDotum"/>
              </a:rPr>
              <a:t>Config</a:t>
            </a:r>
            <a:r>
              <a:rPr lang="ko-KR" altLang="en-US" sz="1600" b="1" spc="-190" dirty="0">
                <a:solidFill>
                  <a:srgbClr val="404040"/>
                </a:solidFill>
                <a:latin typeface="+mn-ea"/>
                <a:cs typeface="UnDotum"/>
              </a:rPr>
              <a:t> 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예측</a:t>
            </a:r>
            <a:endParaRPr lang="en-US" altLang="ko-KR" sz="1600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목적 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- 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항공  교통과 날씨의 실시간 데이터를 이용하여  활주로 구성 변경 사항 예측</a:t>
            </a:r>
            <a:endParaRPr lang="en-US" altLang="ko-KR" sz="1600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pPr marL="383540" marR="5080" indent="-285750">
              <a:lnSpc>
                <a:spcPct val="1486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기대효과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 - 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항공기 이착륙 지연이 최소화 되도록 활주로 구성 변경사항을 예측해 </a:t>
            </a:r>
            <a:endParaRPr lang="en-US" altLang="ko-KR" sz="1600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		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비용 절감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, 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에너지 절약</a:t>
            </a:r>
            <a:r>
              <a:rPr lang="en-US" altLang="ko-KR" sz="1600" spc="-190" dirty="0">
                <a:solidFill>
                  <a:srgbClr val="404040"/>
                </a:solidFill>
                <a:latin typeface="+mn-ea"/>
                <a:cs typeface="UnDotum"/>
              </a:rPr>
              <a:t>, </a:t>
            </a:r>
            <a:r>
              <a:rPr lang="ko-KR" altLang="en-US" sz="1600" spc="-190" dirty="0">
                <a:solidFill>
                  <a:srgbClr val="404040"/>
                </a:solidFill>
                <a:latin typeface="+mn-ea"/>
                <a:cs typeface="UnDotum"/>
              </a:rPr>
              <a:t>영공 네트워크 지연 완화</a:t>
            </a:r>
            <a:endParaRPr lang="en-US" altLang="ko-KR" sz="1600" spc="-190" dirty="0">
              <a:solidFill>
                <a:srgbClr val="404040"/>
              </a:solidFill>
              <a:latin typeface="+mn-ea"/>
              <a:cs typeface="UnDotum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0D67441-F99B-A929-30A0-E221845FE4B0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AutoShape 4" descr="Location of airports">
            <a:extLst>
              <a:ext uri="{FF2B5EF4-FFF2-40B4-BE49-F238E27FC236}">
                <a16:creationId xmlns:a16="http://schemas.microsoft.com/office/drawing/2014/main" id="{02175BF2-845E-EF5F-FB2D-1EFFB0082B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object 10"/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b="1" spc="-20" dirty="0">
                <a:solidFill>
                  <a:srgbClr val="1C3061"/>
                </a:solidFill>
                <a:latin typeface="UnDotum"/>
                <a:cs typeface="UnDotum"/>
              </a:rPr>
              <a:t>프로젝트 배경</a:t>
            </a:r>
            <a:endParaRPr sz="2000" dirty="0">
              <a:latin typeface="UnDotum"/>
              <a:cs typeface="UnDot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420A1E-14AA-4A85-8603-A8C66211A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0" y="1847053"/>
            <a:ext cx="4258100" cy="3563147"/>
          </a:xfrm>
          <a:prstGeom prst="rect">
            <a:avLst/>
          </a:prstGeom>
          <a:ln w="28575">
            <a:solidFill>
              <a:srgbClr val="37466A"/>
            </a:solidFill>
          </a:ln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97C18872-1233-4DA6-98B2-21A876937997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39927FE-EEFC-4934-BE2F-59953C356340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A52A0C2-CDFE-4910-B580-C0C9DF62DC40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74D64EA-5942-4EDE-864D-D808410FDAF2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5661-BFF7-47D0-8DC0-A3DEA8924B24}"/>
              </a:ext>
            </a:extLst>
          </p:cNvPr>
          <p:cNvSpPr txBox="1"/>
          <p:nvPr/>
        </p:nvSpPr>
        <p:spPr>
          <a:xfrm>
            <a:off x="1917099" y="811652"/>
            <a:ext cx="997010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b="0" i="0" dirty="0">
                <a:solidFill>
                  <a:srgbClr val="02469A"/>
                </a:solidFill>
                <a:effectLst/>
                <a:latin typeface="+mn-ea"/>
              </a:rPr>
              <a:t>Run-way Functions: Predict Reconfigurations at US Airports (Open Arena) </a:t>
            </a:r>
            <a:r>
              <a:rPr lang="en-US" altLang="ko-KR" spc="-190" dirty="0">
                <a:solidFill>
                  <a:srgbClr val="02469A"/>
                </a:solidFill>
                <a:latin typeface="+mn-ea"/>
                <a:cs typeface="UnDotum"/>
              </a:rPr>
              <a:t>Funded by NASA</a:t>
            </a:r>
            <a:endParaRPr lang="en-US" altLang="ko-KR" spc="-190" dirty="0">
              <a:solidFill>
                <a:srgbClr val="404040"/>
              </a:solidFill>
              <a:latin typeface="+mn-ea"/>
              <a:cs typeface="UnDotum"/>
            </a:endParaRP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1BA406F3-AA5B-41DC-BF78-A01B6C25D642}"/>
              </a:ext>
            </a:extLst>
          </p:cNvPr>
          <p:cNvSpPr txBox="1"/>
          <p:nvPr/>
        </p:nvSpPr>
        <p:spPr>
          <a:xfrm>
            <a:off x="304800" y="948249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UnDotum"/>
                <a:cs typeface="UnDotum"/>
              </a:rPr>
              <a:t>Configuration </a:t>
            </a:r>
            <a:r>
              <a:rPr lang="ko-KR" altLang="en-US" sz="2000" dirty="0">
                <a:latin typeface="UnDotum"/>
                <a:cs typeface="UnDotum"/>
              </a:rPr>
              <a:t>설명 </a:t>
            </a:r>
            <a:r>
              <a:rPr lang="en-US" altLang="ko-KR" sz="2000" dirty="0">
                <a:latin typeface="UnDotum"/>
                <a:cs typeface="UnDotum"/>
              </a:rPr>
              <a:t>: input – output </a:t>
            </a:r>
            <a:r>
              <a:rPr lang="ko-KR" altLang="en-US" sz="2000" dirty="0">
                <a:latin typeface="UnDotum"/>
                <a:cs typeface="UnDotum"/>
              </a:rPr>
              <a:t>데이터 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513EE-5E8A-415B-8F43-C52E1530FF9A}"/>
              </a:ext>
            </a:extLst>
          </p:cNvPr>
          <p:cNvSpPr txBox="1"/>
          <p:nvPr/>
        </p:nvSpPr>
        <p:spPr>
          <a:xfrm>
            <a:off x="1066800" y="2667000"/>
            <a:ext cx="495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Configuration</a:t>
            </a:r>
            <a:r>
              <a:rPr lang="ko-KR" altLang="en-US" dirty="0"/>
              <a:t>이 무엇인지 명확하게 설명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18B69-C9FB-410B-94D4-CFE49BB8CC46}"/>
              </a:ext>
            </a:extLst>
          </p:cNvPr>
          <p:cNvSpPr txBox="1"/>
          <p:nvPr/>
        </p:nvSpPr>
        <p:spPr>
          <a:xfrm>
            <a:off x="1066800" y="3352800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공항 별로 각기 다른 </a:t>
            </a:r>
            <a:r>
              <a:rPr lang="en-US" altLang="ko-KR" dirty="0"/>
              <a:t>multi class </a:t>
            </a:r>
            <a:r>
              <a:rPr lang="ko-KR" altLang="en-US" dirty="0"/>
              <a:t>분류 문제임을 명확히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026A-1606-45B0-BFEE-C166493FBB42}"/>
              </a:ext>
            </a:extLst>
          </p:cNvPr>
          <p:cNvSpPr txBox="1"/>
          <p:nvPr/>
        </p:nvSpPr>
        <p:spPr>
          <a:xfrm>
            <a:off x="1102360" y="1730980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중요한 것은  </a:t>
            </a:r>
            <a:r>
              <a:rPr lang="en-US" altLang="ko-KR" dirty="0"/>
              <a:t>X, Y</a:t>
            </a:r>
            <a:r>
              <a:rPr lang="ko-KR" altLang="en-US" dirty="0"/>
              <a:t>가 무엇인지</a:t>
            </a:r>
            <a:endParaRPr lang="en-US" altLang="ko-KR" dirty="0"/>
          </a:p>
          <a:p>
            <a:r>
              <a:rPr lang="ko-KR" altLang="en-US" dirty="0"/>
              <a:t>무엇을 이용해서 무엇을 예측하는지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6F4A4B-9484-4F7B-8CB8-55A442D6BECB}"/>
              </a:ext>
            </a:extLst>
          </p:cNvPr>
          <p:cNvSpPr/>
          <p:nvPr/>
        </p:nvSpPr>
        <p:spPr>
          <a:xfrm>
            <a:off x="6629400" y="-1600200"/>
            <a:ext cx="5257800" cy="379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활주로 구성 이라는 단어 대신 </a:t>
            </a:r>
            <a:endParaRPr lang="en-US" altLang="ko-KR" dirty="0"/>
          </a:p>
          <a:p>
            <a:pPr algn="ctr"/>
            <a:r>
              <a:rPr lang="en-US" altLang="ko-KR" dirty="0"/>
              <a:t>Configuration </a:t>
            </a:r>
            <a:r>
              <a:rPr lang="ko-KR" altLang="en-US" dirty="0"/>
              <a:t>이라는 단어를 사용해서 명확히 이해 시키는 것이 어떨까</a:t>
            </a:r>
            <a:r>
              <a:rPr lang="en-US" altLang="ko-KR" dirty="0"/>
              <a:t>? </a:t>
            </a:r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활주로 구성</a:t>
            </a:r>
            <a:r>
              <a:rPr lang="en-US" altLang="ko-KR" dirty="0"/>
              <a:t>＂</a:t>
            </a:r>
            <a:r>
              <a:rPr lang="ko-KR" altLang="en-US" dirty="0" err="1"/>
              <a:t>이라는게</a:t>
            </a:r>
            <a:r>
              <a:rPr lang="ko-KR" altLang="en-US" dirty="0"/>
              <a:t> 명사처럼 </a:t>
            </a:r>
            <a:r>
              <a:rPr lang="ko-KR" altLang="en-US" dirty="0" err="1"/>
              <a:t>안느껴짐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그렇게 해서 우리가 예측하려고 하는 것은 </a:t>
            </a:r>
            <a:r>
              <a:rPr lang="en-US" altLang="ko-KR" dirty="0"/>
              <a:t>Configuration</a:t>
            </a:r>
            <a:r>
              <a:rPr lang="ko-KR" altLang="en-US" dirty="0"/>
              <a:t>의 멀티 클래스 분류 이다  </a:t>
            </a:r>
          </a:p>
        </p:txBody>
      </p:sp>
    </p:spTree>
    <p:extLst>
      <p:ext uri="{BB962C8B-B14F-4D97-AF65-F5344CB8AC3E}">
        <p14:creationId xmlns:p14="http://schemas.microsoft.com/office/powerpoint/2010/main" val="296920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6BDEB-868D-F136-C5CE-CCA82B7A69DB}"/>
              </a:ext>
            </a:extLst>
          </p:cNvPr>
          <p:cNvSpPr txBox="1"/>
          <p:nvPr/>
        </p:nvSpPr>
        <p:spPr>
          <a:xfrm>
            <a:off x="1178774" y="5541994"/>
            <a:ext cx="267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Katl</a:t>
            </a:r>
            <a:r>
              <a:rPr lang="en-US" altLang="ko-KR" dirty="0">
                <a:solidFill>
                  <a:schemeClr val="tx2"/>
                </a:solidFill>
              </a:rPr>
              <a:t> Airport Runway map 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56" y="1491420"/>
            <a:ext cx="6600825" cy="2286000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  <p:sp>
        <p:nvSpPr>
          <p:cNvPr id="9" name="object 10"/>
          <p:cNvSpPr txBox="1"/>
          <p:nvPr/>
        </p:nvSpPr>
        <p:spPr>
          <a:xfrm>
            <a:off x="304800" y="914400"/>
            <a:ext cx="5652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UnDotum"/>
                <a:cs typeface="UnDotum"/>
              </a:rPr>
              <a:t>활주로 구성 </a:t>
            </a:r>
            <a:endParaRPr sz="2000" dirty="0">
              <a:latin typeface="UnDotum"/>
              <a:cs typeface="UnDotum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231252" y="654962"/>
            <a:ext cx="1267929" cy="252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Departure 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</a:t>
            </a:r>
            <a:endParaRPr lang="en-US" altLang="ko-KR" sz="1200" spc="-190" dirty="0">
              <a:solidFill>
                <a:srgbClr val="404040"/>
              </a:solidFill>
              <a:latin typeface="+mn-ea"/>
              <a:cs typeface="UnDot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31964" y="2171149"/>
            <a:ext cx="2026948" cy="276243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/>
            <a:stCxn id="18" idx="1"/>
          </p:cNvCxnSpPr>
          <p:nvPr/>
        </p:nvCxnSpPr>
        <p:spPr>
          <a:xfrm>
            <a:off x="7941492" y="1174248"/>
            <a:ext cx="890472" cy="996901"/>
          </a:xfrm>
          <a:prstGeom prst="line">
            <a:avLst/>
          </a:prstGeom>
          <a:ln w="22225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  <a:stCxn id="18" idx="3"/>
          </p:cNvCxnSpPr>
          <p:nvPr/>
        </p:nvCxnSpPr>
        <p:spPr>
          <a:xfrm flipH="1">
            <a:off x="10858912" y="1174248"/>
            <a:ext cx="77194" cy="996901"/>
          </a:xfrm>
          <a:prstGeom prst="line">
            <a:avLst/>
          </a:prstGeom>
          <a:ln w="25400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92" y="1004328"/>
            <a:ext cx="2994614" cy="339839"/>
          </a:xfrm>
          <a:prstGeom prst="rect">
            <a:avLst/>
          </a:prstGeom>
          <a:ln w="19050">
            <a:solidFill>
              <a:srgbClr val="AA8060"/>
            </a:solidFill>
          </a:ln>
        </p:spPr>
      </p:pic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8737267" y="1066240"/>
            <a:ext cx="855940" cy="0"/>
          </a:xfrm>
          <a:prstGeom prst="line">
            <a:avLst/>
          </a:prstGeom>
          <a:ln w="22225">
            <a:solidFill>
              <a:srgbClr val="AA8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236805" y="670930"/>
            <a:ext cx="1066256" cy="276243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34061" y="1296412"/>
            <a:ext cx="3810000" cy="4238626"/>
            <a:chOff x="434061" y="1296412"/>
            <a:chExt cx="3810000" cy="4238626"/>
          </a:xfrm>
        </p:grpSpPr>
        <p:pic>
          <p:nvPicPr>
            <p:cNvPr id="1026" name="Picture 2" descr="HARTSFIELD-JACKSON (KATL / ATL) - ATLANTA, GEORGIA, UNITED STATES . Airport  | Runways | Ground Handling | Aviation Weath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61" y="1296412"/>
              <a:ext cx="3810000" cy="4238626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09600" y="4936201"/>
              <a:ext cx="228599" cy="214322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7466A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43000" y="2483522"/>
              <a:ext cx="228599" cy="228600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7466A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19200" y="2748004"/>
              <a:ext cx="189389" cy="228600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7466A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9204" y="3682103"/>
              <a:ext cx="189389" cy="228600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7466A"/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29204" y="3988660"/>
              <a:ext cx="189389" cy="228600"/>
            </a:xfrm>
            <a:prstGeom prst="rect">
              <a:avLst/>
            </a:prstGeom>
            <a:noFill/>
            <a:ln w="28575"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37466A"/>
                  </a:solidFill>
                </a:ln>
                <a:solidFill>
                  <a:schemeClr val="tx2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42936" y="738265"/>
            <a:ext cx="1379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활주로 구성 코드  </a:t>
            </a:r>
          </a:p>
        </p:txBody>
      </p:sp>
      <p:sp>
        <p:nvSpPr>
          <p:cNvPr id="82" name="object 10"/>
          <p:cNvSpPr txBox="1"/>
          <p:nvPr/>
        </p:nvSpPr>
        <p:spPr>
          <a:xfrm>
            <a:off x="10016235" y="645683"/>
            <a:ext cx="983021" cy="252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5080">
              <a:lnSpc>
                <a:spcPct val="148600"/>
              </a:lnSpc>
              <a:spcBef>
                <a:spcPts val="1175"/>
              </a:spcBef>
            </a:pPr>
            <a:r>
              <a:rPr lang="en-US" altLang="ko-KR" sz="1200" spc="-190" dirty="0" err="1">
                <a:solidFill>
                  <a:srgbClr val="404040"/>
                </a:solidFill>
                <a:latin typeface="+mn-ea"/>
                <a:cs typeface="UnDotum"/>
              </a:rPr>
              <a:t>Arraval</a:t>
            </a:r>
            <a:r>
              <a:rPr lang="en-US" altLang="ko-KR" sz="1200" spc="-190" dirty="0">
                <a:solidFill>
                  <a:srgbClr val="404040"/>
                </a:solidFill>
                <a:latin typeface="+mn-ea"/>
                <a:cs typeface="UnDotum"/>
              </a:rPr>
              <a:t> </a:t>
            </a:r>
            <a:r>
              <a:rPr lang="ko-KR" altLang="en-US" sz="1200" spc="-190" dirty="0">
                <a:solidFill>
                  <a:srgbClr val="404040"/>
                </a:solidFill>
                <a:latin typeface="+mn-ea"/>
                <a:cs typeface="UnDotum"/>
              </a:rPr>
              <a:t>활주로</a:t>
            </a:r>
            <a:endParaRPr lang="en-US" altLang="ko-KR" sz="1200" spc="-190" dirty="0">
              <a:solidFill>
                <a:srgbClr val="404040"/>
              </a:solidFill>
              <a:latin typeface="+mn-ea"/>
              <a:cs typeface="UnDotum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017702" y="661398"/>
            <a:ext cx="968556" cy="276243"/>
          </a:xfrm>
          <a:prstGeom prst="rect">
            <a:avLst/>
          </a:prstGeom>
          <a:noFill/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5" name="직선 화살표 연결선 1044"/>
          <p:cNvCxnSpPr/>
          <p:nvPr/>
        </p:nvCxnSpPr>
        <p:spPr>
          <a:xfrm>
            <a:off x="8303061" y="940915"/>
            <a:ext cx="196120" cy="143298"/>
          </a:xfrm>
          <a:prstGeom prst="straightConnector1">
            <a:avLst/>
          </a:prstGeom>
          <a:ln w="25400">
            <a:solidFill>
              <a:srgbClr val="AA8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H="1">
            <a:off x="9808006" y="923154"/>
            <a:ext cx="228459" cy="161059"/>
          </a:xfrm>
          <a:prstGeom prst="straightConnector1">
            <a:avLst/>
          </a:prstGeom>
          <a:ln w="25400">
            <a:solidFill>
              <a:srgbClr val="AA8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6"/>
          <a:srcRect t="3030" b="3032"/>
          <a:stretch/>
        </p:blipFill>
        <p:spPr>
          <a:xfrm>
            <a:off x="4803839" y="3946862"/>
            <a:ext cx="1426637" cy="2144929"/>
          </a:xfrm>
          <a:prstGeom prst="rect">
            <a:avLst/>
          </a:prstGeom>
          <a:ln w="57150">
            <a:solidFill>
              <a:srgbClr val="7F7F7F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FD7815-F44B-45DC-AF93-BEF182651707}"/>
              </a:ext>
            </a:extLst>
          </p:cNvPr>
          <p:cNvSpPr/>
          <p:nvPr/>
        </p:nvSpPr>
        <p:spPr>
          <a:xfrm>
            <a:off x="10929575" y="1496120"/>
            <a:ext cx="62622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BF947-8EF0-40AC-8BE3-7B0F5BD5E920}"/>
              </a:ext>
            </a:extLst>
          </p:cNvPr>
          <p:cNvSpPr txBox="1"/>
          <p:nvPr/>
        </p:nvSpPr>
        <p:spPr>
          <a:xfrm>
            <a:off x="10633085" y="3809122"/>
            <a:ext cx="1219200" cy="3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예측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대상</a:t>
            </a:r>
          </a:p>
        </p:txBody>
      </p:sp>
      <p:grpSp>
        <p:nvGrpSpPr>
          <p:cNvPr id="38" name="object 7">
            <a:extLst>
              <a:ext uri="{FF2B5EF4-FFF2-40B4-BE49-F238E27FC236}">
                <a16:creationId xmlns:a16="http://schemas.microsoft.com/office/drawing/2014/main" id="{442A047F-0A97-4820-AB15-26D86BF15965}"/>
              </a:ext>
            </a:extLst>
          </p:cNvPr>
          <p:cNvGrpSpPr/>
          <p:nvPr/>
        </p:nvGrpSpPr>
        <p:grpSpPr>
          <a:xfrm>
            <a:off x="6404868" y="4147332"/>
            <a:ext cx="5356387" cy="2006382"/>
            <a:chOff x="6216573" y="1600009"/>
            <a:chExt cx="5825490" cy="4197718"/>
          </a:xfrm>
        </p:grpSpPr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7911E6A1-A6D0-4586-A5F6-97FC972353D2}"/>
                </a:ext>
              </a:extLst>
            </p:cNvPr>
            <p:cNvSpPr/>
            <p:nvPr/>
          </p:nvSpPr>
          <p:spPr>
            <a:xfrm>
              <a:off x="6216573" y="2016937"/>
              <a:ext cx="5825490" cy="3780790"/>
            </a:xfrm>
            <a:custGeom>
              <a:avLst/>
              <a:gdLst/>
              <a:ahLst/>
              <a:cxnLst/>
              <a:rect l="l" t="t" r="r" b="b"/>
              <a:pathLst>
                <a:path w="5825490" h="3780790">
                  <a:moveTo>
                    <a:pt x="0" y="3780162"/>
                  </a:moveTo>
                  <a:lnTo>
                    <a:pt x="5824969" y="3780162"/>
                  </a:lnTo>
                  <a:lnTo>
                    <a:pt x="5824969" y="0"/>
                  </a:lnTo>
                  <a:lnTo>
                    <a:pt x="0" y="0"/>
                  </a:lnTo>
                  <a:lnTo>
                    <a:pt x="0" y="3780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385ED22D-1AB9-4B88-A872-9B9151DD1053}"/>
                </a:ext>
              </a:extLst>
            </p:cNvPr>
            <p:cNvSpPr/>
            <p:nvPr/>
          </p:nvSpPr>
          <p:spPr>
            <a:xfrm>
              <a:off x="6216573" y="1981796"/>
              <a:ext cx="5825490" cy="3815715"/>
            </a:xfrm>
            <a:custGeom>
              <a:avLst/>
              <a:gdLst/>
              <a:ahLst/>
              <a:cxnLst/>
              <a:rect l="l" t="t" r="r" b="b"/>
              <a:pathLst>
                <a:path w="5825490" h="3815715">
                  <a:moveTo>
                    <a:pt x="0" y="0"/>
                  </a:moveTo>
                  <a:lnTo>
                    <a:pt x="5824973" y="0"/>
                  </a:lnTo>
                  <a:lnTo>
                    <a:pt x="5824973" y="3815312"/>
                  </a:lnTo>
                  <a:lnTo>
                    <a:pt x="0" y="38153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796C110D-AED8-4AA4-AF26-023829AED02D}"/>
                </a:ext>
              </a:extLst>
            </p:cNvPr>
            <p:cNvSpPr/>
            <p:nvPr/>
          </p:nvSpPr>
          <p:spPr>
            <a:xfrm>
              <a:off x="6216573" y="1618016"/>
              <a:ext cx="5825490" cy="798659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5824969" y="0"/>
                  </a:moveTo>
                  <a:lnTo>
                    <a:pt x="0" y="0"/>
                  </a:lnTo>
                  <a:lnTo>
                    <a:pt x="0" y="416928"/>
                  </a:lnTo>
                  <a:lnTo>
                    <a:pt x="5824969" y="416928"/>
                  </a:lnTo>
                  <a:lnTo>
                    <a:pt x="5824969" y="0"/>
                  </a:lnTo>
                  <a:close/>
                </a:path>
              </a:pathLst>
            </a:custGeom>
            <a:solidFill>
              <a:srgbClr val="1C306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4DB57538-650B-448A-BD64-2607EDA42DDD}"/>
                </a:ext>
              </a:extLst>
            </p:cNvPr>
            <p:cNvSpPr/>
            <p:nvPr/>
          </p:nvSpPr>
          <p:spPr>
            <a:xfrm>
              <a:off x="6216573" y="1600009"/>
              <a:ext cx="5825490" cy="417195"/>
            </a:xfrm>
            <a:custGeom>
              <a:avLst/>
              <a:gdLst/>
              <a:ahLst/>
              <a:cxnLst/>
              <a:rect l="l" t="t" r="r" b="b"/>
              <a:pathLst>
                <a:path w="5825490" h="417194">
                  <a:moveTo>
                    <a:pt x="0" y="0"/>
                  </a:moveTo>
                  <a:lnTo>
                    <a:pt x="5824973" y="0"/>
                  </a:lnTo>
                  <a:lnTo>
                    <a:pt x="5824973" y="416926"/>
                  </a:lnTo>
                  <a:lnTo>
                    <a:pt x="0" y="4169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C30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57926" y="4711550"/>
            <a:ext cx="541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공항의 시간대 별 활주로 구성 확률을 예측하는 다중 분류 문제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133876-4B10-4CA0-A22F-27F15EFB3690}"/>
              </a:ext>
            </a:extLst>
          </p:cNvPr>
          <p:cNvSpPr txBox="1"/>
          <p:nvPr/>
        </p:nvSpPr>
        <p:spPr>
          <a:xfrm>
            <a:off x="6457926" y="5121883"/>
            <a:ext cx="48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공항 별 활주로 구성이 다르고</a:t>
            </a:r>
            <a:r>
              <a:rPr lang="en-US" altLang="ko-KR" sz="1400" dirty="0"/>
              <a:t>, </a:t>
            </a:r>
            <a:r>
              <a:rPr lang="ko-KR" altLang="en-US" sz="1400" dirty="0"/>
              <a:t>다중 분류 개수도 다름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749A2-1430-4E40-A345-B7CCA961F6F1}"/>
              </a:ext>
            </a:extLst>
          </p:cNvPr>
          <p:cNvSpPr txBox="1"/>
          <p:nvPr/>
        </p:nvSpPr>
        <p:spPr>
          <a:xfrm>
            <a:off x="7346308" y="5622325"/>
            <a:ext cx="45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공항 별로 모델을 각각 만들어야 할 것으로 판단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77CD7EF-3F8A-49A2-BF3D-15FA1A2FE818}"/>
              </a:ext>
            </a:extLst>
          </p:cNvPr>
          <p:cNvSpPr/>
          <p:nvPr/>
        </p:nvSpPr>
        <p:spPr>
          <a:xfrm>
            <a:off x="6965924" y="5683752"/>
            <a:ext cx="284922" cy="183648"/>
          </a:xfrm>
          <a:prstGeom prst="rightArrow">
            <a:avLst/>
          </a:prstGeom>
          <a:solidFill>
            <a:srgbClr val="AA8060"/>
          </a:solidFill>
          <a:ln>
            <a:solidFill>
              <a:srgbClr val="AA8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5618B-3504-4705-8423-CD669F3F454C}"/>
              </a:ext>
            </a:extLst>
          </p:cNvPr>
          <p:cNvSpPr txBox="1"/>
          <p:nvPr/>
        </p:nvSpPr>
        <p:spPr>
          <a:xfrm>
            <a:off x="4419600" y="6127440"/>
            <a:ext cx="267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2"/>
                </a:solidFill>
              </a:rPr>
              <a:t>공항 별 활주로 구성 개수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E5F37-C3C6-4D1E-B773-B3CDB7A56556}"/>
              </a:ext>
            </a:extLst>
          </p:cNvPr>
          <p:cNvSpPr txBox="1"/>
          <p:nvPr/>
        </p:nvSpPr>
        <p:spPr>
          <a:xfrm>
            <a:off x="8555637" y="41857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예측 대상 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3B8685AF-F0CD-4ABA-AB1D-28BD665DDBEA}"/>
              </a:ext>
            </a:extLst>
          </p:cNvPr>
          <p:cNvSpPr/>
          <p:nvPr/>
        </p:nvSpPr>
        <p:spPr>
          <a:xfrm>
            <a:off x="3473832" y="535406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01" y="1"/>
                </a:lnTo>
              </a:path>
            </a:pathLst>
          </a:custGeom>
          <a:ln w="19050">
            <a:solidFill>
              <a:srgbClr val="1C3061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9D58B079-BA22-41F6-BE60-1982EFDEC200}"/>
              </a:ext>
            </a:extLst>
          </p:cNvPr>
          <p:cNvSpPr txBox="1"/>
          <p:nvPr/>
        </p:nvSpPr>
        <p:spPr>
          <a:xfrm>
            <a:off x="1336976" y="146979"/>
            <a:ext cx="11602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1</a:t>
            </a:r>
            <a:r>
              <a:rPr lang="ko-KR" altLang="en-US" sz="1600" spc="-11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</a:t>
            </a:r>
            <a:endParaRPr lang="en-US"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84CBED6D-43A2-4A13-9EA0-F69DD5E5389D}"/>
              </a:ext>
            </a:extLst>
          </p:cNvPr>
          <p:cNvSpPr txBox="1"/>
          <p:nvPr/>
        </p:nvSpPr>
        <p:spPr>
          <a:xfrm>
            <a:off x="3908532" y="146978"/>
            <a:ext cx="165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2</a:t>
            </a:r>
            <a:r>
              <a:rPr lang="ko-KR" altLang="en-US" sz="1600" b="1" spc="-50" dirty="0">
                <a:solidFill>
                  <a:srgbClr val="3746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차 프로젝트 개요</a:t>
            </a:r>
            <a:endParaRPr sz="1600" b="1" dirty="0">
              <a:solidFill>
                <a:srgbClr val="37466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351F3AF2-A57C-45D5-AAC2-1B38842DE7B6}"/>
              </a:ext>
            </a:extLst>
          </p:cNvPr>
          <p:cNvSpPr txBox="1"/>
          <p:nvPr/>
        </p:nvSpPr>
        <p:spPr>
          <a:xfrm>
            <a:off x="6858000" y="147828"/>
            <a:ext cx="17230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데이터 엔지니어링</a:t>
            </a:r>
            <a:endParaRPr sz="1600" dirty="0">
              <a:solidFill>
                <a:srgbClr val="7F7F7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05524388-63C7-4227-BCFC-11B8400018D9}"/>
              </a:ext>
            </a:extLst>
          </p:cNvPr>
          <p:cNvSpPr txBox="1"/>
          <p:nvPr/>
        </p:nvSpPr>
        <p:spPr>
          <a:xfrm>
            <a:off x="10304387" y="147828"/>
            <a:ext cx="8645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80" dirty="0">
                <a:solidFill>
                  <a:srgbClr val="7F7F7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FreeSans"/>
              </a:rPr>
              <a:t>모델링</a:t>
            </a:r>
            <a:endParaRPr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FreeSan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0266B-0185-4228-8441-2DE737D32243}"/>
              </a:ext>
            </a:extLst>
          </p:cNvPr>
          <p:cNvSpPr/>
          <p:nvPr/>
        </p:nvSpPr>
        <p:spPr>
          <a:xfrm>
            <a:off x="-1371600" y="304800"/>
            <a:ext cx="4982254" cy="279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앞에서 </a:t>
            </a:r>
            <a:r>
              <a:rPr lang="en-US" altLang="ko-KR" dirty="0"/>
              <a:t>Configuration</a:t>
            </a:r>
            <a:r>
              <a:rPr lang="ko-KR" altLang="en-US" dirty="0"/>
              <a:t>에 대한 이해를 맞췄으면</a:t>
            </a:r>
            <a:endParaRPr lang="en-US" altLang="ko-KR" dirty="0"/>
          </a:p>
          <a:p>
            <a:pPr algn="ctr"/>
            <a:r>
              <a:rPr lang="ko-KR" altLang="en-US" dirty="0"/>
              <a:t>여기선 </a:t>
            </a:r>
            <a:r>
              <a:rPr lang="en-US" altLang="ko-KR" dirty="0"/>
              <a:t>configuration</a:t>
            </a:r>
            <a:r>
              <a:rPr lang="ko-KR" altLang="en-US" dirty="0"/>
              <a:t>이 어떻게 구성 되는지를 설명 </a:t>
            </a:r>
          </a:p>
        </p:txBody>
      </p:sp>
    </p:spTree>
    <p:extLst>
      <p:ext uri="{BB962C8B-B14F-4D97-AF65-F5344CB8AC3E}">
        <p14:creationId xmlns:p14="http://schemas.microsoft.com/office/powerpoint/2010/main" val="183641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1783</Words>
  <Application>Microsoft Office PowerPoint</Application>
  <PresentationFormat>와이드스크린</PresentationFormat>
  <Paragraphs>390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UnDotum</vt:lpstr>
      <vt:lpstr>나눔스퀘어_ac</vt:lpstr>
      <vt:lpstr>나눔스퀘어_ac Bold</vt:lpstr>
      <vt:lpstr>나눔스퀘어_ac ExtraBold</vt:lpstr>
      <vt:lpstr>맑은 고딕</vt:lpstr>
      <vt:lpstr>Arial</vt:lpstr>
      <vt:lpstr>Arial Black</vt:lpstr>
      <vt:lpstr>Calibri</vt:lpstr>
      <vt:lpstr>Times New Roman</vt:lpstr>
      <vt:lpstr>Office Theme</vt:lpstr>
      <vt:lpstr>시계열  데이터  기반  모델링  개발 이상 탐지 &amp; 미래 예측 </vt:lpstr>
      <vt:lpstr>PowerPoint 프레젠테이션</vt:lpstr>
      <vt:lpstr>Ⅰ. 1차 프로젝트  - 1차 프로젝트 개요   - 1차 프로젝트 결과 </vt:lpstr>
      <vt:lpstr>PowerPoint 프레젠테이션</vt:lpstr>
      <vt:lpstr>PowerPoint 프레젠테이션</vt:lpstr>
      <vt:lpstr>Ⅱ. 2차 프로젝트 개요 -  프로젝터 배경  -  데이터 설명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Ⅲ. 데이터 엔지니어링 - 파생 변수 </vt:lpstr>
      <vt:lpstr>PowerPoint 프레젠테이션</vt:lpstr>
      <vt:lpstr>PowerPoint 프레젠테이션</vt:lpstr>
      <vt:lpstr>PowerPoint 프레젠테이션</vt:lpstr>
      <vt:lpstr>PowerPoint 프레젠테이션</vt:lpstr>
      <vt:lpstr>Ⅲ. 모델링 - 모델 비교 </vt:lpstr>
      <vt:lpstr>모델 비교  - 3개의  각기 다른 모델을 통해 예측 및 결과를 도출 함</vt:lpstr>
      <vt:lpstr>모델 Develop –딥러닝 모델 개선</vt:lpstr>
      <vt:lpstr>PowerPoint 프레젠테이션</vt:lpstr>
      <vt:lpstr>V. 결론 </vt:lpstr>
      <vt:lpstr>PowerPoint 프레젠테이션</vt:lpstr>
      <vt:lpstr>PowerPoint 프레젠테이션</vt:lpstr>
      <vt:lpstr>감사합니다. 이상 탐지 &amp; 미래 예측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  데이터  기반  모델링  개발 이상 탐지 &amp; 미래 예측 </dc:title>
  <cp:lastModifiedBy>HUN IM</cp:lastModifiedBy>
  <cp:revision>35</cp:revision>
  <dcterms:created xsi:type="dcterms:W3CDTF">2022-03-29T00:25:22Z</dcterms:created>
  <dcterms:modified xsi:type="dcterms:W3CDTF">2022-04-01T01:40:00Z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2022-03-29T00:00:00Z</vt:filetime>
  </property>
</Properties>
</file>