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7" r:id="rId6"/>
    <p:sldId id="260" r:id="rId7"/>
    <p:sldId id="261" r:id="rId8"/>
    <p:sldId id="288" r:id="rId9"/>
    <p:sldId id="281" r:id="rId10"/>
    <p:sldId id="283" r:id="rId11"/>
    <p:sldId id="280" r:id="rId12"/>
    <p:sldId id="289" r:id="rId13"/>
    <p:sldId id="292" r:id="rId14"/>
    <p:sldId id="274" r:id="rId15"/>
    <p:sldId id="293" r:id="rId16"/>
    <p:sldId id="296" r:id="rId17"/>
    <p:sldId id="297" r:id="rId18"/>
    <p:sldId id="295" r:id="rId19"/>
    <p:sldId id="279" r:id="rId20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orient="horz" pos="2160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061"/>
    <a:srgbClr val="AA8060"/>
    <a:srgbClr val="999999"/>
    <a:srgbClr val="D9D9D9"/>
    <a:srgbClr val="DEE1E8"/>
    <a:srgbClr val="37466A"/>
    <a:srgbClr val="E7E7E7"/>
    <a:srgbClr val="CBCBCB"/>
    <a:srgbClr val="7F7F7F"/>
    <a:srgbClr val="3A4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6106" autoAdjust="0"/>
  </p:normalViewPr>
  <p:slideViewPr>
    <p:cSldViewPr>
      <p:cViewPr varScale="1">
        <p:scale>
          <a:sx n="110" d="100"/>
          <a:sy n="110" d="100"/>
        </p:scale>
        <p:origin x="972" y="114"/>
      </p:cViewPr>
      <p:guideLst>
        <p:guide pos="3840"/>
        <p:guide orient="horz" pos="2160"/>
        <p:guide pos="211"/>
        <p:guide pos="74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139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wind_count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hour_count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weekda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3-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defTabSz="898525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풍향에 따른 활주로 조합 변화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defTabSz="898525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6392906708423886E-2"/>
          <c:y val="0.16946530147895336"/>
          <c:w val="0.69303735950757139"/>
          <c:h val="0.5741832612220401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'wind_count (1)'!$A$2</c:f>
              <c:strCache>
                <c:ptCount val="1"/>
                <c:pt idx="0">
                  <c:v>D_10_8L_A_10_8L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(1)'!$B$2:$AG$2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15-4654-A14B-2CF709FA6665}"/>
            </c:ext>
          </c:extLst>
        </c:ser>
        <c:ser>
          <c:idx val="1"/>
          <c:order val="1"/>
          <c:tx>
            <c:strRef>
              <c:f>'wind_count (1)'!$A$3</c:f>
              <c:strCache>
                <c:ptCount val="1"/>
                <c:pt idx="0">
                  <c:v>D_10_8R_9L_A_10_8L_9R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(1)'!$B$3:$AG$3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3</c:v>
                </c:pt>
                <c:pt idx="20">
                  <c:v>2</c:v>
                </c:pt>
                <c:pt idx="21">
                  <c:v>3</c:v>
                </c:pt>
                <c:pt idx="22">
                  <c:v>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15-4654-A14B-2CF709FA6665}"/>
            </c:ext>
          </c:extLst>
        </c:ser>
        <c:ser>
          <c:idx val="2"/>
          <c:order val="2"/>
          <c:tx>
            <c:strRef>
              <c:f>'wind_count (1)'!$A$4</c:f>
              <c:strCache>
                <c:ptCount val="1"/>
                <c:pt idx="0">
                  <c:v>D_10_8R_A_10_8R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(1)'!$B$4:$AG$4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3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15-4654-A14B-2CF709FA6665}"/>
            </c:ext>
          </c:extLst>
        </c:ser>
        <c:ser>
          <c:idx val="3"/>
          <c:order val="3"/>
          <c:tx>
            <c:strRef>
              <c:f>'wind_count (1)'!$A$5</c:f>
              <c:strCache>
                <c:ptCount val="1"/>
                <c:pt idx="0">
                  <c:v>D_26L_27L_A_26R_27L_28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(1)'!$B$5:$AG$5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3</c:v>
                </c:pt>
                <c:pt idx="24">
                  <c:v>6</c:v>
                </c:pt>
                <c:pt idx="25">
                  <c:v>3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15-4654-A14B-2CF709FA6665}"/>
            </c:ext>
          </c:extLst>
        </c:ser>
        <c:ser>
          <c:idx val="4"/>
          <c:order val="4"/>
          <c:tx>
            <c:strRef>
              <c:f>'wind_count (1)'!$A$6</c:f>
              <c:strCache>
                <c:ptCount val="1"/>
                <c:pt idx="0">
                  <c:v>D_26L_27R_28_A_26R_27L_28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(1)'!$B$6:$AG$6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5</c:v>
                </c:pt>
                <c:pt idx="21">
                  <c:v>11</c:v>
                </c:pt>
                <c:pt idx="22">
                  <c:v>9</c:v>
                </c:pt>
                <c:pt idx="23">
                  <c:v>21</c:v>
                </c:pt>
                <c:pt idx="24">
                  <c:v>14</c:v>
                </c:pt>
                <c:pt idx="25">
                  <c:v>14</c:v>
                </c:pt>
                <c:pt idx="26">
                  <c:v>6</c:v>
                </c:pt>
                <c:pt idx="27">
                  <c:v>11</c:v>
                </c:pt>
                <c:pt idx="28">
                  <c:v>5</c:v>
                </c:pt>
                <c:pt idx="29">
                  <c:v>3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15-4654-A14B-2CF709FA6665}"/>
            </c:ext>
          </c:extLst>
        </c:ser>
        <c:ser>
          <c:idx val="5"/>
          <c:order val="5"/>
          <c:tx>
            <c:strRef>
              <c:f>'wind_count (1)'!$A$7</c:f>
              <c:strCache>
                <c:ptCount val="1"/>
                <c:pt idx="0">
                  <c:v>D_26L_27R_A_26L_27L_28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(1)'!$B$7:$AG$7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10</c:v>
                </c:pt>
                <c:pt idx="21">
                  <c:v>7</c:v>
                </c:pt>
                <c:pt idx="22">
                  <c:v>2</c:v>
                </c:pt>
                <c:pt idx="23">
                  <c:v>10</c:v>
                </c:pt>
                <c:pt idx="24">
                  <c:v>10</c:v>
                </c:pt>
                <c:pt idx="25">
                  <c:v>4</c:v>
                </c:pt>
                <c:pt idx="26">
                  <c:v>2</c:v>
                </c:pt>
                <c:pt idx="27">
                  <c:v>7</c:v>
                </c:pt>
                <c:pt idx="28">
                  <c:v>11</c:v>
                </c:pt>
                <c:pt idx="29">
                  <c:v>11</c:v>
                </c:pt>
                <c:pt idx="30">
                  <c:v>5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15-4654-A14B-2CF709FA6665}"/>
            </c:ext>
          </c:extLst>
        </c:ser>
        <c:ser>
          <c:idx val="6"/>
          <c:order val="6"/>
          <c:tx>
            <c:strRef>
              <c:f>'wind_count (1)'!$A$8</c:f>
              <c:strCache>
                <c:ptCount val="1"/>
                <c:pt idx="0">
                  <c:v>D_26L_27R_A_26L_27R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(1)'!$B$8:$AG$8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5</c:v>
                </c:pt>
                <c:pt idx="18">
                  <c:v>3</c:v>
                </c:pt>
                <c:pt idx="19">
                  <c:v>0</c:v>
                </c:pt>
                <c:pt idx="20">
                  <c:v>3</c:v>
                </c:pt>
                <c:pt idx="21">
                  <c:v>4</c:v>
                </c:pt>
                <c:pt idx="22">
                  <c:v>1</c:v>
                </c:pt>
                <c:pt idx="23">
                  <c:v>3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5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15-4654-A14B-2CF709FA6665}"/>
            </c:ext>
          </c:extLst>
        </c:ser>
        <c:ser>
          <c:idx val="7"/>
          <c:order val="7"/>
          <c:tx>
            <c:strRef>
              <c:f>'wind_count (1)'!$A$9</c:f>
              <c:strCache>
                <c:ptCount val="1"/>
                <c:pt idx="0">
                  <c:v>D_26L_27R_A_26L_27R_28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(1)'!$B$9:$AG$9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</c:v>
                </c:pt>
                <c:pt idx="22">
                  <c:v>5</c:v>
                </c:pt>
                <c:pt idx="23">
                  <c:v>7</c:v>
                </c:pt>
                <c:pt idx="24">
                  <c:v>0</c:v>
                </c:pt>
                <c:pt idx="25">
                  <c:v>1</c:v>
                </c:pt>
                <c:pt idx="26">
                  <c:v>8</c:v>
                </c:pt>
                <c:pt idx="27">
                  <c:v>3</c:v>
                </c:pt>
                <c:pt idx="28">
                  <c:v>12</c:v>
                </c:pt>
                <c:pt idx="29">
                  <c:v>6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15-4654-A14B-2CF709FA6665}"/>
            </c:ext>
          </c:extLst>
        </c:ser>
        <c:ser>
          <c:idx val="8"/>
          <c:order val="8"/>
          <c:tx>
            <c:strRef>
              <c:f>'wind_count (1)'!$A$10</c:f>
              <c:strCache>
                <c:ptCount val="1"/>
                <c:pt idx="0">
                  <c:v>D_26L_27R_A_26R_27L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(1)'!$B$10:$AG$10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5</c:v>
                </c:pt>
                <c:pt idx="24">
                  <c:v>7</c:v>
                </c:pt>
                <c:pt idx="25">
                  <c:v>8</c:v>
                </c:pt>
                <c:pt idx="26">
                  <c:v>6</c:v>
                </c:pt>
                <c:pt idx="27">
                  <c:v>2</c:v>
                </c:pt>
                <c:pt idx="28">
                  <c:v>5</c:v>
                </c:pt>
                <c:pt idx="29">
                  <c:v>5</c:v>
                </c:pt>
                <c:pt idx="30">
                  <c:v>3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15-4654-A14B-2CF709FA6665}"/>
            </c:ext>
          </c:extLst>
        </c:ser>
        <c:ser>
          <c:idx val="9"/>
          <c:order val="9"/>
          <c:tx>
            <c:strRef>
              <c:f>'wind_count (1)'!$A$11</c:f>
              <c:strCache>
                <c:ptCount val="1"/>
                <c:pt idx="0">
                  <c:v>D_26L_27R_A_26R_27L_28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(1)'!$B$11:$AG$11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3</c:v>
                </c:pt>
                <c:pt idx="5">
                  <c:v>15</c:v>
                </c:pt>
                <c:pt idx="6">
                  <c:v>15</c:v>
                </c:pt>
                <c:pt idx="7">
                  <c:v>21</c:v>
                </c:pt>
                <c:pt idx="8">
                  <c:v>44</c:v>
                </c:pt>
                <c:pt idx="9">
                  <c:v>36</c:v>
                </c:pt>
                <c:pt idx="10">
                  <c:v>41</c:v>
                </c:pt>
                <c:pt idx="11">
                  <c:v>42</c:v>
                </c:pt>
                <c:pt idx="12">
                  <c:v>74</c:v>
                </c:pt>
                <c:pt idx="13">
                  <c:v>91</c:v>
                </c:pt>
                <c:pt idx="14">
                  <c:v>81</c:v>
                </c:pt>
                <c:pt idx="15">
                  <c:v>81</c:v>
                </c:pt>
                <c:pt idx="16">
                  <c:v>107</c:v>
                </c:pt>
                <c:pt idx="17">
                  <c:v>150</c:v>
                </c:pt>
                <c:pt idx="18">
                  <c:v>193</c:v>
                </c:pt>
                <c:pt idx="19">
                  <c:v>157</c:v>
                </c:pt>
                <c:pt idx="20">
                  <c:v>152</c:v>
                </c:pt>
                <c:pt idx="21">
                  <c:v>188</c:v>
                </c:pt>
                <c:pt idx="22">
                  <c:v>265</c:v>
                </c:pt>
                <c:pt idx="23">
                  <c:v>352</c:v>
                </c:pt>
                <c:pt idx="24">
                  <c:v>297</c:v>
                </c:pt>
                <c:pt idx="25">
                  <c:v>247</c:v>
                </c:pt>
                <c:pt idx="26">
                  <c:v>315</c:v>
                </c:pt>
                <c:pt idx="27">
                  <c:v>309</c:v>
                </c:pt>
                <c:pt idx="28">
                  <c:v>245</c:v>
                </c:pt>
                <c:pt idx="29">
                  <c:v>264</c:v>
                </c:pt>
                <c:pt idx="30">
                  <c:v>75</c:v>
                </c:pt>
                <c:pt idx="3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815-4654-A14B-2CF709FA6665}"/>
            </c:ext>
          </c:extLst>
        </c:ser>
        <c:ser>
          <c:idx val="10"/>
          <c:order val="10"/>
          <c:tx>
            <c:strRef>
              <c:f>'wind_count (1)'!$A$12</c:f>
              <c:strCache>
                <c:ptCount val="1"/>
                <c:pt idx="0">
                  <c:v>D_26L_27R_A_26R_27R_28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(1)'!$B$12:$AG$12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4</c:v>
                </c:pt>
                <c:pt idx="21">
                  <c:v>7</c:v>
                </c:pt>
                <c:pt idx="22">
                  <c:v>5</c:v>
                </c:pt>
                <c:pt idx="23">
                  <c:v>6</c:v>
                </c:pt>
                <c:pt idx="24">
                  <c:v>4</c:v>
                </c:pt>
                <c:pt idx="25">
                  <c:v>10</c:v>
                </c:pt>
                <c:pt idx="26">
                  <c:v>7</c:v>
                </c:pt>
                <c:pt idx="27">
                  <c:v>6</c:v>
                </c:pt>
                <c:pt idx="28">
                  <c:v>4</c:v>
                </c:pt>
                <c:pt idx="29">
                  <c:v>6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815-4654-A14B-2CF709FA6665}"/>
            </c:ext>
          </c:extLst>
        </c:ser>
        <c:ser>
          <c:idx val="11"/>
          <c:order val="11"/>
          <c:tx>
            <c:strRef>
              <c:f>'wind_count (1)'!$A$13</c:f>
              <c:strCache>
                <c:ptCount val="1"/>
                <c:pt idx="0">
                  <c:v>D_26L_27R_A_26R_28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(1)'!$B$13:$AG$13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10</c:v>
                </c:pt>
                <c:pt idx="26">
                  <c:v>2</c:v>
                </c:pt>
                <c:pt idx="27">
                  <c:v>2</c:v>
                </c:pt>
                <c:pt idx="28">
                  <c:v>0</c:v>
                </c:pt>
                <c:pt idx="29">
                  <c:v>4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815-4654-A14B-2CF709FA6665}"/>
            </c:ext>
          </c:extLst>
        </c:ser>
        <c:ser>
          <c:idx val="12"/>
          <c:order val="12"/>
          <c:tx>
            <c:strRef>
              <c:f>'wind_count (1)'!$A$14</c:f>
              <c:strCache>
                <c:ptCount val="1"/>
                <c:pt idx="0">
                  <c:v>D_26L_27R_A_27L_28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(1)'!$B$14:$AG$14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  <c:pt idx="28">
                  <c:v>3</c:v>
                </c:pt>
                <c:pt idx="29">
                  <c:v>7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15-4654-A14B-2CF709FA6665}"/>
            </c:ext>
          </c:extLst>
        </c:ser>
        <c:ser>
          <c:idx val="13"/>
          <c:order val="13"/>
          <c:tx>
            <c:strRef>
              <c:f>'wind_count (1)'!$A$15</c:f>
              <c:strCache>
                <c:ptCount val="1"/>
                <c:pt idx="0">
                  <c:v>D_26L_28_A_26L_28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(1)'!$B$15:$AG$15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10</c:v>
                </c:pt>
                <c:pt idx="23">
                  <c:v>14</c:v>
                </c:pt>
                <c:pt idx="24">
                  <c:v>11</c:v>
                </c:pt>
                <c:pt idx="25">
                  <c:v>13</c:v>
                </c:pt>
                <c:pt idx="26">
                  <c:v>6</c:v>
                </c:pt>
                <c:pt idx="27">
                  <c:v>1</c:v>
                </c:pt>
                <c:pt idx="28">
                  <c:v>9</c:v>
                </c:pt>
                <c:pt idx="29">
                  <c:v>5</c:v>
                </c:pt>
                <c:pt idx="30">
                  <c:v>1</c:v>
                </c:pt>
                <c:pt idx="3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815-4654-A14B-2CF709FA6665}"/>
            </c:ext>
          </c:extLst>
        </c:ser>
        <c:ser>
          <c:idx val="14"/>
          <c:order val="14"/>
          <c:tx>
            <c:strRef>
              <c:f>'wind_count (1)'!$A$16</c:f>
              <c:strCache>
                <c:ptCount val="1"/>
                <c:pt idx="0">
                  <c:v>D_26L_28_A_26R_27L_28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(1)'!$B$16:$AG$16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4</c:v>
                </c:pt>
                <c:pt idx="22">
                  <c:v>4</c:v>
                </c:pt>
                <c:pt idx="23">
                  <c:v>2</c:v>
                </c:pt>
                <c:pt idx="24">
                  <c:v>7</c:v>
                </c:pt>
                <c:pt idx="25">
                  <c:v>2</c:v>
                </c:pt>
                <c:pt idx="26">
                  <c:v>2</c:v>
                </c:pt>
                <c:pt idx="27">
                  <c:v>5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815-4654-A14B-2CF709FA6665}"/>
            </c:ext>
          </c:extLst>
        </c:ser>
        <c:ser>
          <c:idx val="15"/>
          <c:order val="15"/>
          <c:tx>
            <c:strRef>
              <c:f>'wind_count (1)'!$A$17</c:f>
              <c:strCache>
                <c:ptCount val="1"/>
                <c:pt idx="0">
                  <c:v>D_26L_28_A_26R_28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(1)'!$B$17:$AG$17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4</c:v>
                </c:pt>
                <c:pt idx="20">
                  <c:v>0</c:v>
                </c:pt>
                <c:pt idx="21">
                  <c:v>8</c:v>
                </c:pt>
                <c:pt idx="22">
                  <c:v>3</c:v>
                </c:pt>
                <c:pt idx="23">
                  <c:v>5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815-4654-A14B-2CF709FA6665}"/>
            </c:ext>
          </c:extLst>
        </c:ser>
        <c:ser>
          <c:idx val="16"/>
          <c:order val="16"/>
          <c:tx>
            <c:strRef>
              <c:f>'wind_count (1)'!$A$18</c:f>
              <c:strCache>
                <c:ptCount val="1"/>
                <c:pt idx="0">
                  <c:v>D_26R_27R_A_26R_27L_28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(1)'!$B$18:$AG$18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3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2</c:v>
                </c:pt>
                <c:pt idx="22">
                  <c:v>13</c:v>
                </c:pt>
                <c:pt idx="23">
                  <c:v>5</c:v>
                </c:pt>
                <c:pt idx="24">
                  <c:v>2</c:v>
                </c:pt>
                <c:pt idx="25">
                  <c:v>7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4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815-4654-A14B-2CF709FA6665}"/>
            </c:ext>
          </c:extLst>
        </c:ser>
        <c:ser>
          <c:idx val="17"/>
          <c:order val="17"/>
          <c:tx>
            <c:strRef>
              <c:f>'wind_count (1)'!$A$19</c:f>
              <c:strCache>
                <c:ptCount val="1"/>
                <c:pt idx="0">
                  <c:v>D_26R_28_A_26R_28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(1)'!$B$19:$AG$19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10</c:v>
                </c:pt>
                <c:pt idx="23">
                  <c:v>9</c:v>
                </c:pt>
                <c:pt idx="24">
                  <c:v>0</c:v>
                </c:pt>
                <c:pt idx="25">
                  <c:v>0</c:v>
                </c:pt>
                <c:pt idx="26">
                  <c:v>14</c:v>
                </c:pt>
                <c:pt idx="27">
                  <c:v>4</c:v>
                </c:pt>
                <c:pt idx="28">
                  <c:v>2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815-4654-A14B-2CF709FA6665}"/>
            </c:ext>
          </c:extLst>
        </c:ser>
        <c:ser>
          <c:idx val="18"/>
          <c:order val="18"/>
          <c:tx>
            <c:strRef>
              <c:f>'wind_count (1)'!$A$20</c:f>
              <c:strCache>
                <c:ptCount val="1"/>
                <c:pt idx="0">
                  <c:v>D_8R_9L_A_10_8L_9R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(1)'!$B$20:$AG$20</c:f>
              <c:numCache>
                <c:formatCode>General</c:formatCode>
                <c:ptCount val="32"/>
                <c:pt idx="0">
                  <c:v>2</c:v>
                </c:pt>
                <c:pt idx="1">
                  <c:v>10</c:v>
                </c:pt>
                <c:pt idx="2">
                  <c:v>34</c:v>
                </c:pt>
                <c:pt idx="3">
                  <c:v>65</c:v>
                </c:pt>
                <c:pt idx="4">
                  <c:v>133</c:v>
                </c:pt>
                <c:pt idx="5">
                  <c:v>154</c:v>
                </c:pt>
                <c:pt idx="6">
                  <c:v>225</c:v>
                </c:pt>
                <c:pt idx="7">
                  <c:v>262</c:v>
                </c:pt>
                <c:pt idx="8">
                  <c:v>175</c:v>
                </c:pt>
                <c:pt idx="9">
                  <c:v>175</c:v>
                </c:pt>
                <c:pt idx="10">
                  <c:v>165</c:v>
                </c:pt>
                <c:pt idx="11">
                  <c:v>114</c:v>
                </c:pt>
                <c:pt idx="12">
                  <c:v>109</c:v>
                </c:pt>
                <c:pt idx="13">
                  <c:v>118</c:v>
                </c:pt>
                <c:pt idx="14">
                  <c:v>105</c:v>
                </c:pt>
                <c:pt idx="15">
                  <c:v>86</c:v>
                </c:pt>
                <c:pt idx="16">
                  <c:v>83</c:v>
                </c:pt>
                <c:pt idx="17">
                  <c:v>82</c:v>
                </c:pt>
                <c:pt idx="18">
                  <c:v>73</c:v>
                </c:pt>
                <c:pt idx="19">
                  <c:v>66</c:v>
                </c:pt>
                <c:pt idx="20">
                  <c:v>50</c:v>
                </c:pt>
                <c:pt idx="21">
                  <c:v>54</c:v>
                </c:pt>
                <c:pt idx="22">
                  <c:v>40</c:v>
                </c:pt>
                <c:pt idx="23">
                  <c:v>33</c:v>
                </c:pt>
                <c:pt idx="24">
                  <c:v>34</c:v>
                </c:pt>
                <c:pt idx="25">
                  <c:v>31</c:v>
                </c:pt>
                <c:pt idx="26">
                  <c:v>24</c:v>
                </c:pt>
                <c:pt idx="27">
                  <c:v>9</c:v>
                </c:pt>
                <c:pt idx="28">
                  <c:v>10</c:v>
                </c:pt>
                <c:pt idx="29">
                  <c:v>4</c:v>
                </c:pt>
                <c:pt idx="30">
                  <c:v>1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815-4654-A14B-2CF709FA6665}"/>
            </c:ext>
          </c:extLst>
        </c:ser>
        <c:ser>
          <c:idx val="19"/>
          <c:order val="19"/>
          <c:tx>
            <c:strRef>
              <c:f>'wind_count (1)'!$A$21</c:f>
              <c:strCache>
                <c:ptCount val="1"/>
                <c:pt idx="0">
                  <c:v>D_8R_9L_A_8L_9R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(1)'!$B$21:$AG$21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815-4654-A14B-2CF709FA6665}"/>
            </c:ext>
          </c:extLst>
        </c:ser>
        <c:ser>
          <c:idx val="20"/>
          <c:order val="20"/>
          <c:tx>
            <c:strRef>
              <c:f>'wind_count (1)'!$A$22</c:f>
              <c:strCache>
                <c:ptCount val="1"/>
                <c:pt idx="0">
                  <c:v>D_8R_9R_A_10_8L_9R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(1)'!$B$22:$AG$22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13</c:v>
                </c:pt>
                <c:pt idx="6">
                  <c:v>6</c:v>
                </c:pt>
                <c:pt idx="7">
                  <c:v>3</c:v>
                </c:pt>
                <c:pt idx="8">
                  <c:v>13</c:v>
                </c:pt>
                <c:pt idx="9">
                  <c:v>5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5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4</c:v>
                </c:pt>
                <c:pt idx="23">
                  <c:v>6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815-4654-A14B-2CF709FA6665}"/>
            </c:ext>
          </c:extLst>
        </c:ser>
        <c:ser>
          <c:idx val="21"/>
          <c:order val="21"/>
          <c:tx>
            <c:strRef>
              <c:f>'wind_count (1)'!$A$23</c:f>
              <c:strCache>
                <c:ptCount val="1"/>
                <c:pt idx="0">
                  <c:v>D_9L_A_9R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(1)'!$B$23:$AG$23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5</c:v>
                </c:pt>
                <c:pt idx="15">
                  <c:v>0</c:v>
                </c:pt>
                <c:pt idx="16">
                  <c:v>2</c:v>
                </c:pt>
                <c:pt idx="17">
                  <c:v>6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9</c:v>
                </c:pt>
                <c:pt idx="22">
                  <c:v>5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9815-4654-A14B-2CF709FA6665}"/>
            </c:ext>
          </c:extLst>
        </c:ser>
        <c:ser>
          <c:idx val="22"/>
          <c:order val="22"/>
          <c:tx>
            <c:strRef>
              <c:f>'wind_count (1)'!$A$24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(1)'!$B$24:$AG$24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20</c:v>
                </c:pt>
                <c:pt idx="5">
                  <c:v>31</c:v>
                </c:pt>
                <c:pt idx="6">
                  <c:v>35</c:v>
                </c:pt>
                <c:pt idx="7">
                  <c:v>65</c:v>
                </c:pt>
                <c:pt idx="8">
                  <c:v>38</c:v>
                </c:pt>
                <c:pt idx="9">
                  <c:v>38</c:v>
                </c:pt>
                <c:pt idx="10">
                  <c:v>30</c:v>
                </c:pt>
                <c:pt idx="11">
                  <c:v>25</c:v>
                </c:pt>
                <c:pt idx="12">
                  <c:v>35</c:v>
                </c:pt>
                <c:pt idx="13">
                  <c:v>27</c:v>
                </c:pt>
                <c:pt idx="14">
                  <c:v>28</c:v>
                </c:pt>
                <c:pt idx="15">
                  <c:v>18</c:v>
                </c:pt>
                <c:pt idx="16">
                  <c:v>20</c:v>
                </c:pt>
                <c:pt idx="17">
                  <c:v>28</c:v>
                </c:pt>
                <c:pt idx="18">
                  <c:v>29</c:v>
                </c:pt>
                <c:pt idx="19">
                  <c:v>26</c:v>
                </c:pt>
                <c:pt idx="20">
                  <c:v>26</c:v>
                </c:pt>
                <c:pt idx="21">
                  <c:v>29</c:v>
                </c:pt>
                <c:pt idx="22">
                  <c:v>26</c:v>
                </c:pt>
                <c:pt idx="23">
                  <c:v>19</c:v>
                </c:pt>
                <c:pt idx="24">
                  <c:v>43</c:v>
                </c:pt>
                <c:pt idx="25">
                  <c:v>19</c:v>
                </c:pt>
                <c:pt idx="26">
                  <c:v>30</c:v>
                </c:pt>
                <c:pt idx="27">
                  <c:v>32</c:v>
                </c:pt>
                <c:pt idx="28">
                  <c:v>26</c:v>
                </c:pt>
                <c:pt idx="29">
                  <c:v>30</c:v>
                </c:pt>
                <c:pt idx="30">
                  <c:v>3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815-4654-A14B-2CF709FA6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14804335"/>
        <c:axId val="1714805583"/>
      </c:barChart>
      <c:catAx>
        <c:axId val="171480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4805583"/>
        <c:crosses val="autoZero"/>
        <c:auto val="1"/>
        <c:lblAlgn val="ctr"/>
        <c:lblOffset val="100"/>
        <c:noMultiLvlLbl val="0"/>
      </c:catAx>
      <c:valAx>
        <c:axId val="171480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480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시간에 따른 활주로 조합 비율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6224489270430476E-2"/>
          <c:y val="0.19034986428935152"/>
          <c:w val="0.68821472528491168"/>
          <c:h val="0.6790478760588515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'hour_count (1)'!$A$2</c:f>
              <c:strCache>
                <c:ptCount val="1"/>
                <c:pt idx="0">
                  <c:v>D_10_8L_A_10_8L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(1)'!$B$2:$Y$2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  <c:pt idx="5">
                  <c:v>9</c:v>
                </c:pt>
                <c:pt idx="6">
                  <c:v>5</c:v>
                </c:pt>
                <c:pt idx="7">
                  <c:v>8</c:v>
                </c:pt>
                <c:pt idx="8">
                  <c:v>12</c:v>
                </c:pt>
                <c:pt idx="9">
                  <c:v>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F2-48FE-A1C8-FEF329D05C83}"/>
            </c:ext>
          </c:extLst>
        </c:ser>
        <c:ser>
          <c:idx val="1"/>
          <c:order val="1"/>
          <c:tx>
            <c:strRef>
              <c:f>'hour_count (1)'!$A$3</c:f>
              <c:strCache>
                <c:ptCount val="1"/>
                <c:pt idx="0">
                  <c:v>D_10_8R_9L_A_10_8L_9R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(1)'!$B$3:$Y$3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10</c:v>
                </c:pt>
                <c:pt idx="12">
                  <c:v>5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7</c:v>
                </c:pt>
                <c:pt idx="18">
                  <c:v>2</c:v>
                </c:pt>
                <c:pt idx="19">
                  <c:v>5</c:v>
                </c:pt>
                <c:pt idx="20">
                  <c:v>4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F2-48FE-A1C8-FEF329D05C83}"/>
            </c:ext>
          </c:extLst>
        </c:ser>
        <c:ser>
          <c:idx val="2"/>
          <c:order val="2"/>
          <c:tx>
            <c:strRef>
              <c:f>'hour_count (1)'!$A$4</c:f>
              <c:strCache>
                <c:ptCount val="1"/>
                <c:pt idx="0">
                  <c:v>D_10_8R_A_10_8R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(1)'!$B$4:$Y$4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15</c:v>
                </c:pt>
                <c:pt idx="5">
                  <c:v>13</c:v>
                </c:pt>
                <c:pt idx="6">
                  <c:v>17</c:v>
                </c:pt>
                <c:pt idx="7">
                  <c:v>9</c:v>
                </c:pt>
                <c:pt idx="8">
                  <c:v>13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F2-48FE-A1C8-FEF329D05C83}"/>
            </c:ext>
          </c:extLst>
        </c:ser>
        <c:ser>
          <c:idx val="3"/>
          <c:order val="3"/>
          <c:tx>
            <c:strRef>
              <c:f>'hour_count (1)'!$A$5</c:f>
              <c:strCache>
                <c:ptCount val="1"/>
                <c:pt idx="0">
                  <c:v>D_26L_27L_A_26R_27L_28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(1)'!$B$5:$Y$5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4</c:v>
                </c:pt>
                <c:pt idx="5">
                  <c:v>10</c:v>
                </c:pt>
                <c:pt idx="6">
                  <c:v>3</c:v>
                </c:pt>
                <c:pt idx="7">
                  <c:v>5</c:v>
                </c:pt>
                <c:pt idx="8">
                  <c:v>3</c:v>
                </c:pt>
                <c:pt idx="9">
                  <c:v>15</c:v>
                </c:pt>
                <c:pt idx="10">
                  <c:v>35</c:v>
                </c:pt>
                <c:pt idx="11">
                  <c:v>4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7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F2-48FE-A1C8-FEF329D05C83}"/>
            </c:ext>
          </c:extLst>
        </c:ser>
        <c:ser>
          <c:idx val="4"/>
          <c:order val="4"/>
          <c:tx>
            <c:strRef>
              <c:f>'hour_count (1)'!$A$6</c:f>
              <c:strCache>
                <c:ptCount val="1"/>
                <c:pt idx="0">
                  <c:v>D_26L_27R_28_A_26R_27L_28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(1)'!$B$6:$Y$6</c:f>
              <c:numCache>
                <c:formatCode>General</c:formatCode>
                <c:ptCount val="24"/>
                <c:pt idx="0">
                  <c:v>6</c:v>
                </c:pt>
                <c:pt idx="1">
                  <c:v>7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4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14</c:v>
                </c:pt>
                <c:pt idx="12">
                  <c:v>9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8</c:v>
                </c:pt>
                <c:pt idx="17">
                  <c:v>12</c:v>
                </c:pt>
                <c:pt idx="18">
                  <c:v>9</c:v>
                </c:pt>
                <c:pt idx="19">
                  <c:v>9</c:v>
                </c:pt>
                <c:pt idx="20">
                  <c:v>12</c:v>
                </c:pt>
                <c:pt idx="21">
                  <c:v>11</c:v>
                </c:pt>
                <c:pt idx="22">
                  <c:v>8</c:v>
                </c:pt>
                <c:pt idx="2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F2-48FE-A1C8-FEF329D05C83}"/>
            </c:ext>
          </c:extLst>
        </c:ser>
        <c:ser>
          <c:idx val="5"/>
          <c:order val="5"/>
          <c:tx>
            <c:strRef>
              <c:f>'hour_count (1)'!$A$7</c:f>
              <c:strCache>
                <c:ptCount val="1"/>
                <c:pt idx="0">
                  <c:v>D_26L_27R_A_26L_27L_28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(1)'!$B$7:$Y$7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11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12</c:v>
                </c:pt>
                <c:pt idx="8">
                  <c:v>17</c:v>
                </c:pt>
                <c:pt idx="9">
                  <c:v>20</c:v>
                </c:pt>
                <c:pt idx="10">
                  <c:v>19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3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FF2-48FE-A1C8-FEF329D05C83}"/>
            </c:ext>
          </c:extLst>
        </c:ser>
        <c:ser>
          <c:idx val="6"/>
          <c:order val="6"/>
          <c:tx>
            <c:strRef>
              <c:f>'hour_count (1)'!$A$8</c:f>
              <c:strCache>
                <c:ptCount val="1"/>
                <c:pt idx="0">
                  <c:v>D_26L_27R_A_26L_27R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(1)'!$B$8:$Y$8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3</c:v>
                </c:pt>
                <c:pt idx="8">
                  <c:v>7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F2-48FE-A1C8-FEF329D05C83}"/>
            </c:ext>
          </c:extLst>
        </c:ser>
        <c:ser>
          <c:idx val="7"/>
          <c:order val="7"/>
          <c:tx>
            <c:strRef>
              <c:f>'hour_count (1)'!$A$9</c:f>
              <c:strCache>
                <c:ptCount val="1"/>
                <c:pt idx="0">
                  <c:v>D_26L_27R_A_26L_27R_28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(1)'!$B$9:$Y$9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21</c:v>
                </c:pt>
                <c:pt idx="5">
                  <c:v>10</c:v>
                </c:pt>
                <c:pt idx="6">
                  <c:v>12</c:v>
                </c:pt>
                <c:pt idx="7">
                  <c:v>12</c:v>
                </c:pt>
                <c:pt idx="8">
                  <c:v>14</c:v>
                </c:pt>
                <c:pt idx="9">
                  <c:v>25</c:v>
                </c:pt>
                <c:pt idx="10">
                  <c:v>5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FF2-48FE-A1C8-FEF329D05C83}"/>
            </c:ext>
          </c:extLst>
        </c:ser>
        <c:ser>
          <c:idx val="8"/>
          <c:order val="8"/>
          <c:tx>
            <c:strRef>
              <c:f>'hour_count (1)'!$A$10</c:f>
              <c:strCache>
                <c:ptCount val="1"/>
                <c:pt idx="0">
                  <c:v>D_26L_27R_A_26R_27L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(1)'!$B$10:$Y$10</c:f>
              <c:numCache>
                <c:formatCode>General</c:formatCode>
                <c:ptCount val="24"/>
                <c:pt idx="0">
                  <c:v>0</c:v>
                </c:pt>
                <c:pt idx="1">
                  <c:v>11</c:v>
                </c:pt>
                <c:pt idx="2">
                  <c:v>4</c:v>
                </c:pt>
                <c:pt idx="3">
                  <c:v>7</c:v>
                </c:pt>
                <c:pt idx="4">
                  <c:v>8</c:v>
                </c:pt>
                <c:pt idx="5">
                  <c:v>7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17</c:v>
                </c:pt>
                <c:pt idx="15">
                  <c:v>14</c:v>
                </c:pt>
                <c:pt idx="16">
                  <c:v>8</c:v>
                </c:pt>
                <c:pt idx="17">
                  <c:v>7</c:v>
                </c:pt>
                <c:pt idx="18">
                  <c:v>1</c:v>
                </c:pt>
                <c:pt idx="19">
                  <c:v>0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F2-48FE-A1C8-FEF329D05C83}"/>
            </c:ext>
          </c:extLst>
        </c:ser>
        <c:ser>
          <c:idx val="9"/>
          <c:order val="9"/>
          <c:tx>
            <c:strRef>
              <c:f>'hour_count (1)'!$A$11</c:f>
              <c:strCache>
                <c:ptCount val="1"/>
                <c:pt idx="0">
                  <c:v>D_26L_27R_A_26R_27L_28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(1)'!$B$11:$Y$11</c:f>
              <c:numCache>
                <c:formatCode>General</c:formatCode>
                <c:ptCount val="24"/>
                <c:pt idx="0">
                  <c:v>275</c:v>
                </c:pt>
                <c:pt idx="1">
                  <c:v>262</c:v>
                </c:pt>
                <c:pt idx="2">
                  <c:v>240</c:v>
                </c:pt>
                <c:pt idx="3">
                  <c:v>131</c:v>
                </c:pt>
                <c:pt idx="4">
                  <c:v>99</c:v>
                </c:pt>
                <c:pt idx="5">
                  <c:v>74</c:v>
                </c:pt>
                <c:pt idx="6">
                  <c:v>79</c:v>
                </c:pt>
                <c:pt idx="7">
                  <c:v>91</c:v>
                </c:pt>
                <c:pt idx="8">
                  <c:v>108</c:v>
                </c:pt>
                <c:pt idx="9">
                  <c:v>129</c:v>
                </c:pt>
                <c:pt idx="10">
                  <c:v>252</c:v>
                </c:pt>
                <c:pt idx="11">
                  <c:v>261</c:v>
                </c:pt>
                <c:pt idx="12">
                  <c:v>301</c:v>
                </c:pt>
                <c:pt idx="13">
                  <c:v>283</c:v>
                </c:pt>
                <c:pt idx="14">
                  <c:v>266</c:v>
                </c:pt>
                <c:pt idx="15">
                  <c:v>242</c:v>
                </c:pt>
                <c:pt idx="16">
                  <c:v>241</c:v>
                </c:pt>
                <c:pt idx="17">
                  <c:v>238</c:v>
                </c:pt>
                <c:pt idx="18">
                  <c:v>274</c:v>
                </c:pt>
                <c:pt idx="19">
                  <c:v>285</c:v>
                </c:pt>
                <c:pt idx="20">
                  <c:v>286</c:v>
                </c:pt>
                <c:pt idx="21">
                  <c:v>297</c:v>
                </c:pt>
                <c:pt idx="22">
                  <c:v>277</c:v>
                </c:pt>
                <c:pt idx="23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FF2-48FE-A1C8-FEF329D05C83}"/>
            </c:ext>
          </c:extLst>
        </c:ser>
        <c:ser>
          <c:idx val="10"/>
          <c:order val="10"/>
          <c:tx>
            <c:strRef>
              <c:f>'hour_count (1)'!$A$12</c:f>
              <c:strCache>
                <c:ptCount val="1"/>
                <c:pt idx="0">
                  <c:v>D_26L_27R_A_26R_27R_28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(1)'!$B$12:$Y$12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14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8</c:v>
                </c:pt>
                <c:pt idx="8">
                  <c:v>10</c:v>
                </c:pt>
                <c:pt idx="9">
                  <c:v>14</c:v>
                </c:pt>
                <c:pt idx="10">
                  <c:v>14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F2-48FE-A1C8-FEF329D05C83}"/>
            </c:ext>
          </c:extLst>
        </c:ser>
        <c:ser>
          <c:idx val="11"/>
          <c:order val="11"/>
          <c:tx>
            <c:strRef>
              <c:f>'hour_count (1)'!$A$13</c:f>
              <c:strCache>
                <c:ptCount val="1"/>
                <c:pt idx="0">
                  <c:v>D_26L_27R_A_26R_28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(1)'!$B$13:$Y$13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13</c:v>
                </c:pt>
                <c:pt idx="4">
                  <c:v>6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9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FF2-48FE-A1C8-FEF329D05C83}"/>
            </c:ext>
          </c:extLst>
        </c:ser>
        <c:ser>
          <c:idx val="12"/>
          <c:order val="12"/>
          <c:tx>
            <c:strRef>
              <c:f>'hour_count (1)'!$A$14</c:f>
              <c:strCache>
                <c:ptCount val="1"/>
                <c:pt idx="0">
                  <c:v>D_26L_27R_A_27L_28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(1)'!$B$14:$Y$14</c:f>
              <c:numCache>
                <c:formatCode>General</c:formatCode>
                <c:ptCount val="2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3</c:v>
                </c:pt>
                <c:pt idx="14">
                  <c:v>15</c:v>
                </c:pt>
                <c:pt idx="15">
                  <c:v>6</c:v>
                </c:pt>
                <c:pt idx="16">
                  <c:v>8</c:v>
                </c:pt>
                <c:pt idx="17">
                  <c:v>6</c:v>
                </c:pt>
                <c:pt idx="18">
                  <c:v>6</c:v>
                </c:pt>
                <c:pt idx="19">
                  <c:v>7</c:v>
                </c:pt>
                <c:pt idx="20">
                  <c:v>4</c:v>
                </c:pt>
                <c:pt idx="21">
                  <c:v>1</c:v>
                </c:pt>
                <c:pt idx="22">
                  <c:v>0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FF2-48FE-A1C8-FEF329D05C83}"/>
            </c:ext>
          </c:extLst>
        </c:ser>
        <c:ser>
          <c:idx val="13"/>
          <c:order val="13"/>
          <c:tx>
            <c:strRef>
              <c:f>'hour_count (1)'!$A$15</c:f>
              <c:strCache>
                <c:ptCount val="1"/>
                <c:pt idx="0">
                  <c:v>D_26L_28_A_26L_28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(1)'!$B$15:$Y$15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</c:v>
                </c:pt>
                <c:pt idx="4">
                  <c:v>28</c:v>
                </c:pt>
                <c:pt idx="5">
                  <c:v>25</c:v>
                </c:pt>
                <c:pt idx="6">
                  <c:v>22</c:v>
                </c:pt>
                <c:pt idx="7">
                  <c:v>17</c:v>
                </c:pt>
                <c:pt idx="8">
                  <c:v>14</c:v>
                </c:pt>
                <c:pt idx="9">
                  <c:v>11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FF2-48FE-A1C8-FEF329D05C83}"/>
            </c:ext>
          </c:extLst>
        </c:ser>
        <c:ser>
          <c:idx val="14"/>
          <c:order val="14"/>
          <c:tx>
            <c:strRef>
              <c:f>'hour_count (1)'!$A$16</c:f>
              <c:strCache>
                <c:ptCount val="1"/>
                <c:pt idx="0">
                  <c:v>D_26L_28_A_26R_27L_28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(1)'!$B$16:$Y$16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44</c:v>
                </c:pt>
                <c:pt idx="11">
                  <c:v>11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FF2-48FE-A1C8-FEF329D05C83}"/>
            </c:ext>
          </c:extLst>
        </c:ser>
        <c:ser>
          <c:idx val="15"/>
          <c:order val="15"/>
          <c:tx>
            <c:strRef>
              <c:f>'hour_count (1)'!$A$17</c:f>
              <c:strCache>
                <c:ptCount val="1"/>
                <c:pt idx="0">
                  <c:v>D_26L_28_A_26R_28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(1)'!$B$17:$Y$17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8</c:v>
                </c:pt>
                <c:pt idx="5">
                  <c:v>2</c:v>
                </c:pt>
                <c:pt idx="6">
                  <c:v>10</c:v>
                </c:pt>
                <c:pt idx="7">
                  <c:v>7</c:v>
                </c:pt>
                <c:pt idx="8">
                  <c:v>10</c:v>
                </c:pt>
                <c:pt idx="9">
                  <c:v>12</c:v>
                </c:pt>
                <c:pt idx="10">
                  <c:v>10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FF2-48FE-A1C8-FEF329D05C83}"/>
            </c:ext>
          </c:extLst>
        </c:ser>
        <c:ser>
          <c:idx val="16"/>
          <c:order val="16"/>
          <c:tx>
            <c:strRef>
              <c:f>'hour_count (1)'!$A$18</c:f>
              <c:strCache>
                <c:ptCount val="1"/>
                <c:pt idx="0">
                  <c:v>D_26R_28_A_26R_28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(1)'!$B$18:$Y$18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17</c:v>
                </c:pt>
                <c:pt idx="4">
                  <c:v>22</c:v>
                </c:pt>
                <c:pt idx="5">
                  <c:v>12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  <c:pt idx="9">
                  <c:v>12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FF2-48FE-A1C8-FEF329D05C83}"/>
            </c:ext>
          </c:extLst>
        </c:ser>
        <c:ser>
          <c:idx val="17"/>
          <c:order val="17"/>
          <c:tx>
            <c:strRef>
              <c:f>'hour_count (1)'!$A$19</c:f>
              <c:strCache>
                <c:ptCount val="1"/>
                <c:pt idx="0">
                  <c:v>D_8L_9L_A_10_8L_9R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(1)'!$B$19:$Y$19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6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6</c:v>
                </c:pt>
                <c:pt idx="14">
                  <c:v>5</c:v>
                </c:pt>
                <c:pt idx="15">
                  <c:v>5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FF2-48FE-A1C8-FEF329D05C83}"/>
            </c:ext>
          </c:extLst>
        </c:ser>
        <c:ser>
          <c:idx val="18"/>
          <c:order val="18"/>
          <c:tx>
            <c:strRef>
              <c:f>'hour_count (1)'!$A$20</c:f>
              <c:strCache>
                <c:ptCount val="1"/>
                <c:pt idx="0">
                  <c:v>D_8R_9L_A_10_8L_9R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(1)'!$B$20:$Y$20</c:f>
              <c:numCache>
                <c:formatCode>General</c:formatCode>
                <c:ptCount val="24"/>
                <c:pt idx="0">
                  <c:v>150</c:v>
                </c:pt>
                <c:pt idx="1">
                  <c:v>164</c:v>
                </c:pt>
                <c:pt idx="2">
                  <c:v>152</c:v>
                </c:pt>
                <c:pt idx="3">
                  <c:v>105</c:v>
                </c:pt>
                <c:pt idx="4">
                  <c:v>59</c:v>
                </c:pt>
                <c:pt idx="5">
                  <c:v>57</c:v>
                </c:pt>
                <c:pt idx="6">
                  <c:v>40</c:v>
                </c:pt>
                <c:pt idx="7">
                  <c:v>56</c:v>
                </c:pt>
                <c:pt idx="8">
                  <c:v>93</c:v>
                </c:pt>
                <c:pt idx="9">
                  <c:v>105</c:v>
                </c:pt>
                <c:pt idx="10">
                  <c:v>179</c:v>
                </c:pt>
                <c:pt idx="11">
                  <c:v>219</c:v>
                </c:pt>
                <c:pt idx="12">
                  <c:v>213</c:v>
                </c:pt>
                <c:pt idx="13">
                  <c:v>227</c:v>
                </c:pt>
                <c:pt idx="14">
                  <c:v>197</c:v>
                </c:pt>
                <c:pt idx="15">
                  <c:v>181</c:v>
                </c:pt>
                <c:pt idx="16">
                  <c:v>184</c:v>
                </c:pt>
                <c:pt idx="17">
                  <c:v>203</c:v>
                </c:pt>
                <c:pt idx="18">
                  <c:v>173</c:v>
                </c:pt>
                <c:pt idx="19">
                  <c:v>179</c:v>
                </c:pt>
                <c:pt idx="20">
                  <c:v>176</c:v>
                </c:pt>
                <c:pt idx="21">
                  <c:v>174</c:v>
                </c:pt>
                <c:pt idx="22">
                  <c:v>174</c:v>
                </c:pt>
                <c:pt idx="23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FF2-48FE-A1C8-FEF329D05C83}"/>
            </c:ext>
          </c:extLst>
        </c:ser>
        <c:ser>
          <c:idx val="19"/>
          <c:order val="19"/>
          <c:tx>
            <c:strRef>
              <c:f>'hour_count (1)'!$A$21</c:f>
              <c:strCache>
                <c:ptCount val="1"/>
                <c:pt idx="0">
                  <c:v>D_8R_9L_A_10_8R_9R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(1)'!$B$21:$Y$21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2</c:v>
                </c:pt>
                <c:pt idx="10">
                  <c:v>10</c:v>
                </c:pt>
                <c:pt idx="11">
                  <c:v>2</c:v>
                </c:pt>
                <c:pt idx="12">
                  <c:v>0</c:v>
                </c:pt>
                <c:pt idx="13">
                  <c:v>1</c:v>
                </c:pt>
                <c:pt idx="14">
                  <c:v>5</c:v>
                </c:pt>
                <c:pt idx="15">
                  <c:v>3</c:v>
                </c:pt>
                <c:pt idx="16">
                  <c:v>3</c:v>
                </c:pt>
                <c:pt idx="17">
                  <c:v>5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FF2-48FE-A1C8-FEF329D05C83}"/>
            </c:ext>
          </c:extLst>
        </c:ser>
        <c:ser>
          <c:idx val="20"/>
          <c:order val="20"/>
          <c:tx>
            <c:strRef>
              <c:f>'hour_count (1)'!$A$22</c:f>
              <c:strCache>
                <c:ptCount val="1"/>
                <c:pt idx="0">
                  <c:v>D_8R_9L_A_10_9R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(1)'!$B$22:$Y$22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FF2-48FE-A1C8-FEF329D05C83}"/>
            </c:ext>
          </c:extLst>
        </c:ser>
        <c:ser>
          <c:idx val="21"/>
          <c:order val="21"/>
          <c:tx>
            <c:strRef>
              <c:f>'hour_count (1)'!$A$23</c:f>
              <c:strCache>
                <c:ptCount val="1"/>
                <c:pt idx="0">
                  <c:v>D_8R_9L_A_8L_9R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(1)'!$B$23:$Y$23</c:f>
              <c:numCache>
                <c:formatCode>General</c:formatCode>
                <c:ptCount val="24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DFF2-48FE-A1C8-FEF329D05C83}"/>
            </c:ext>
          </c:extLst>
        </c:ser>
        <c:ser>
          <c:idx val="22"/>
          <c:order val="22"/>
          <c:tx>
            <c:strRef>
              <c:f>'hour_count (1)'!$A$24</c:f>
              <c:strCache>
                <c:ptCount val="1"/>
                <c:pt idx="0">
                  <c:v>D_8R_9L_A_8R_9L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(1)'!$B$24:$Y$24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11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8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FF2-48FE-A1C8-FEF329D05C83}"/>
            </c:ext>
          </c:extLst>
        </c:ser>
        <c:ser>
          <c:idx val="23"/>
          <c:order val="23"/>
          <c:tx>
            <c:strRef>
              <c:f>'hour_count (1)'!$A$25</c:f>
              <c:strCache>
                <c:ptCount val="1"/>
                <c:pt idx="0">
                  <c:v>D_8R_9R_A_10_8L_9R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(1)'!$B$25:$Y$25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11</c:v>
                </c:pt>
                <c:pt idx="9">
                  <c:v>16</c:v>
                </c:pt>
                <c:pt idx="10">
                  <c:v>42</c:v>
                </c:pt>
                <c:pt idx="11">
                  <c:v>15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DFF2-48FE-A1C8-FEF329D05C83}"/>
            </c:ext>
          </c:extLst>
        </c:ser>
        <c:ser>
          <c:idx val="24"/>
          <c:order val="24"/>
          <c:tx>
            <c:strRef>
              <c:f>'hour_count (1)'!$A$26</c:f>
              <c:strCache>
                <c:ptCount val="1"/>
                <c:pt idx="0">
                  <c:v>D_9L_A_9R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(1)'!$B$26:$Y$26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FF2-48FE-A1C8-FEF329D05C83}"/>
            </c:ext>
          </c:extLst>
        </c:ser>
        <c:ser>
          <c:idx val="25"/>
          <c:order val="25"/>
          <c:tx>
            <c:strRef>
              <c:f>'hour_count (1)'!$A$27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(1)'!$B$27:$Y$27</c:f>
              <c:numCache>
                <c:formatCode>General</c:formatCode>
                <c:ptCount val="24"/>
                <c:pt idx="0">
                  <c:v>3</c:v>
                </c:pt>
                <c:pt idx="1">
                  <c:v>1</c:v>
                </c:pt>
                <c:pt idx="2">
                  <c:v>6</c:v>
                </c:pt>
                <c:pt idx="3">
                  <c:v>197</c:v>
                </c:pt>
                <c:pt idx="4">
                  <c:v>168</c:v>
                </c:pt>
                <c:pt idx="5">
                  <c:v>138</c:v>
                </c:pt>
                <c:pt idx="6">
                  <c:v>154</c:v>
                </c:pt>
                <c:pt idx="7">
                  <c:v>134</c:v>
                </c:pt>
                <c:pt idx="8">
                  <c:v>150</c:v>
                </c:pt>
                <c:pt idx="9">
                  <c:v>225</c:v>
                </c:pt>
                <c:pt idx="10">
                  <c:v>121</c:v>
                </c:pt>
                <c:pt idx="11">
                  <c:v>32</c:v>
                </c:pt>
                <c:pt idx="12">
                  <c:v>19</c:v>
                </c:pt>
                <c:pt idx="13">
                  <c:v>12</c:v>
                </c:pt>
                <c:pt idx="14">
                  <c:v>13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9</c:v>
                </c:pt>
                <c:pt idx="19">
                  <c:v>8</c:v>
                </c:pt>
                <c:pt idx="20">
                  <c:v>6</c:v>
                </c:pt>
                <c:pt idx="21">
                  <c:v>5</c:v>
                </c:pt>
                <c:pt idx="22">
                  <c:v>7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DFF2-48FE-A1C8-FEF329D05C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2714015"/>
        <c:axId val="1702710687"/>
      </c:barChart>
      <c:catAx>
        <c:axId val="170271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2710687"/>
        <c:crosses val="autoZero"/>
        <c:auto val="1"/>
        <c:lblAlgn val="ctr"/>
        <c:lblOffset val="100"/>
        <c:noMultiLvlLbl val="0"/>
      </c:catAx>
      <c:valAx>
        <c:axId val="170271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271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7533958516794299"/>
          <c:y val="0.20820786681032175"/>
          <c:w val="0.21157997009693605"/>
          <c:h val="0.72657236872884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요일 별 활주로 조합 비율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6224489270430476E-2"/>
          <c:y val="0.1981032483785628"/>
          <c:w val="0.67077413230475025"/>
          <c:h val="0.6774460220717277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weekday!$A$2</c:f>
              <c:strCache>
                <c:ptCount val="1"/>
                <c:pt idx="0">
                  <c:v>D_10_8L_A_10_8L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weekday!$B$2:$H$2</c:f>
              <c:numCache>
                <c:formatCode>General</c:formatCode>
                <c:ptCount val="7"/>
                <c:pt idx="0">
                  <c:v>17</c:v>
                </c:pt>
                <c:pt idx="1">
                  <c:v>0</c:v>
                </c:pt>
                <c:pt idx="2">
                  <c:v>0</c:v>
                </c:pt>
                <c:pt idx="3">
                  <c:v>17</c:v>
                </c:pt>
                <c:pt idx="4">
                  <c:v>21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9-4656-BD40-49C66765478B}"/>
            </c:ext>
          </c:extLst>
        </c:ser>
        <c:ser>
          <c:idx val="1"/>
          <c:order val="1"/>
          <c:tx>
            <c:strRef>
              <c:f>weekday!$A$3</c:f>
              <c:strCache>
                <c:ptCount val="1"/>
                <c:pt idx="0">
                  <c:v>D_10_8R_9L_A_10_8L_9R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weekday!$B$3:$H$3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9</c:v>
                </c:pt>
                <c:pt idx="3">
                  <c:v>17</c:v>
                </c:pt>
                <c:pt idx="4">
                  <c:v>6</c:v>
                </c:pt>
                <c:pt idx="5">
                  <c:v>16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9-4656-BD40-49C66765478B}"/>
            </c:ext>
          </c:extLst>
        </c:ser>
        <c:ser>
          <c:idx val="2"/>
          <c:order val="2"/>
          <c:tx>
            <c:strRef>
              <c:f>weekday!$A$4</c:f>
              <c:strCache>
                <c:ptCount val="1"/>
                <c:pt idx="0">
                  <c:v>D_10_8R_A_10_8R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weekday!$B$4:$H$4</c:f>
              <c:numCache>
                <c:formatCode>General</c:formatCode>
                <c:ptCount val="7"/>
                <c:pt idx="0">
                  <c:v>6</c:v>
                </c:pt>
                <c:pt idx="1">
                  <c:v>13</c:v>
                </c:pt>
                <c:pt idx="2">
                  <c:v>25</c:v>
                </c:pt>
                <c:pt idx="3">
                  <c:v>25</c:v>
                </c:pt>
                <c:pt idx="4">
                  <c:v>7</c:v>
                </c:pt>
                <c:pt idx="5">
                  <c:v>9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69-4656-BD40-49C66765478B}"/>
            </c:ext>
          </c:extLst>
        </c:ser>
        <c:ser>
          <c:idx val="3"/>
          <c:order val="3"/>
          <c:tx>
            <c:strRef>
              <c:f>weekday!$A$5</c:f>
              <c:strCache>
                <c:ptCount val="1"/>
                <c:pt idx="0">
                  <c:v>D_26L_27L_A_26R_27L_28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weekday!$B$5:$H$5</c:f>
              <c:numCache>
                <c:formatCode>General</c:formatCode>
                <c:ptCount val="7"/>
                <c:pt idx="0">
                  <c:v>17</c:v>
                </c:pt>
                <c:pt idx="1">
                  <c:v>15</c:v>
                </c:pt>
                <c:pt idx="2">
                  <c:v>9</c:v>
                </c:pt>
                <c:pt idx="3">
                  <c:v>25</c:v>
                </c:pt>
                <c:pt idx="4">
                  <c:v>19</c:v>
                </c:pt>
                <c:pt idx="5">
                  <c:v>22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69-4656-BD40-49C66765478B}"/>
            </c:ext>
          </c:extLst>
        </c:ser>
        <c:ser>
          <c:idx val="4"/>
          <c:order val="4"/>
          <c:tx>
            <c:strRef>
              <c:f>weekday!$A$6</c:f>
              <c:strCache>
                <c:ptCount val="1"/>
                <c:pt idx="0">
                  <c:v>D_26L_27R_28_A_26R_27L_28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weekday!$B$6:$H$6</c:f>
              <c:numCache>
                <c:formatCode>General</c:formatCode>
                <c:ptCount val="7"/>
                <c:pt idx="0">
                  <c:v>34</c:v>
                </c:pt>
                <c:pt idx="1">
                  <c:v>29</c:v>
                </c:pt>
                <c:pt idx="2">
                  <c:v>44</c:v>
                </c:pt>
                <c:pt idx="3">
                  <c:v>42</c:v>
                </c:pt>
                <c:pt idx="4">
                  <c:v>9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69-4656-BD40-49C66765478B}"/>
            </c:ext>
          </c:extLst>
        </c:ser>
        <c:ser>
          <c:idx val="5"/>
          <c:order val="5"/>
          <c:tx>
            <c:strRef>
              <c:f>weekday!$A$7</c:f>
              <c:strCache>
                <c:ptCount val="1"/>
                <c:pt idx="0">
                  <c:v>D_26L_27R_A_26L_27L_28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weekday!$B$7:$H$7</c:f>
              <c:numCache>
                <c:formatCode>General</c:formatCode>
                <c:ptCount val="7"/>
                <c:pt idx="0">
                  <c:v>19</c:v>
                </c:pt>
                <c:pt idx="1">
                  <c:v>22</c:v>
                </c:pt>
                <c:pt idx="2">
                  <c:v>3</c:v>
                </c:pt>
                <c:pt idx="3">
                  <c:v>26</c:v>
                </c:pt>
                <c:pt idx="4">
                  <c:v>24</c:v>
                </c:pt>
                <c:pt idx="5">
                  <c:v>33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69-4656-BD40-49C66765478B}"/>
            </c:ext>
          </c:extLst>
        </c:ser>
        <c:ser>
          <c:idx val="6"/>
          <c:order val="6"/>
          <c:tx>
            <c:strRef>
              <c:f>weekday!$A$8</c:f>
              <c:strCache>
                <c:ptCount val="1"/>
                <c:pt idx="0">
                  <c:v>D_26L_27R_A_26L_27R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weekday!$B$8:$H$8</c:f>
              <c:numCache>
                <c:formatCode>General</c:formatCode>
                <c:ptCount val="7"/>
                <c:pt idx="0">
                  <c:v>16</c:v>
                </c:pt>
                <c:pt idx="1">
                  <c:v>7</c:v>
                </c:pt>
                <c:pt idx="2">
                  <c:v>15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69-4656-BD40-49C66765478B}"/>
            </c:ext>
          </c:extLst>
        </c:ser>
        <c:ser>
          <c:idx val="7"/>
          <c:order val="7"/>
          <c:tx>
            <c:strRef>
              <c:f>weekday!$A$9</c:f>
              <c:strCache>
                <c:ptCount val="1"/>
                <c:pt idx="0">
                  <c:v>D_26L_27R_A_26L_27R_28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weekday!$B$9:$H$9</c:f>
              <c:numCache>
                <c:formatCode>General</c:formatCode>
                <c:ptCount val="7"/>
                <c:pt idx="0">
                  <c:v>31</c:v>
                </c:pt>
                <c:pt idx="1">
                  <c:v>30</c:v>
                </c:pt>
                <c:pt idx="2">
                  <c:v>6</c:v>
                </c:pt>
                <c:pt idx="3">
                  <c:v>26</c:v>
                </c:pt>
                <c:pt idx="4">
                  <c:v>17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269-4656-BD40-49C66765478B}"/>
            </c:ext>
          </c:extLst>
        </c:ser>
        <c:ser>
          <c:idx val="8"/>
          <c:order val="8"/>
          <c:tx>
            <c:strRef>
              <c:f>weekday!$A$10</c:f>
              <c:strCache>
                <c:ptCount val="1"/>
                <c:pt idx="0">
                  <c:v>D_26L_27R_A_26R_27L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weekday!$B$10:$H$10</c:f>
              <c:numCache>
                <c:formatCode>General</c:formatCode>
                <c:ptCount val="7"/>
                <c:pt idx="0">
                  <c:v>34</c:v>
                </c:pt>
                <c:pt idx="1">
                  <c:v>10</c:v>
                </c:pt>
                <c:pt idx="2">
                  <c:v>7</c:v>
                </c:pt>
                <c:pt idx="3">
                  <c:v>5</c:v>
                </c:pt>
                <c:pt idx="4">
                  <c:v>26</c:v>
                </c:pt>
                <c:pt idx="5">
                  <c:v>24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69-4656-BD40-49C66765478B}"/>
            </c:ext>
          </c:extLst>
        </c:ser>
        <c:ser>
          <c:idx val="9"/>
          <c:order val="9"/>
          <c:tx>
            <c:strRef>
              <c:f>weekday!$A$11</c:f>
              <c:strCache>
                <c:ptCount val="1"/>
                <c:pt idx="0">
                  <c:v>D_26L_27R_A_26R_27L_28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weekday!$B$11:$H$11</c:f>
              <c:numCache>
                <c:formatCode>General</c:formatCode>
                <c:ptCount val="7"/>
                <c:pt idx="0">
                  <c:v>779</c:v>
                </c:pt>
                <c:pt idx="1">
                  <c:v>757</c:v>
                </c:pt>
                <c:pt idx="2">
                  <c:v>660</c:v>
                </c:pt>
                <c:pt idx="3">
                  <c:v>779</c:v>
                </c:pt>
                <c:pt idx="4">
                  <c:v>792</c:v>
                </c:pt>
                <c:pt idx="5">
                  <c:v>725</c:v>
                </c:pt>
                <c:pt idx="6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269-4656-BD40-49C66765478B}"/>
            </c:ext>
          </c:extLst>
        </c:ser>
        <c:ser>
          <c:idx val="10"/>
          <c:order val="10"/>
          <c:tx>
            <c:strRef>
              <c:f>weekday!$A$12</c:f>
              <c:strCache>
                <c:ptCount val="1"/>
                <c:pt idx="0">
                  <c:v>D_26L_27R_A_26R_27R_28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weekday!$B$12:$H$12</c:f>
              <c:numCache>
                <c:formatCode>General</c:formatCode>
                <c:ptCount val="7"/>
                <c:pt idx="0">
                  <c:v>20</c:v>
                </c:pt>
                <c:pt idx="1">
                  <c:v>14</c:v>
                </c:pt>
                <c:pt idx="2">
                  <c:v>21</c:v>
                </c:pt>
                <c:pt idx="3">
                  <c:v>10</c:v>
                </c:pt>
                <c:pt idx="4">
                  <c:v>3</c:v>
                </c:pt>
                <c:pt idx="5">
                  <c:v>14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269-4656-BD40-49C66765478B}"/>
            </c:ext>
          </c:extLst>
        </c:ser>
        <c:ser>
          <c:idx val="11"/>
          <c:order val="11"/>
          <c:tx>
            <c:strRef>
              <c:f>weekday!$A$13</c:f>
              <c:strCache>
                <c:ptCount val="1"/>
                <c:pt idx="0">
                  <c:v>D_26L_27R_A_26R_28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weekday!$B$13:$H$13</c:f>
              <c:numCache>
                <c:formatCode>General</c:formatCode>
                <c:ptCount val="7"/>
                <c:pt idx="0">
                  <c:v>15</c:v>
                </c:pt>
                <c:pt idx="1">
                  <c:v>18</c:v>
                </c:pt>
                <c:pt idx="2">
                  <c:v>0</c:v>
                </c:pt>
                <c:pt idx="3">
                  <c:v>7</c:v>
                </c:pt>
                <c:pt idx="4">
                  <c:v>10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269-4656-BD40-49C66765478B}"/>
            </c:ext>
          </c:extLst>
        </c:ser>
        <c:ser>
          <c:idx val="12"/>
          <c:order val="12"/>
          <c:tx>
            <c:strRef>
              <c:f>weekday!$A$14</c:f>
              <c:strCache>
                <c:ptCount val="1"/>
                <c:pt idx="0">
                  <c:v>D_26L_27R_A_27L_28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weekday!$B$14:$H$14</c:f>
              <c:numCache>
                <c:formatCode>General</c:formatCode>
                <c:ptCount val="7"/>
                <c:pt idx="0">
                  <c:v>12</c:v>
                </c:pt>
                <c:pt idx="1">
                  <c:v>9</c:v>
                </c:pt>
                <c:pt idx="2">
                  <c:v>13</c:v>
                </c:pt>
                <c:pt idx="3">
                  <c:v>13</c:v>
                </c:pt>
                <c:pt idx="4">
                  <c:v>17</c:v>
                </c:pt>
                <c:pt idx="5">
                  <c:v>0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269-4656-BD40-49C66765478B}"/>
            </c:ext>
          </c:extLst>
        </c:ser>
        <c:ser>
          <c:idx val="13"/>
          <c:order val="13"/>
          <c:tx>
            <c:strRef>
              <c:f>weekday!$A$15</c:f>
              <c:strCache>
                <c:ptCount val="1"/>
                <c:pt idx="0">
                  <c:v>D_26L_28_A_26L_28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weekday!$B$15:$H$15</c:f>
              <c:numCache>
                <c:formatCode>General</c:formatCode>
                <c:ptCount val="7"/>
                <c:pt idx="0">
                  <c:v>23</c:v>
                </c:pt>
                <c:pt idx="1">
                  <c:v>17</c:v>
                </c:pt>
                <c:pt idx="2">
                  <c:v>0</c:v>
                </c:pt>
                <c:pt idx="3">
                  <c:v>41</c:v>
                </c:pt>
                <c:pt idx="4">
                  <c:v>55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269-4656-BD40-49C66765478B}"/>
            </c:ext>
          </c:extLst>
        </c:ser>
        <c:ser>
          <c:idx val="14"/>
          <c:order val="14"/>
          <c:tx>
            <c:strRef>
              <c:f>weekday!$A$16</c:f>
              <c:strCache>
                <c:ptCount val="1"/>
                <c:pt idx="0">
                  <c:v>D_26L_28_A_26R_27L_28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weekday!$B$16:$H$16</c:f>
              <c:numCache>
                <c:formatCode>General</c:formatCode>
                <c:ptCount val="7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27</c:v>
                </c:pt>
                <c:pt idx="4">
                  <c:v>5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269-4656-BD40-49C66765478B}"/>
            </c:ext>
          </c:extLst>
        </c:ser>
        <c:ser>
          <c:idx val="15"/>
          <c:order val="15"/>
          <c:tx>
            <c:strRef>
              <c:f>weekday!$A$17</c:f>
              <c:strCache>
                <c:ptCount val="1"/>
                <c:pt idx="0">
                  <c:v>D_26L_28_A_26R_28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weekday!$B$17:$H$17</c:f>
              <c:numCache>
                <c:formatCode>General</c:formatCode>
                <c:ptCount val="7"/>
                <c:pt idx="0">
                  <c:v>6</c:v>
                </c:pt>
                <c:pt idx="1">
                  <c:v>22</c:v>
                </c:pt>
                <c:pt idx="2">
                  <c:v>15</c:v>
                </c:pt>
                <c:pt idx="3">
                  <c:v>16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269-4656-BD40-49C66765478B}"/>
            </c:ext>
          </c:extLst>
        </c:ser>
        <c:ser>
          <c:idx val="16"/>
          <c:order val="16"/>
          <c:tx>
            <c:strRef>
              <c:f>weekday!$A$18</c:f>
              <c:strCache>
                <c:ptCount val="1"/>
                <c:pt idx="0">
                  <c:v>D_26R_27R_A_26R_27L_28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weekday!$B$18:$H$18</c:f>
              <c:numCache>
                <c:formatCode>General</c:formatCode>
                <c:ptCount val="7"/>
                <c:pt idx="0">
                  <c:v>9</c:v>
                </c:pt>
                <c:pt idx="1">
                  <c:v>14</c:v>
                </c:pt>
                <c:pt idx="2">
                  <c:v>28</c:v>
                </c:pt>
                <c:pt idx="3">
                  <c:v>20</c:v>
                </c:pt>
                <c:pt idx="4">
                  <c:v>12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269-4656-BD40-49C66765478B}"/>
            </c:ext>
          </c:extLst>
        </c:ser>
        <c:ser>
          <c:idx val="17"/>
          <c:order val="17"/>
          <c:tx>
            <c:strRef>
              <c:f>weekday!$A$19</c:f>
              <c:strCache>
                <c:ptCount val="1"/>
                <c:pt idx="0">
                  <c:v>D_26R_28_A_26R_28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weekday!$B$19:$H$19</c:f>
              <c:numCache>
                <c:formatCode>General</c:formatCode>
                <c:ptCount val="7"/>
                <c:pt idx="0">
                  <c:v>14</c:v>
                </c:pt>
                <c:pt idx="1">
                  <c:v>0</c:v>
                </c:pt>
                <c:pt idx="2">
                  <c:v>28</c:v>
                </c:pt>
                <c:pt idx="3">
                  <c:v>42</c:v>
                </c:pt>
                <c:pt idx="4">
                  <c:v>27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269-4656-BD40-49C66765478B}"/>
            </c:ext>
          </c:extLst>
        </c:ser>
        <c:ser>
          <c:idx val="18"/>
          <c:order val="18"/>
          <c:tx>
            <c:strRef>
              <c:f>weekday!$A$20</c:f>
              <c:strCache>
                <c:ptCount val="1"/>
                <c:pt idx="0">
                  <c:v>D_8L_9L_A_10_8L_9R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weekday!$B$20:$H$20</c:f>
              <c:numCache>
                <c:formatCode>General</c:formatCode>
                <c:ptCount val="7"/>
                <c:pt idx="0">
                  <c:v>3</c:v>
                </c:pt>
                <c:pt idx="1">
                  <c:v>7</c:v>
                </c:pt>
                <c:pt idx="2">
                  <c:v>0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269-4656-BD40-49C66765478B}"/>
            </c:ext>
          </c:extLst>
        </c:ser>
        <c:ser>
          <c:idx val="19"/>
          <c:order val="19"/>
          <c:tx>
            <c:strRef>
              <c:f>weekday!$A$21</c:f>
              <c:strCache>
                <c:ptCount val="1"/>
                <c:pt idx="0">
                  <c:v>D_8R_9L_A_10_8L_9R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weekday!$B$21:$H$21</c:f>
              <c:numCache>
                <c:formatCode>General</c:formatCode>
                <c:ptCount val="7"/>
                <c:pt idx="0">
                  <c:v>516</c:v>
                </c:pt>
                <c:pt idx="1">
                  <c:v>557</c:v>
                </c:pt>
                <c:pt idx="2">
                  <c:v>534</c:v>
                </c:pt>
                <c:pt idx="3">
                  <c:v>443</c:v>
                </c:pt>
                <c:pt idx="4">
                  <c:v>413</c:v>
                </c:pt>
                <c:pt idx="5">
                  <c:v>519</c:v>
                </c:pt>
                <c:pt idx="6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269-4656-BD40-49C66765478B}"/>
            </c:ext>
          </c:extLst>
        </c:ser>
        <c:ser>
          <c:idx val="20"/>
          <c:order val="20"/>
          <c:tx>
            <c:strRef>
              <c:f>weekday!$A$22</c:f>
              <c:strCache>
                <c:ptCount val="1"/>
                <c:pt idx="0">
                  <c:v>D_8R_9L_A_10_8R_9R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weekday!$B$22:$H$22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2</c:v>
                </c:pt>
                <c:pt idx="5">
                  <c:v>20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269-4656-BD40-49C66765478B}"/>
            </c:ext>
          </c:extLst>
        </c:ser>
        <c:ser>
          <c:idx val="21"/>
          <c:order val="21"/>
          <c:tx>
            <c:strRef>
              <c:f>weekday!$A$23</c:f>
              <c:strCache>
                <c:ptCount val="1"/>
                <c:pt idx="0">
                  <c:v>D_8R_9L_A_8L_9R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weekday!$B$23:$H$23</c:f>
              <c:numCache>
                <c:formatCode>General</c:formatCode>
                <c:ptCount val="7"/>
                <c:pt idx="0">
                  <c:v>1</c:v>
                </c:pt>
                <c:pt idx="1">
                  <c:v>29</c:v>
                </c:pt>
                <c:pt idx="2">
                  <c:v>10</c:v>
                </c:pt>
                <c:pt idx="3">
                  <c:v>21</c:v>
                </c:pt>
                <c:pt idx="4">
                  <c:v>0</c:v>
                </c:pt>
                <c:pt idx="5">
                  <c:v>17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269-4656-BD40-49C66765478B}"/>
            </c:ext>
          </c:extLst>
        </c:ser>
        <c:ser>
          <c:idx val="22"/>
          <c:order val="22"/>
          <c:tx>
            <c:strRef>
              <c:f>weekday!$A$24</c:f>
              <c:strCache>
                <c:ptCount val="1"/>
                <c:pt idx="0">
                  <c:v>D_8R_9L_A_8R_9L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weekday!$B$24:$H$24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9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269-4656-BD40-49C66765478B}"/>
            </c:ext>
          </c:extLst>
        </c:ser>
        <c:ser>
          <c:idx val="23"/>
          <c:order val="23"/>
          <c:tx>
            <c:strRef>
              <c:f>weekday!$A$25</c:f>
              <c:strCache>
                <c:ptCount val="1"/>
                <c:pt idx="0">
                  <c:v>D_8R_9R_A_10_8L_9R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weekday!$B$25:$H$25</c:f>
              <c:numCache>
                <c:formatCode>General</c:formatCode>
                <c:ptCount val="7"/>
                <c:pt idx="0">
                  <c:v>34</c:v>
                </c:pt>
                <c:pt idx="1">
                  <c:v>11</c:v>
                </c:pt>
                <c:pt idx="2">
                  <c:v>48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8269-4656-BD40-49C66765478B}"/>
            </c:ext>
          </c:extLst>
        </c:ser>
        <c:ser>
          <c:idx val="24"/>
          <c:order val="24"/>
          <c:tx>
            <c:strRef>
              <c:f>weekday!$A$26</c:f>
              <c:strCache>
                <c:ptCount val="1"/>
                <c:pt idx="0">
                  <c:v>D_9L_A_9R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weekday!$B$26:$H$26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8269-4656-BD40-49C66765478B}"/>
            </c:ext>
          </c:extLst>
        </c:ser>
        <c:ser>
          <c:idx val="25"/>
          <c:order val="25"/>
          <c:tx>
            <c:strRef>
              <c:f>weekday!$A$27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weekday!$B$27:$H$27</c:f>
              <c:numCache>
                <c:formatCode>General</c:formatCode>
                <c:ptCount val="7"/>
                <c:pt idx="0">
                  <c:v>151</c:v>
                </c:pt>
                <c:pt idx="1">
                  <c:v>217</c:v>
                </c:pt>
                <c:pt idx="2">
                  <c:v>291</c:v>
                </c:pt>
                <c:pt idx="3">
                  <c:v>203</c:v>
                </c:pt>
                <c:pt idx="4">
                  <c:v>221</c:v>
                </c:pt>
                <c:pt idx="5">
                  <c:v>269</c:v>
                </c:pt>
                <c:pt idx="6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269-4656-BD40-49C667654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8304095"/>
        <c:axId val="1708326559"/>
      </c:barChart>
      <c:catAx>
        <c:axId val="170830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8326559"/>
        <c:crosses val="autoZero"/>
        <c:auto val="1"/>
        <c:lblAlgn val="ctr"/>
        <c:lblOffset val="100"/>
        <c:noMultiLvlLbl val="0"/>
      </c:catAx>
      <c:valAx>
        <c:axId val="170832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830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1595110454228"/>
          <c:y val="0.19632250775700072"/>
          <c:w val="0.21376004421945619"/>
          <c:h val="0.75616731834646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공항 별 최종 </a:t>
            </a:r>
            <a:r>
              <a:rPr lang="en-US" altLang="ko-KR" b="1" dirty="0"/>
              <a:t>loss </a:t>
            </a:r>
            <a:r>
              <a:rPr lang="ko-KR" altLang="en-US" b="1" dirty="0"/>
              <a:t>비교 그래프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7700323755228146E-2"/>
          <c:y val="0.10231589686870296"/>
          <c:w val="0.96068711452861977"/>
          <c:h val="0.80009899170722165"/>
        </c:manualLayout>
      </c:layout>
      <c:lineChart>
        <c:grouping val="standard"/>
        <c:varyColors val="0"/>
        <c:ser>
          <c:idx val="0"/>
          <c:order val="0"/>
          <c:tx>
            <c:strRef>
              <c:f>Sheet1!$D$23</c:f>
              <c:strCache>
                <c:ptCount val="1"/>
                <c:pt idx="0">
                  <c:v>1회차</c:v>
                </c:pt>
              </c:strCache>
            </c:strRef>
          </c:tx>
          <c:spPr>
            <a:ln w="28575" cap="rnd">
              <a:solidFill>
                <a:srgbClr val="999999"/>
              </a:solidFill>
              <a:round/>
            </a:ln>
            <a:effectLst/>
          </c:spPr>
          <c:marker>
            <c:symbol val="none"/>
          </c:marker>
          <c:cat>
            <c:strRef>
              <c:f>Sheet1!$E$22:$N$22</c:f>
              <c:strCache>
                <c:ptCount val="10"/>
                <c:pt idx="0">
                  <c:v>katl</c:v>
                </c:pt>
                <c:pt idx="1">
                  <c:v>kclt</c:v>
                </c:pt>
                <c:pt idx="2">
                  <c:v>kden</c:v>
                </c:pt>
                <c:pt idx="3">
                  <c:v>kdfw</c:v>
                </c:pt>
                <c:pt idx="4">
                  <c:v>kjfk</c:v>
                </c:pt>
                <c:pt idx="5">
                  <c:v>kmem</c:v>
                </c:pt>
                <c:pt idx="6">
                  <c:v>kmia</c:v>
                </c:pt>
                <c:pt idx="7">
                  <c:v>kord</c:v>
                </c:pt>
                <c:pt idx="8">
                  <c:v>kphx</c:v>
                </c:pt>
                <c:pt idx="9">
                  <c:v>ksea</c:v>
                </c:pt>
              </c:strCache>
            </c:strRef>
          </c:cat>
          <c:val>
            <c:numRef>
              <c:f>Sheet1!$E$23:$N$23</c:f>
              <c:numCache>
                <c:formatCode>General</c:formatCode>
                <c:ptCount val="10"/>
                <c:pt idx="0">
                  <c:v>0.81259999999999999</c:v>
                </c:pt>
                <c:pt idx="1">
                  <c:v>1.34</c:v>
                </c:pt>
                <c:pt idx="2">
                  <c:v>2.1</c:v>
                </c:pt>
                <c:pt idx="3">
                  <c:v>1.82</c:v>
                </c:pt>
                <c:pt idx="4">
                  <c:v>1.2</c:v>
                </c:pt>
                <c:pt idx="5">
                  <c:v>1.4</c:v>
                </c:pt>
                <c:pt idx="6">
                  <c:v>1.5</c:v>
                </c:pt>
                <c:pt idx="7">
                  <c:v>2.2999999999999998</c:v>
                </c:pt>
                <c:pt idx="8">
                  <c:v>1.4</c:v>
                </c:pt>
                <c:pt idx="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66-4356-94A9-0CEDD46A6159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2회차</c:v>
                </c:pt>
              </c:strCache>
            </c:strRef>
          </c:tx>
          <c:spPr>
            <a:ln w="28575" cap="rnd">
              <a:solidFill>
                <a:srgbClr val="AA8060"/>
              </a:solidFill>
              <a:round/>
            </a:ln>
            <a:effectLst/>
          </c:spPr>
          <c:marker>
            <c:symbol val="none"/>
          </c:marker>
          <c:cat>
            <c:strRef>
              <c:f>Sheet1!$E$22:$N$22</c:f>
              <c:strCache>
                <c:ptCount val="10"/>
                <c:pt idx="0">
                  <c:v>katl</c:v>
                </c:pt>
                <c:pt idx="1">
                  <c:v>kclt</c:v>
                </c:pt>
                <c:pt idx="2">
                  <c:v>kden</c:v>
                </c:pt>
                <c:pt idx="3">
                  <c:v>kdfw</c:v>
                </c:pt>
                <c:pt idx="4">
                  <c:v>kjfk</c:v>
                </c:pt>
                <c:pt idx="5">
                  <c:v>kmem</c:v>
                </c:pt>
                <c:pt idx="6">
                  <c:v>kmia</c:v>
                </c:pt>
                <c:pt idx="7">
                  <c:v>kord</c:v>
                </c:pt>
                <c:pt idx="8">
                  <c:v>kphx</c:v>
                </c:pt>
                <c:pt idx="9">
                  <c:v>ksea</c:v>
                </c:pt>
              </c:strCache>
            </c:strRef>
          </c:cat>
          <c:val>
            <c:numRef>
              <c:f>Sheet1!$E$24:$N$24</c:f>
              <c:numCache>
                <c:formatCode>General</c:formatCode>
                <c:ptCount val="10"/>
                <c:pt idx="0">
                  <c:v>0.77569999999999995</c:v>
                </c:pt>
                <c:pt idx="1">
                  <c:v>0.93779999999999997</c:v>
                </c:pt>
                <c:pt idx="2">
                  <c:v>1.877</c:v>
                </c:pt>
                <c:pt idx="3">
                  <c:v>1.093</c:v>
                </c:pt>
                <c:pt idx="4">
                  <c:v>0.2883</c:v>
                </c:pt>
                <c:pt idx="5">
                  <c:v>1.181</c:v>
                </c:pt>
                <c:pt idx="6">
                  <c:v>0.9405</c:v>
                </c:pt>
                <c:pt idx="7">
                  <c:v>1.4119999999999999</c:v>
                </c:pt>
                <c:pt idx="8">
                  <c:v>0.91969999999999996</c:v>
                </c:pt>
                <c:pt idx="9">
                  <c:v>0.86480000000000001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66-4356-94A9-0CEDD46A6159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3회차</c:v>
                </c:pt>
              </c:strCache>
            </c:strRef>
          </c:tx>
          <c:spPr>
            <a:ln w="28575" cap="rnd">
              <a:solidFill>
                <a:srgbClr val="1C3061"/>
              </a:solidFill>
              <a:round/>
            </a:ln>
            <a:effectLst/>
          </c:spPr>
          <c:marker>
            <c:symbol val="none"/>
          </c:marker>
          <c:cat>
            <c:strRef>
              <c:f>Sheet1!$E$22:$N$22</c:f>
              <c:strCache>
                <c:ptCount val="10"/>
                <c:pt idx="0">
                  <c:v>katl</c:v>
                </c:pt>
                <c:pt idx="1">
                  <c:v>kclt</c:v>
                </c:pt>
                <c:pt idx="2">
                  <c:v>kden</c:v>
                </c:pt>
                <c:pt idx="3">
                  <c:v>kdfw</c:v>
                </c:pt>
                <c:pt idx="4">
                  <c:v>kjfk</c:v>
                </c:pt>
                <c:pt idx="5">
                  <c:v>kmem</c:v>
                </c:pt>
                <c:pt idx="6">
                  <c:v>kmia</c:v>
                </c:pt>
                <c:pt idx="7">
                  <c:v>kord</c:v>
                </c:pt>
                <c:pt idx="8">
                  <c:v>kphx</c:v>
                </c:pt>
                <c:pt idx="9">
                  <c:v>ksea</c:v>
                </c:pt>
              </c:strCache>
            </c:strRef>
          </c:cat>
          <c:val>
            <c:numRef>
              <c:f>Sheet1!$E$25:$N$25</c:f>
              <c:numCache>
                <c:formatCode>General</c:formatCode>
                <c:ptCount val="10"/>
                <c:pt idx="0">
                  <c:v>0.75115025043487504</c:v>
                </c:pt>
                <c:pt idx="1">
                  <c:v>1.2183935642242401</c:v>
                </c:pt>
                <c:pt idx="2">
                  <c:v>0.14980210363864899</c:v>
                </c:pt>
                <c:pt idx="3">
                  <c:v>1.5714081525802599</c:v>
                </c:pt>
                <c:pt idx="4">
                  <c:v>0.75662982463836603</c:v>
                </c:pt>
                <c:pt idx="5">
                  <c:v>7.0773817598819705E-2</c:v>
                </c:pt>
                <c:pt idx="6">
                  <c:v>0.77575832605361905</c:v>
                </c:pt>
                <c:pt idx="7">
                  <c:v>2.12665438652038</c:v>
                </c:pt>
                <c:pt idx="8">
                  <c:v>0.181603953242301</c:v>
                </c:pt>
                <c:pt idx="9">
                  <c:v>0.41017547249794001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66-4356-94A9-0CEDD46A6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75711"/>
        <c:axId val="17072383"/>
      </c:lineChart>
      <c:catAx>
        <c:axId val="1707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72383"/>
        <c:crosses val="autoZero"/>
        <c:auto val="1"/>
        <c:lblAlgn val="ctr"/>
        <c:lblOffset val="100"/>
        <c:noMultiLvlLbl val="0"/>
      </c:catAx>
      <c:valAx>
        <c:axId val="17072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7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211297449226945"/>
          <c:y val="0.14994046012299272"/>
          <c:w val="0.21577405101546102"/>
          <c:h val="8.87654252468329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2913-7F0B-47D9-AE78-0044E8BC0AA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5D1DD-92A9-478C-A948-E349819B8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7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3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3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활주로 길이에 영향을 미치는 요소 </a:t>
            </a:r>
            <a:r>
              <a:rPr lang="en-US" altLang="ko-KR" dirty="0"/>
              <a:t>: </a:t>
            </a:r>
            <a:r>
              <a:rPr lang="ko-KR" altLang="en-US" dirty="0"/>
              <a:t>온도</a:t>
            </a:r>
            <a:endParaRPr lang="en-US" altLang="ko-KR" dirty="0"/>
          </a:p>
          <a:p>
            <a:r>
              <a:rPr lang="ko-KR" altLang="en-US" dirty="0"/>
              <a:t>고온에서 공기 밀도가 낮아서 엔진의 추진력이 감소됨에 따라 상승력이 감소되어 온도가 높을수록 더 긴 활주로가 필요하다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온도에 따라 활성화되는 활주로가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활주로 배치 방향에 영향을 미치는 요소 </a:t>
            </a:r>
            <a:r>
              <a:rPr lang="en-US" altLang="ko-KR" dirty="0"/>
              <a:t>: </a:t>
            </a:r>
            <a:r>
              <a:rPr lang="ko-KR" altLang="en-US" dirty="0"/>
              <a:t>풍향</a:t>
            </a:r>
            <a:endParaRPr lang="en-US" altLang="ko-KR" dirty="0"/>
          </a:p>
          <a:p>
            <a:r>
              <a:rPr lang="ko-KR" altLang="en-US" dirty="0"/>
              <a:t>활주로는 풍향과 같은 방향이어야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풍향에 따라 활성화되는 활주로 방향이 다르다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풍속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6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983" y="6324396"/>
            <a:ext cx="1164655" cy="13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22914" y="6142782"/>
            <a:ext cx="1171732" cy="47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24130"/>
          </a:xfrm>
          <a:custGeom>
            <a:avLst/>
            <a:gdLst/>
            <a:ahLst/>
            <a:cxnLst/>
            <a:rect l="l" t="t" r="r" b="b"/>
            <a:pathLst>
              <a:path w="12192000" h="24130">
                <a:moveTo>
                  <a:pt x="0" y="24104"/>
                </a:moveTo>
                <a:lnTo>
                  <a:pt x="12192000" y="24104"/>
                </a:lnTo>
                <a:lnTo>
                  <a:pt x="12192000" y="0"/>
                </a:lnTo>
                <a:lnTo>
                  <a:pt x="0" y="0"/>
                </a:lnTo>
                <a:lnTo>
                  <a:pt x="0" y="24104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35406"/>
            <a:ext cx="12192000" cy="5941060"/>
          </a:xfrm>
          <a:custGeom>
            <a:avLst/>
            <a:gdLst/>
            <a:ahLst/>
            <a:cxnLst/>
            <a:rect l="l" t="t" r="r" b="b"/>
            <a:pathLst>
              <a:path w="12192000" h="5941060">
                <a:moveTo>
                  <a:pt x="0" y="5940916"/>
                </a:moveTo>
                <a:lnTo>
                  <a:pt x="12192000" y="5940916"/>
                </a:lnTo>
                <a:lnTo>
                  <a:pt x="12192000" y="0"/>
                </a:lnTo>
                <a:lnTo>
                  <a:pt x="0" y="0"/>
                </a:lnTo>
                <a:lnTo>
                  <a:pt x="0" y="5940916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6322"/>
            <a:ext cx="12192000" cy="382270"/>
          </a:xfrm>
          <a:custGeom>
            <a:avLst/>
            <a:gdLst/>
            <a:ahLst/>
            <a:cxnLst/>
            <a:rect l="l" t="t" r="r" b="b"/>
            <a:pathLst>
              <a:path w="12192000" h="382270">
                <a:moveTo>
                  <a:pt x="12192000" y="0"/>
                </a:moveTo>
                <a:lnTo>
                  <a:pt x="0" y="0"/>
                </a:lnTo>
                <a:lnTo>
                  <a:pt x="0" y="381676"/>
                </a:lnTo>
                <a:lnTo>
                  <a:pt x="12192000" y="3816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4104"/>
            <a:ext cx="12192000" cy="511809"/>
          </a:xfrm>
          <a:custGeom>
            <a:avLst/>
            <a:gdLst/>
            <a:ahLst/>
            <a:cxnLst/>
            <a:rect l="l" t="t" r="r" b="b"/>
            <a:pathLst>
              <a:path w="12192000" h="511809">
                <a:moveTo>
                  <a:pt x="12192000" y="0"/>
                </a:moveTo>
                <a:lnTo>
                  <a:pt x="0" y="0"/>
                </a:lnTo>
                <a:lnTo>
                  <a:pt x="0" y="511301"/>
                </a:lnTo>
                <a:lnTo>
                  <a:pt x="12192000" y="5113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35406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>
                <a:moveTo>
                  <a:pt x="0" y="0"/>
                </a:moveTo>
                <a:lnTo>
                  <a:pt x="12192006" y="1"/>
                </a:lnTo>
              </a:path>
            </a:pathLst>
          </a:custGeom>
          <a:ln w="190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387" y="1975468"/>
            <a:ext cx="309308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6267" y="2799701"/>
            <a:ext cx="7065645" cy="144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386" y="1975468"/>
            <a:ext cx="5612213" cy="1119537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lang="ko-KR" altLang="en-US" spc="-490" dirty="0"/>
              <a:t>시계열  데이터  기반  모델링  개발</a:t>
            </a:r>
            <a:br>
              <a:rPr lang="en-US" altLang="ko-KR" spc="-490" dirty="0"/>
            </a:br>
            <a:r>
              <a:rPr lang="ko-KR" altLang="en-US" sz="3200" spc="-490" dirty="0"/>
              <a:t>이상 탐지 </a:t>
            </a:r>
            <a:r>
              <a:rPr lang="en-US" altLang="ko-KR" sz="3200" spc="-490" dirty="0"/>
              <a:t>&amp; </a:t>
            </a:r>
            <a:r>
              <a:rPr lang="ko-KR" altLang="en-US" sz="3200" spc="-490" dirty="0"/>
              <a:t>미래 예측 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712386" y="1716423"/>
            <a:ext cx="29324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40" dirty="0">
                <a:solidFill>
                  <a:srgbClr val="A6A6A6"/>
                </a:solidFill>
                <a:latin typeface="Arial"/>
                <a:cs typeface="Arial"/>
              </a:rPr>
              <a:t>2022 </a:t>
            </a:r>
            <a:r>
              <a:rPr lang="ko-KR" altLang="en-US" sz="1600" spc="40" dirty="0">
                <a:solidFill>
                  <a:srgbClr val="A6A6A6"/>
                </a:solidFill>
                <a:latin typeface="Arial"/>
                <a:cs typeface="Arial"/>
              </a:rPr>
              <a:t>기업 연계 프로젝트 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E4901B-41C0-BBAC-B4DB-E3D5C7AD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25D53D-2578-7F09-BB45-952404609836}"/>
              </a:ext>
            </a:extLst>
          </p:cNvPr>
          <p:cNvGrpSpPr/>
          <p:nvPr/>
        </p:nvGrpSpPr>
        <p:grpSpPr>
          <a:xfrm>
            <a:off x="7441196" y="4612132"/>
            <a:ext cx="3321050" cy="569468"/>
            <a:chOff x="7441196" y="4612132"/>
            <a:chExt cx="3321050" cy="569468"/>
          </a:xfrm>
        </p:grpSpPr>
        <p:sp>
          <p:nvSpPr>
            <p:cNvPr id="5" name="object 5"/>
            <p:cNvSpPr txBox="1"/>
            <p:nvPr/>
          </p:nvSpPr>
          <p:spPr>
            <a:xfrm>
              <a:off x="7441196" y="4612132"/>
              <a:ext cx="3321050" cy="505523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 marR="5080">
                <a:lnSpc>
                  <a:spcPct val="103699"/>
                </a:lnSpc>
                <a:spcBef>
                  <a:spcPts val="25"/>
                </a:spcBef>
              </a:pPr>
              <a:r>
                <a:rPr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TEAM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</a:t>
              </a:r>
              <a:r>
                <a:rPr lang="en-US" sz="1600" b="1" spc="-10" dirty="0" err="1">
                  <a:solidFill>
                    <a:srgbClr val="1C3061"/>
                  </a:solidFill>
                  <a:latin typeface="UnDotum"/>
                  <a:cs typeface="UnDotum"/>
                </a:rPr>
                <a:t>HunHun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</a:t>
              </a:r>
              <a:r>
                <a:rPr lang="en-US" sz="1600" b="1" spc="-10" dirty="0" err="1">
                  <a:solidFill>
                    <a:srgbClr val="1C3061"/>
                  </a:solidFill>
                  <a:latin typeface="UnDotum"/>
                  <a:cs typeface="UnDotum"/>
                </a:rPr>
                <a:t>Jieun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ho~!</a:t>
              </a:r>
            </a:p>
            <a:p>
              <a:pPr marL="12700" marR="5080">
                <a:lnSpc>
                  <a:spcPct val="103699"/>
                </a:lnSpc>
                <a:spcBef>
                  <a:spcPts val="25"/>
                </a:spcBef>
              </a:pPr>
              <a:r>
                <a:rPr lang="ko-KR" alt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임훈</a:t>
              </a:r>
              <a:r>
                <a:rPr lang="en-US" altLang="ko-KR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, </a:t>
              </a:r>
              <a:r>
                <a:rPr lang="ko-KR" alt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정지훈</a:t>
              </a:r>
              <a:r>
                <a:rPr lang="en-US" altLang="ko-KR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, </a:t>
              </a:r>
              <a:r>
                <a:rPr lang="ko-KR" alt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정지은</a:t>
              </a:r>
              <a:r>
                <a:rPr lang="en-US" altLang="ko-KR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, </a:t>
              </a:r>
              <a:r>
                <a:rPr lang="ko-KR" alt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이현호</a:t>
              </a:r>
              <a:r>
                <a:rPr lang="en-US" altLang="ko-KR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(</a:t>
              </a:r>
              <a:r>
                <a:rPr lang="ko-KR" alt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멘토</a:t>
              </a:r>
              <a:r>
                <a:rPr lang="en-US" altLang="ko-KR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) </a:t>
              </a:r>
              <a:endParaRPr lang="en-US" sz="1600" b="1" spc="-10" dirty="0">
                <a:solidFill>
                  <a:srgbClr val="1C3061"/>
                </a:solidFill>
                <a:latin typeface="UnDotum"/>
                <a:cs typeface="UnDotum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7BC013-0620-DC10-5012-CB1196A3F5E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196" y="5181600"/>
              <a:ext cx="30744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37D4423-C09A-47CD-EEFC-6E021C78F560}"/>
              </a:ext>
            </a:extLst>
          </p:cNvPr>
          <p:cNvSpPr/>
          <p:nvPr/>
        </p:nvSpPr>
        <p:spPr>
          <a:xfrm>
            <a:off x="347383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532E2D1-B58C-0967-4F48-F198CDC7D9B9}"/>
              </a:ext>
            </a:extLst>
          </p:cNvPr>
          <p:cNvSpPr txBox="1"/>
          <p:nvPr/>
        </p:nvSpPr>
        <p:spPr>
          <a:xfrm>
            <a:off x="7030278" y="147828"/>
            <a:ext cx="15341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09448DC-C19C-11E2-1F8E-1CEF5E5FEDA4}"/>
              </a:ext>
            </a:extLst>
          </p:cNvPr>
          <p:cNvSpPr txBox="1"/>
          <p:nvPr/>
        </p:nvSpPr>
        <p:spPr>
          <a:xfrm>
            <a:off x="9925174" y="147828"/>
            <a:ext cx="66730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8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5BD5B5E-CEC1-5983-1D1E-14593E4C1DF3}"/>
              </a:ext>
            </a:extLst>
          </p:cNvPr>
          <p:cNvSpPr txBox="1"/>
          <p:nvPr/>
        </p:nvSpPr>
        <p:spPr>
          <a:xfrm>
            <a:off x="4068417" y="129052"/>
            <a:ext cx="12960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10" normalizeH="0" baseline="0" noProof="0" dirty="0">
                <a:ln>
                  <a:noFill/>
                </a:ln>
                <a:solidFill>
                  <a:srgbClr val="1C3061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kumimoji="0" lang="ko-KR" altLang="en-US" sz="1400" b="1" i="0" u="none" strike="noStrike" kern="1200" cap="none" spc="-110" normalizeH="0" baseline="0" noProof="0" dirty="0">
                <a:ln>
                  <a:noFill/>
                </a:ln>
                <a:solidFill>
                  <a:srgbClr val="1C3061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7BFD44C-CB94-F065-C5A5-99AA89524619}"/>
              </a:ext>
            </a:extLst>
          </p:cNvPr>
          <p:cNvSpPr txBox="1"/>
          <p:nvPr/>
        </p:nvSpPr>
        <p:spPr>
          <a:xfrm>
            <a:off x="1577215" y="127796"/>
            <a:ext cx="9373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kumimoji="0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ea typeface="맑은 고딕" panose="020B0503020000020004" pitchFamily="50" charset="-127"/>
                <a:cs typeface="UnDotum"/>
              </a:rPr>
              <a:t>기상 데이터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Dotum"/>
              <a:ea typeface="+mn-ea"/>
              <a:cs typeface="UnDotum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6" y="1371600"/>
            <a:ext cx="3424103" cy="48568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995767" y="137407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사용한 변수 </a:t>
            </a:r>
            <a:r>
              <a:rPr lang="en-US" altLang="ko-KR" dirty="0"/>
              <a:t>: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풍향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번개</a:t>
            </a:r>
            <a:r>
              <a:rPr lang="en-US" altLang="ko-KR" dirty="0"/>
              <a:t>, </a:t>
            </a:r>
            <a:r>
              <a:rPr lang="ko-KR" altLang="en-US" dirty="0"/>
              <a:t>강수</a:t>
            </a:r>
            <a:endParaRPr lang="en-US" altLang="ko-KR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7AB0ACAD-CCBE-43BD-A0BC-6BD0C89FA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620188"/>
              </p:ext>
            </p:extLst>
          </p:nvPr>
        </p:nvGraphicFramePr>
        <p:xfrm>
          <a:off x="4068417" y="2107521"/>
          <a:ext cx="7932278" cy="380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7195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7" y="2126491"/>
            <a:ext cx="698381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b="0" i="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</a:t>
            </a:r>
            <a:r>
              <a:rPr lang="en-US" sz="3200" spc="-190" dirty="0"/>
              <a:t>.</a:t>
            </a:r>
            <a:r>
              <a:rPr lang="en-US" sz="3200" spc="-150" dirty="0"/>
              <a:t> </a:t>
            </a:r>
            <a:r>
              <a:rPr lang="ko-KR" altLang="en-US" sz="3200" spc="5" dirty="0"/>
              <a:t>데이터 엔지니어링</a:t>
            </a:r>
            <a:br>
              <a:rPr lang="en-US" altLang="ko-KR" sz="3200" spc="5" dirty="0"/>
            </a:br>
            <a:r>
              <a:rPr lang="en-US" sz="1600" b="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1600" b="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 변수 </a:t>
            </a:r>
            <a:br>
              <a:rPr lang="en-US" altLang="ko-KR" sz="1600" b="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b="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1600" b="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 중요도 </a:t>
            </a:r>
            <a:endParaRPr lang="en-US" sz="16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860844-E689-675A-A070-4FE00694998C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BE304-A447-A89A-E173-C677FB5350E7}"/>
              </a:ext>
            </a:extLst>
          </p:cNvPr>
          <p:cNvSpPr/>
          <p:nvPr/>
        </p:nvSpPr>
        <p:spPr>
          <a:xfrm>
            <a:off x="10287000" y="5936974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B3774AC-2423-7B56-8187-BE72175E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9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8FB4C6-7AFB-C81A-6C3C-4CB41ACB633E}"/>
              </a:ext>
            </a:extLst>
          </p:cNvPr>
          <p:cNvSpPr/>
          <p:nvPr/>
        </p:nvSpPr>
        <p:spPr>
          <a:xfrm>
            <a:off x="347383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4D115EA-C9FA-2F74-842B-55EF9BE3E147}"/>
              </a:ext>
            </a:extLst>
          </p:cNvPr>
          <p:cNvSpPr txBox="1"/>
          <p:nvPr/>
        </p:nvSpPr>
        <p:spPr>
          <a:xfrm>
            <a:off x="7030278" y="147828"/>
            <a:ext cx="15341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848DCB7-08F9-D2CA-3459-FBB20BDB243B}"/>
              </a:ext>
            </a:extLst>
          </p:cNvPr>
          <p:cNvSpPr txBox="1"/>
          <p:nvPr/>
        </p:nvSpPr>
        <p:spPr>
          <a:xfrm>
            <a:off x="9925174" y="147828"/>
            <a:ext cx="66730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8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6FC76A2-4984-D4E5-B704-E0789E0ED2EC}"/>
              </a:ext>
            </a:extLst>
          </p:cNvPr>
          <p:cNvSpPr txBox="1"/>
          <p:nvPr/>
        </p:nvSpPr>
        <p:spPr>
          <a:xfrm>
            <a:off x="4068417" y="129052"/>
            <a:ext cx="1494183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5B24443-177D-B1C4-0A29-2A5D46DA9D5D}"/>
              </a:ext>
            </a:extLst>
          </p:cNvPr>
          <p:cNvSpPr txBox="1"/>
          <p:nvPr/>
        </p:nvSpPr>
        <p:spPr>
          <a:xfrm>
            <a:off x="1577215" y="127796"/>
            <a:ext cx="9373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4920C23D-8505-00AD-2E13-E14C3E918CCB}"/>
              </a:ext>
            </a:extLst>
          </p:cNvPr>
          <p:cNvSpPr txBox="1"/>
          <p:nvPr/>
        </p:nvSpPr>
        <p:spPr>
          <a:xfrm>
            <a:off x="304800" y="793591"/>
            <a:ext cx="565277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파생 변수 생성 </a:t>
            </a:r>
            <a:endParaRPr lang="en-US" altLang="ko-KR" sz="2000" b="1" spc="-20" dirty="0">
              <a:solidFill>
                <a:srgbClr val="1C3061"/>
              </a:solidFill>
              <a:latin typeface="UnDotum"/>
              <a:cs typeface="UnDotum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spc="-20" dirty="0">
                <a:solidFill>
                  <a:srgbClr val="1C3061"/>
                </a:solidFill>
                <a:latin typeface="UnDotum"/>
                <a:cs typeface="UnDotum"/>
              </a:rPr>
              <a:t>기존의 변수를 가공하여 새로운 변수 생성 </a:t>
            </a:r>
            <a:endParaRPr sz="1600" dirty="0">
              <a:latin typeface="UnDotum"/>
              <a:cs typeface="UnDotum"/>
            </a:endParaRPr>
          </a:p>
        </p:txBody>
      </p:sp>
      <p:grpSp>
        <p:nvGrpSpPr>
          <p:cNvPr id="8" name="object 11">
            <a:extLst>
              <a:ext uri="{FF2B5EF4-FFF2-40B4-BE49-F238E27FC236}">
                <a16:creationId xmlns:a16="http://schemas.microsoft.com/office/drawing/2014/main" id="{587746F6-303B-44F7-A5F9-0DCCA31F9EA5}"/>
              </a:ext>
            </a:extLst>
          </p:cNvPr>
          <p:cNvGrpSpPr/>
          <p:nvPr/>
        </p:nvGrpSpPr>
        <p:grpSpPr>
          <a:xfrm>
            <a:off x="6210223" y="1847684"/>
            <a:ext cx="5838190" cy="3227070"/>
            <a:chOff x="6210223" y="1847684"/>
            <a:chExt cx="5838190" cy="3227070"/>
          </a:xfrm>
        </p:grpSpPr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A35B6518-77F2-E6A4-0FBE-CFD695518250}"/>
                </a:ext>
              </a:extLst>
            </p:cNvPr>
            <p:cNvSpPr/>
            <p:nvPr/>
          </p:nvSpPr>
          <p:spPr>
            <a:xfrm>
              <a:off x="6216573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5824969" y="0"/>
                  </a:moveTo>
                  <a:lnTo>
                    <a:pt x="0" y="0"/>
                  </a:lnTo>
                  <a:lnTo>
                    <a:pt x="0" y="2790736"/>
                  </a:lnTo>
                  <a:lnTo>
                    <a:pt x="5824969" y="2790736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77EE27DB-D66E-9D29-1A30-94DE44A6A6A4}"/>
                </a:ext>
              </a:extLst>
            </p:cNvPr>
            <p:cNvSpPr/>
            <p:nvPr/>
          </p:nvSpPr>
          <p:spPr>
            <a:xfrm>
              <a:off x="6216573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0" y="0"/>
                  </a:moveTo>
                  <a:lnTo>
                    <a:pt x="5824973" y="0"/>
                  </a:lnTo>
                  <a:lnTo>
                    <a:pt x="5824973" y="2790741"/>
                  </a:lnTo>
                  <a:lnTo>
                    <a:pt x="0" y="27907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87D431FF-AAB9-F1A5-6973-839441BCE703}"/>
                </a:ext>
              </a:extLst>
            </p:cNvPr>
            <p:cNvSpPr/>
            <p:nvPr/>
          </p:nvSpPr>
          <p:spPr>
            <a:xfrm>
              <a:off x="6784568" y="2895180"/>
              <a:ext cx="6350" cy="430530"/>
            </a:xfrm>
            <a:custGeom>
              <a:avLst/>
              <a:gdLst/>
              <a:ahLst/>
              <a:cxnLst/>
              <a:rect l="l" t="t" r="r" b="b"/>
              <a:pathLst>
                <a:path w="6350" h="430529">
                  <a:moveTo>
                    <a:pt x="3175" y="217716"/>
                  </a:moveTo>
                  <a:lnTo>
                    <a:pt x="3175" y="430285"/>
                  </a:lnTo>
                </a:path>
                <a:path w="6350" h="430529">
                  <a:moveTo>
                    <a:pt x="0" y="0"/>
                  </a:moveTo>
                  <a:lnTo>
                    <a:pt x="6351" y="0"/>
                  </a:lnTo>
                </a:path>
              </a:pathLst>
            </a:custGeom>
            <a:ln w="635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97B485E7-BD62-3B6B-B8B2-660B4424D88F}"/>
                </a:ext>
              </a:extLst>
            </p:cNvPr>
            <p:cNvSpPr/>
            <p:nvPr/>
          </p:nvSpPr>
          <p:spPr>
            <a:xfrm>
              <a:off x="6216573" y="1852447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2D8963DA-2597-50EC-1F9D-297019704D2A}"/>
                </a:ext>
              </a:extLst>
            </p:cNvPr>
            <p:cNvSpPr/>
            <p:nvPr/>
          </p:nvSpPr>
          <p:spPr>
            <a:xfrm>
              <a:off x="6216573" y="1852447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B5AC7A3B-AA59-8CD9-DDB6-BA483EE023A2}"/>
              </a:ext>
            </a:extLst>
          </p:cNvPr>
          <p:cNvGrpSpPr/>
          <p:nvPr/>
        </p:nvGrpSpPr>
        <p:grpSpPr>
          <a:xfrm>
            <a:off x="138572" y="2271306"/>
            <a:ext cx="5838190" cy="2803525"/>
            <a:chOff x="138572" y="2271306"/>
            <a:chExt cx="5838190" cy="2803525"/>
          </a:xfrm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B0A23F48-5ECD-E44B-5B1A-D43CDD98C9E5}"/>
                </a:ext>
              </a:extLst>
            </p:cNvPr>
            <p:cNvSpPr/>
            <p:nvPr/>
          </p:nvSpPr>
          <p:spPr>
            <a:xfrm>
              <a:off x="144922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5824966" y="0"/>
                  </a:moveTo>
                  <a:lnTo>
                    <a:pt x="0" y="0"/>
                  </a:lnTo>
                  <a:lnTo>
                    <a:pt x="0" y="2790736"/>
                  </a:lnTo>
                  <a:lnTo>
                    <a:pt x="5824966" y="2790736"/>
                  </a:lnTo>
                  <a:lnTo>
                    <a:pt x="5824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71D73B35-79A3-F628-56BA-94D49C2A7C2D}"/>
                </a:ext>
              </a:extLst>
            </p:cNvPr>
            <p:cNvSpPr/>
            <p:nvPr/>
          </p:nvSpPr>
          <p:spPr>
            <a:xfrm>
              <a:off x="144922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0" y="0"/>
                  </a:moveTo>
                  <a:lnTo>
                    <a:pt x="5824973" y="0"/>
                  </a:lnTo>
                  <a:lnTo>
                    <a:pt x="5824973" y="2790741"/>
                  </a:lnTo>
                  <a:lnTo>
                    <a:pt x="0" y="27907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9">
            <a:extLst>
              <a:ext uri="{FF2B5EF4-FFF2-40B4-BE49-F238E27FC236}">
                <a16:creationId xmlns:a16="http://schemas.microsoft.com/office/drawing/2014/main" id="{C5E6E59D-2BCB-B7EB-18C2-A99E51FBF9D7}"/>
              </a:ext>
            </a:extLst>
          </p:cNvPr>
          <p:cNvSpPr txBox="1"/>
          <p:nvPr/>
        </p:nvSpPr>
        <p:spPr>
          <a:xfrm>
            <a:off x="144922" y="1847811"/>
            <a:ext cx="5825490" cy="330218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lang="ko-KR" altLang="en-US" sz="1400" spc="-190" dirty="0">
                <a:solidFill>
                  <a:srgbClr val="FFFFFF"/>
                </a:solidFill>
                <a:latin typeface="UnDotum"/>
                <a:cs typeface="UnDotum"/>
              </a:rPr>
              <a:t>요일에  따라  활성화  되는  구성이 다름 </a:t>
            </a:r>
            <a:endParaRPr sz="1400" dirty="0">
              <a:latin typeface="UnDotum"/>
              <a:cs typeface="UnDotum"/>
            </a:endParaRPr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id="{F4872D20-08EF-A3C4-2EC6-F027A635F006}"/>
              </a:ext>
            </a:extLst>
          </p:cNvPr>
          <p:cNvSpPr txBox="1"/>
          <p:nvPr/>
        </p:nvSpPr>
        <p:spPr>
          <a:xfrm>
            <a:off x="6216573" y="1847684"/>
            <a:ext cx="5825490" cy="330860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lang="ko-KR" altLang="en-US" sz="1400" spc="-190" dirty="0">
                <a:solidFill>
                  <a:srgbClr val="FFFFFF"/>
                </a:solidFill>
                <a:latin typeface="UnDotum"/>
                <a:cs typeface="UnDotum"/>
              </a:rPr>
              <a:t>시간에 따라 활성화 되는 구성이 다름 </a:t>
            </a:r>
            <a:endParaRPr sz="1400" dirty="0">
              <a:latin typeface="UnDotum"/>
              <a:cs typeface="UnDotum"/>
            </a:endParaRPr>
          </a:p>
        </p:txBody>
      </p:sp>
      <p:graphicFrame>
        <p:nvGraphicFramePr>
          <p:cNvPr id="53" name="차트 52">
            <a:extLst>
              <a:ext uri="{FF2B5EF4-FFF2-40B4-BE49-F238E27FC236}">
                <a16:creationId xmlns:a16="http://schemas.microsoft.com/office/drawing/2014/main" id="{EB573CA9-690C-6755-3907-18CE7DF03FC5}"/>
              </a:ext>
            </a:extLst>
          </p:cNvPr>
          <p:cNvGraphicFramePr>
            <a:graphicFrameLocks/>
          </p:cNvGraphicFramePr>
          <p:nvPr/>
        </p:nvGraphicFramePr>
        <p:xfrm>
          <a:off x="6216573" y="2175303"/>
          <a:ext cx="5825490" cy="2949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4" name="차트 53">
            <a:extLst>
              <a:ext uri="{FF2B5EF4-FFF2-40B4-BE49-F238E27FC236}">
                <a16:creationId xmlns:a16="http://schemas.microsoft.com/office/drawing/2014/main" id="{E6D08B8C-67C3-3654-CD85-35D95FB8D14A}"/>
              </a:ext>
            </a:extLst>
          </p:cNvPr>
          <p:cNvGraphicFramePr>
            <a:graphicFrameLocks/>
          </p:cNvGraphicFramePr>
          <p:nvPr/>
        </p:nvGraphicFramePr>
        <p:xfrm>
          <a:off x="144922" y="2215510"/>
          <a:ext cx="5825490" cy="2834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49871FB2-705C-CBF4-2C71-F3E60C159A1E}"/>
              </a:ext>
            </a:extLst>
          </p:cNvPr>
          <p:cNvSpPr/>
          <p:nvPr/>
        </p:nvSpPr>
        <p:spPr>
          <a:xfrm>
            <a:off x="981821" y="4491937"/>
            <a:ext cx="3341563" cy="130629"/>
          </a:xfrm>
          <a:custGeom>
            <a:avLst/>
            <a:gdLst>
              <a:gd name="connsiteX0" fmla="*/ 0 w 3341563"/>
              <a:gd name="connsiteY0" fmla="*/ 0 h 130629"/>
              <a:gd name="connsiteX1" fmla="*/ 332892 w 3341563"/>
              <a:gd name="connsiteY1" fmla="*/ 54780 h 130629"/>
              <a:gd name="connsiteX2" fmla="*/ 552011 w 3341563"/>
              <a:gd name="connsiteY2" fmla="*/ 63208 h 130629"/>
              <a:gd name="connsiteX3" fmla="*/ 893331 w 3341563"/>
              <a:gd name="connsiteY3" fmla="*/ 88491 h 130629"/>
              <a:gd name="connsiteX4" fmla="*/ 1112450 w 3341563"/>
              <a:gd name="connsiteY4" fmla="*/ 88491 h 130629"/>
              <a:gd name="connsiteX5" fmla="*/ 1445342 w 3341563"/>
              <a:gd name="connsiteY5" fmla="*/ 0 h 130629"/>
              <a:gd name="connsiteX6" fmla="*/ 1672889 w 3341563"/>
              <a:gd name="connsiteY6" fmla="*/ 0 h 130629"/>
              <a:gd name="connsiteX7" fmla="*/ 2009995 w 3341563"/>
              <a:gd name="connsiteY7" fmla="*/ 58994 h 130629"/>
              <a:gd name="connsiteX8" fmla="*/ 2237541 w 3341563"/>
              <a:gd name="connsiteY8" fmla="*/ 58994 h 130629"/>
              <a:gd name="connsiteX9" fmla="*/ 2566220 w 3341563"/>
              <a:gd name="connsiteY9" fmla="*/ 75849 h 130629"/>
              <a:gd name="connsiteX10" fmla="*/ 2789552 w 3341563"/>
              <a:gd name="connsiteY10" fmla="*/ 75849 h 130629"/>
              <a:gd name="connsiteX11" fmla="*/ 3126658 w 3341563"/>
              <a:gd name="connsiteY11" fmla="*/ 130629 h 130629"/>
              <a:gd name="connsiteX12" fmla="*/ 3341563 w 3341563"/>
              <a:gd name="connsiteY12" fmla="*/ 130629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41563" h="130629">
                <a:moveTo>
                  <a:pt x="0" y="0"/>
                </a:moveTo>
                <a:lnTo>
                  <a:pt x="332892" y="54780"/>
                </a:lnTo>
                <a:lnTo>
                  <a:pt x="552011" y="63208"/>
                </a:lnTo>
                <a:lnTo>
                  <a:pt x="893331" y="88491"/>
                </a:lnTo>
                <a:lnTo>
                  <a:pt x="1112450" y="88491"/>
                </a:lnTo>
                <a:lnTo>
                  <a:pt x="1445342" y="0"/>
                </a:lnTo>
                <a:lnTo>
                  <a:pt x="1672889" y="0"/>
                </a:lnTo>
                <a:lnTo>
                  <a:pt x="2009995" y="58994"/>
                </a:lnTo>
                <a:lnTo>
                  <a:pt x="2237541" y="58994"/>
                </a:lnTo>
                <a:lnTo>
                  <a:pt x="2566220" y="75849"/>
                </a:lnTo>
                <a:lnTo>
                  <a:pt x="2789552" y="75849"/>
                </a:lnTo>
                <a:lnTo>
                  <a:pt x="3126658" y="130629"/>
                </a:lnTo>
                <a:lnTo>
                  <a:pt x="3341563" y="130629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50B3E2D-89D9-D7A1-4634-3215FC71158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62000" y="4491937"/>
            <a:ext cx="219821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24E6E5A-CC89-C6AA-DCDF-7E8BE2D0CBA2}"/>
              </a:ext>
            </a:extLst>
          </p:cNvPr>
          <p:cNvSpPr/>
          <p:nvPr/>
        </p:nvSpPr>
        <p:spPr>
          <a:xfrm>
            <a:off x="750061" y="3657600"/>
            <a:ext cx="3585965" cy="189622"/>
          </a:xfrm>
          <a:custGeom>
            <a:avLst/>
            <a:gdLst>
              <a:gd name="connsiteX0" fmla="*/ 0 w 3585965"/>
              <a:gd name="connsiteY0" fmla="*/ 0 h 189622"/>
              <a:gd name="connsiteX1" fmla="*/ 223333 w 3585965"/>
              <a:gd name="connsiteY1" fmla="*/ 0 h 189622"/>
              <a:gd name="connsiteX2" fmla="*/ 564652 w 3585965"/>
              <a:gd name="connsiteY2" fmla="*/ 88490 h 189622"/>
              <a:gd name="connsiteX3" fmla="*/ 792199 w 3585965"/>
              <a:gd name="connsiteY3" fmla="*/ 88490 h 189622"/>
              <a:gd name="connsiteX4" fmla="*/ 1125091 w 3585965"/>
              <a:gd name="connsiteY4" fmla="*/ 189622 h 189622"/>
              <a:gd name="connsiteX5" fmla="*/ 1344210 w 3585965"/>
              <a:gd name="connsiteY5" fmla="*/ 189622 h 189622"/>
              <a:gd name="connsiteX6" fmla="*/ 1685530 w 3585965"/>
              <a:gd name="connsiteY6" fmla="*/ 29497 h 189622"/>
              <a:gd name="connsiteX7" fmla="*/ 1904649 w 3585965"/>
              <a:gd name="connsiteY7" fmla="*/ 29497 h 189622"/>
              <a:gd name="connsiteX8" fmla="*/ 2245968 w 3585965"/>
              <a:gd name="connsiteY8" fmla="*/ 12641 h 189622"/>
              <a:gd name="connsiteX9" fmla="*/ 2456660 w 3585965"/>
              <a:gd name="connsiteY9" fmla="*/ 12641 h 189622"/>
              <a:gd name="connsiteX10" fmla="*/ 2806407 w 3585965"/>
              <a:gd name="connsiteY10" fmla="*/ 96918 h 189622"/>
              <a:gd name="connsiteX11" fmla="*/ 3021312 w 3585965"/>
              <a:gd name="connsiteY11" fmla="*/ 96918 h 189622"/>
              <a:gd name="connsiteX12" fmla="*/ 3362632 w 3585965"/>
              <a:gd name="connsiteY12" fmla="*/ 67421 h 189622"/>
              <a:gd name="connsiteX13" fmla="*/ 3585965 w 3585965"/>
              <a:gd name="connsiteY13" fmla="*/ 67421 h 18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5965" h="189622">
                <a:moveTo>
                  <a:pt x="0" y="0"/>
                </a:moveTo>
                <a:lnTo>
                  <a:pt x="223333" y="0"/>
                </a:lnTo>
                <a:lnTo>
                  <a:pt x="564652" y="88490"/>
                </a:lnTo>
                <a:lnTo>
                  <a:pt x="792199" y="88490"/>
                </a:lnTo>
                <a:lnTo>
                  <a:pt x="1125091" y="189622"/>
                </a:lnTo>
                <a:lnTo>
                  <a:pt x="1344210" y="189622"/>
                </a:lnTo>
                <a:lnTo>
                  <a:pt x="1685530" y="29497"/>
                </a:lnTo>
                <a:lnTo>
                  <a:pt x="1904649" y="29497"/>
                </a:lnTo>
                <a:lnTo>
                  <a:pt x="2245968" y="12641"/>
                </a:lnTo>
                <a:lnTo>
                  <a:pt x="2456660" y="12641"/>
                </a:lnTo>
                <a:lnTo>
                  <a:pt x="2806407" y="96918"/>
                </a:lnTo>
                <a:lnTo>
                  <a:pt x="3021312" y="96918"/>
                </a:lnTo>
                <a:lnTo>
                  <a:pt x="3362632" y="67421"/>
                </a:lnTo>
                <a:lnTo>
                  <a:pt x="3585965" y="67421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EC9C12D-E034-016E-7179-861E8B827593}"/>
              </a:ext>
            </a:extLst>
          </p:cNvPr>
          <p:cNvSpPr/>
          <p:nvPr/>
        </p:nvSpPr>
        <p:spPr>
          <a:xfrm>
            <a:off x="7086600" y="3333724"/>
            <a:ext cx="1333500" cy="78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B046BF-85C3-D4B3-E6A6-D4363F691068}"/>
              </a:ext>
            </a:extLst>
          </p:cNvPr>
          <p:cNvSpPr txBox="1"/>
          <p:nvPr/>
        </p:nvSpPr>
        <p:spPr>
          <a:xfrm>
            <a:off x="8442960" y="3866041"/>
            <a:ext cx="2362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시간대 별로 명확한 차이가 보임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2BA2BF-4F4E-BB6A-BCFA-E70AE9E5E289}"/>
              </a:ext>
            </a:extLst>
          </p:cNvPr>
          <p:cNvSpPr txBox="1"/>
          <p:nvPr/>
        </p:nvSpPr>
        <p:spPr>
          <a:xfrm>
            <a:off x="1698097" y="5501339"/>
            <a:ext cx="879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시간에 따른 </a:t>
            </a:r>
            <a:r>
              <a:rPr lang="en-US" altLang="ko-KR" dirty="0"/>
              <a:t>Configuration</a:t>
            </a:r>
            <a:r>
              <a:rPr lang="ko-KR" altLang="en-US" dirty="0"/>
              <a:t>이 명확한 변화를 보이기 때문에 이를 변수로써 사용 함 </a:t>
            </a:r>
          </a:p>
        </p:txBody>
      </p:sp>
    </p:spTree>
    <p:extLst>
      <p:ext uri="{BB962C8B-B14F-4D97-AF65-F5344CB8AC3E}">
        <p14:creationId xmlns:p14="http://schemas.microsoft.com/office/powerpoint/2010/main" val="413988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97B85B-514A-C923-960D-1B3CC12A2EEC}"/>
              </a:ext>
            </a:extLst>
          </p:cNvPr>
          <p:cNvSpPr/>
          <p:nvPr/>
        </p:nvSpPr>
        <p:spPr>
          <a:xfrm>
            <a:off x="2328556" y="1905000"/>
            <a:ext cx="7425044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912660-0A91-BD38-FDEB-40115FD96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580"/>
          <a:stretch/>
        </p:blipFill>
        <p:spPr>
          <a:xfrm rot="5400000">
            <a:off x="6377196" y="-253036"/>
            <a:ext cx="676690" cy="59634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C9B56B-FDCE-8991-C3ED-D2EEF20E8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80" t="-160" b="160"/>
          <a:stretch/>
        </p:blipFill>
        <p:spPr>
          <a:xfrm rot="5400000">
            <a:off x="6377196" y="633204"/>
            <a:ext cx="676690" cy="59634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EB24B-40D9-C4DB-EBAB-8F28B7887845}"/>
              </a:ext>
            </a:extLst>
          </p:cNvPr>
          <p:cNvSpPr txBox="1"/>
          <p:nvPr/>
        </p:nvSpPr>
        <p:spPr>
          <a:xfrm>
            <a:off x="3714579" y="1994764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당 항공 교통량에 따른 활주로 조합 변화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41816-706B-2FE5-C011-9B0C99590882}"/>
              </a:ext>
            </a:extLst>
          </p:cNvPr>
          <p:cNvSpPr txBox="1"/>
          <p:nvPr/>
        </p:nvSpPr>
        <p:spPr>
          <a:xfrm>
            <a:off x="2489200" y="25285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 당 </a:t>
            </a:r>
            <a:r>
              <a:rPr lang="en-US" altLang="ko-KR" sz="1200" dirty="0"/>
              <a:t>0 ~20</a:t>
            </a:r>
            <a:r>
              <a:rPr lang="ko-KR" altLang="en-US" sz="1200" dirty="0"/>
              <a:t>대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97AEC-E40D-14D9-A0DF-3E33A3BA4EBD}"/>
              </a:ext>
            </a:extLst>
          </p:cNvPr>
          <p:cNvSpPr txBox="1"/>
          <p:nvPr/>
        </p:nvSpPr>
        <p:spPr>
          <a:xfrm>
            <a:off x="2328556" y="3429000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시간 당 </a:t>
            </a:r>
            <a:r>
              <a:rPr lang="en-US" altLang="ko-KR" sz="1200" dirty="0"/>
              <a:t>100 ~120</a:t>
            </a:r>
            <a:r>
              <a:rPr lang="ko-KR" altLang="en-US" sz="1200" dirty="0"/>
              <a:t>대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DD7360-49B7-778D-DC63-9A7B0517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534933"/>
            <a:ext cx="2314898" cy="3905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1A8AF61-4070-7956-0C4D-98016FA2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836" y="3584507"/>
            <a:ext cx="2095792" cy="4858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E1D7D4-8075-AFF6-C5FC-4AE873CA2AFB}"/>
              </a:ext>
            </a:extLst>
          </p:cNvPr>
          <p:cNvSpPr txBox="1"/>
          <p:nvPr/>
        </p:nvSpPr>
        <p:spPr>
          <a:xfrm>
            <a:off x="3098800" y="4191000"/>
            <a:ext cx="648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당 항공 량이 많을 때는 특정 활주로 조합만 사용 됨 </a:t>
            </a:r>
            <a:endParaRPr lang="en-US" altLang="ko-KR" dirty="0"/>
          </a:p>
          <a:p>
            <a:r>
              <a:rPr lang="ko-KR" altLang="en-US" dirty="0"/>
              <a:t>하지만 적을 경우 기상 환경에 따라 다양한 경우의 수가 사용 됨 </a:t>
            </a:r>
          </a:p>
        </p:txBody>
      </p:sp>
    </p:spTree>
    <p:extLst>
      <p:ext uri="{BB962C8B-B14F-4D97-AF65-F5344CB8AC3E}">
        <p14:creationId xmlns:p14="http://schemas.microsoft.com/office/powerpoint/2010/main" val="405653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6E04D8-9A07-1F6E-13E4-81B0C4102AF7}"/>
              </a:ext>
            </a:extLst>
          </p:cNvPr>
          <p:cNvSpPr/>
          <p:nvPr/>
        </p:nvSpPr>
        <p:spPr>
          <a:xfrm>
            <a:off x="10210800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7" y="2049780"/>
            <a:ext cx="279281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Ⅲ.</a:t>
            </a:r>
            <a:r>
              <a:rPr sz="32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모델링</a:t>
            </a:r>
            <a:br>
              <a:rPr lang="en-US" altLang="ko-KR" sz="32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설명 </a:t>
            </a:r>
            <a:br>
              <a:rPr lang="en-US" altLang="ko-KR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비교 </a:t>
            </a:r>
            <a:br>
              <a:rPr lang="en-US" altLang="ko-KR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 및 결론 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811F4-CDF2-6186-4572-A3259D91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2567FC-2091-0951-1669-097616D274F4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265" y="361634"/>
            <a:ext cx="6769100" cy="12702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spc="-275" dirty="0"/>
              <a:t>1. </a:t>
            </a:r>
            <a:r>
              <a:rPr lang="ko-KR" altLang="en-US" sz="2000" spc="-20" dirty="0"/>
              <a:t>모델 설명 </a:t>
            </a:r>
            <a:br>
              <a:rPr lang="en-US" altLang="ko-KR" sz="2000" spc="-20" dirty="0"/>
            </a:br>
            <a:r>
              <a:rPr lang="en-US" altLang="ko-KR" sz="1800" spc="-20" dirty="0"/>
              <a:t>- </a:t>
            </a:r>
            <a:r>
              <a:rPr lang="ko-KR" altLang="en-US" sz="1200" spc="-20" dirty="0"/>
              <a:t>모델 목적 </a:t>
            </a:r>
            <a:r>
              <a:rPr lang="en-US" altLang="ko-KR" sz="1200" spc="-20" dirty="0"/>
              <a:t>: </a:t>
            </a:r>
            <a:r>
              <a:rPr lang="ko-KR" altLang="en-US" sz="1200" spc="-20" dirty="0"/>
              <a:t>예측 시점 이후 </a:t>
            </a:r>
            <a:r>
              <a:rPr lang="en-US" altLang="ko-KR" sz="1200" spc="-20" dirty="0"/>
              <a:t>6</a:t>
            </a:r>
            <a:r>
              <a:rPr lang="ko-KR" altLang="en-US" sz="1200" spc="-20" dirty="0"/>
              <a:t>시간 동안의 </a:t>
            </a:r>
            <a:r>
              <a:rPr lang="en-US" altLang="ko-KR" sz="1200" spc="-20" dirty="0"/>
              <a:t>Configuration </a:t>
            </a:r>
            <a:r>
              <a:rPr lang="ko-KR" altLang="en-US" sz="1200" spc="-20" dirty="0"/>
              <a:t>활성화 확률 예측 </a:t>
            </a:r>
            <a:br>
              <a:rPr lang="en-US" altLang="ko-KR" sz="1200" spc="-20" dirty="0"/>
            </a:br>
            <a:r>
              <a:rPr lang="en-US" altLang="ko-KR" sz="1200" spc="-20" dirty="0"/>
              <a:t>- - 3</a:t>
            </a:r>
            <a:r>
              <a:rPr lang="ko-KR" altLang="en-US" sz="1200" spc="-20" dirty="0"/>
              <a:t>개의</a:t>
            </a:r>
            <a:r>
              <a:rPr lang="en-US" altLang="ko-KR" sz="1200" spc="-20" dirty="0"/>
              <a:t>  </a:t>
            </a:r>
            <a:r>
              <a:rPr lang="ko-KR" altLang="en-US" sz="1200" spc="-20" dirty="0"/>
              <a:t>각기 다른 모델을 통해 예측 및 결과를 도출 함</a:t>
            </a:r>
            <a:br>
              <a:rPr lang="en-US" altLang="ko-KR" sz="1400" spc="-20" dirty="0"/>
            </a:br>
            <a:endParaRPr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5C6F34-ADFD-FC27-5D42-CFD63B0FD916}"/>
              </a:ext>
            </a:extLst>
          </p:cNvPr>
          <p:cNvSpPr/>
          <p:nvPr/>
        </p:nvSpPr>
        <p:spPr>
          <a:xfrm>
            <a:off x="334963" y="1547949"/>
            <a:ext cx="3685792" cy="4605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3CB166-CE51-F61E-CBF6-E204FAFA90F3}"/>
              </a:ext>
            </a:extLst>
          </p:cNvPr>
          <p:cNvSpPr/>
          <p:nvPr/>
        </p:nvSpPr>
        <p:spPr>
          <a:xfrm>
            <a:off x="4207731" y="1547948"/>
            <a:ext cx="3685792" cy="4605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EEC3BE-81E9-1FFA-95D3-AD8A4380AE30}"/>
              </a:ext>
            </a:extLst>
          </p:cNvPr>
          <p:cNvSpPr/>
          <p:nvPr/>
        </p:nvSpPr>
        <p:spPr>
          <a:xfrm>
            <a:off x="8083413" y="1504556"/>
            <a:ext cx="3770606" cy="4648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F56E5C04-7ACF-CE10-E888-D00328CB2950}"/>
              </a:ext>
            </a:extLst>
          </p:cNvPr>
          <p:cNvSpPr/>
          <p:nvPr/>
        </p:nvSpPr>
        <p:spPr>
          <a:xfrm>
            <a:off x="8844427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301162B9-D018-14E3-3DE0-1B50A2F47606}"/>
              </a:ext>
            </a:extLst>
          </p:cNvPr>
          <p:cNvSpPr txBox="1"/>
          <p:nvPr/>
        </p:nvSpPr>
        <p:spPr>
          <a:xfrm>
            <a:off x="1348614" y="147828"/>
            <a:ext cx="12960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400" b="1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77C6E03E-90EA-90DF-992E-96E9796DD301}"/>
              </a:ext>
            </a:extLst>
          </p:cNvPr>
          <p:cNvSpPr txBox="1"/>
          <p:nvPr/>
        </p:nvSpPr>
        <p:spPr>
          <a:xfrm>
            <a:off x="4038600" y="147828"/>
            <a:ext cx="1371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534375C2-910D-5249-373C-375B020A0F1C}"/>
              </a:ext>
            </a:extLst>
          </p:cNvPr>
          <p:cNvSpPr txBox="1"/>
          <p:nvPr/>
        </p:nvSpPr>
        <p:spPr>
          <a:xfrm>
            <a:off x="7152628" y="147828"/>
            <a:ext cx="16103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7799510E-7886-E3B5-4048-790CBA463E37}"/>
              </a:ext>
            </a:extLst>
          </p:cNvPr>
          <p:cNvSpPr txBox="1"/>
          <p:nvPr/>
        </p:nvSpPr>
        <p:spPr>
          <a:xfrm>
            <a:off x="9945052" y="147828"/>
            <a:ext cx="72294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8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400" dirty="0">
              <a:solidFill>
                <a:srgbClr val="1C306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9D125-602A-8E3D-D205-74453D0E6008}"/>
              </a:ext>
            </a:extLst>
          </p:cNvPr>
          <p:cNvSpPr txBox="1"/>
          <p:nvPr/>
        </p:nvSpPr>
        <p:spPr>
          <a:xfrm>
            <a:off x="8103335" y="1905000"/>
            <a:ext cx="3410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모델 설명 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LSTM </a:t>
            </a:r>
            <a:r>
              <a:rPr lang="ko-KR" altLang="en-US" sz="1200" dirty="0"/>
              <a:t>기반으로 </a:t>
            </a:r>
            <a:r>
              <a:rPr lang="en-US" altLang="ko-KR" sz="1200" dirty="0"/>
              <a:t>10</a:t>
            </a:r>
            <a:r>
              <a:rPr lang="ko-KR" altLang="en-US" sz="1200" dirty="0"/>
              <a:t>개 공항 개별 적인 모델 학습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예측 시점에서 과거 데이터로 미래를 예측 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endParaRPr lang="en-US" altLang="ko-KR" sz="1200" dirty="0"/>
          </a:p>
        </p:txBody>
      </p:sp>
      <p:graphicFrame>
        <p:nvGraphicFramePr>
          <p:cNvPr id="23" name="표 7">
            <a:extLst>
              <a:ext uri="{FF2B5EF4-FFF2-40B4-BE49-F238E27FC236}">
                <a16:creationId xmlns:a16="http://schemas.microsoft.com/office/drawing/2014/main" id="{A4460F18-4919-9B29-99D8-0B696C87D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03301"/>
              </p:ext>
            </p:extLst>
          </p:nvPr>
        </p:nvGraphicFramePr>
        <p:xfrm>
          <a:off x="8159612" y="2579583"/>
          <a:ext cx="3712347" cy="886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483">
                  <a:extLst>
                    <a:ext uri="{9D8B030D-6E8A-4147-A177-3AD203B41FA5}">
                      <a16:colId xmlns:a16="http://schemas.microsoft.com/office/drawing/2014/main" val="804642168"/>
                    </a:ext>
                  </a:extLst>
                </a:gridCol>
                <a:gridCol w="412483">
                  <a:extLst>
                    <a:ext uri="{9D8B030D-6E8A-4147-A177-3AD203B41FA5}">
                      <a16:colId xmlns:a16="http://schemas.microsoft.com/office/drawing/2014/main" val="831728787"/>
                    </a:ext>
                  </a:extLst>
                </a:gridCol>
                <a:gridCol w="412483">
                  <a:extLst>
                    <a:ext uri="{9D8B030D-6E8A-4147-A177-3AD203B41FA5}">
                      <a16:colId xmlns:a16="http://schemas.microsoft.com/office/drawing/2014/main" val="843678759"/>
                    </a:ext>
                  </a:extLst>
                </a:gridCol>
                <a:gridCol w="412483">
                  <a:extLst>
                    <a:ext uri="{9D8B030D-6E8A-4147-A177-3AD203B41FA5}">
                      <a16:colId xmlns:a16="http://schemas.microsoft.com/office/drawing/2014/main" val="3081058599"/>
                    </a:ext>
                  </a:extLst>
                </a:gridCol>
                <a:gridCol w="412483">
                  <a:extLst>
                    <a:ext uri="{9D8B030D-6E8A-4147-A177-3AD203B41FA5}">
                      <a16:colId xmlns:a16="http://schemas.microsoft.com/office/drawing/2014/main" val="173383313"/>
                    </a:ext>
                  </a:extLst>
                </a:gridCol>
                <a:gridCol w="412483">
                  <a:extLst>
                    <a:ext uri="{9D8B030D-6E8A-4147-A177-3AD203B41FA5}">
                      <a16:colId xmlns:a16="http://schemas.microsoft.com/office/drawing/2014/main" val="3149724714"/>
                    </a:ext>
                  </a:extLst>
                </a:gridCol>
                <a:gridCol w="412483">
                  <a:extLst>
                    <a:ext uri="{9D8B030D-6E8A-4147-A177-3AD203B41FA5}">
                      <a16:colId xmlns:a16="http://schemas.microsoft.com/office/drawing/2014/main" val="2521811761"/>
                    </a:ext>
                  </a:extLst>
                </a:gridCol>
                <a:gridCol w="412483">
                  <a:extLst>
                    <a:ext uri="{9D8B030D-6E8A-4147-A177-3AD203B41FA5}">
                      <a16:colId xmlns:a16="http://schemas.microsoft.com/office/drawing/2014/main" val="896112794"/>
                    </a:ext>
                  </a:extLst>
                </a:gridCol>
                <a:gridCol w="412483">
                  <a:extLst>
                    <a:ext uri="{9D8B030D-6E8A-4147-A177-3AD203B41FA5}">
                      <a16:colId xmlns:a16="http://schemas.microsoft.com/office/drawing/2014/main" val="3874558935"/>
                    </a:ext>
                  </a:extLst>
                </a:gridCol>
              </a:tblGrid>
              <a:tr h="16766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/>
                          </a:solidFill>
                        </a:rPr>
                        <a:t>미래 </a:t>
                      </a:r>
                      <a:r>
                        <a:rPr lang="en-US" altLang="ko-KR" sz="6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600">
                          <a:solidFill>
                            <a:schemeClr val="bg1"/>
                          </a:solidFill>
                        </a:rPr>
                        <a:t>시간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993537"/>
                  </a:ext>
                </a:extLst>
              </a:tr>
              <a:tr h="195127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>
                          <a:solidFill>
                            <a:schemeClr val="bg1"/>
                          </a:solidFill>
                        </a:rPr>
                        <a:t>예측 시점</a:t>
                      </a:r>
                    </a:p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미래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시간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03724"/>
                  </a:ext>
                </a:extLst>
              </a:tr>
              <a:tr h="207157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</a:t>
                      </a:r>
                    </a:p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미래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시간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814116"/>
                  </a:ext>
                </a:extLst>
              </a:tr>
              <a:tr h="207157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</a:t>
                      </a:r>
                    </a:p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미래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시간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663062"/>
                  </a:ext>
                </a:extLst>
              </a:tr>
            </a:tbl>
          </a:graphicData>
        </a:graphic>
      </p:graphicFrame>
      <p:graphicFrame>
        <p:nvGraphicFramePr>
          <p:cNvPr id="24" name="표 13">
            <a:extLst>
              <a:ext uri="{FF2B5EF4-FFF2-40B4-BE49-F238E27FC236}">
                <a16:creationId xmlns:a16="http://schemas.microsoft.com/office/drawing/2014/main" id="{4FE23F45-48AA-E332-02F3-824DC5D8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71862"/>
              </p:ext>
            </p:extLst>
          </p:nvPr>
        </p:nvGraphicFramePr>
        <p:xfrm>
          <a:off x="8159611" y="3580817"/>
          <a:ext cx="3712347" cy="16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449">
                  <a:extLst>
                    <a:ext uri="{9D8B030D-6E8A-4147-A177-3AD203B41FA5}">
                      <a16:colId xmlns:a16="http://schemas.microsoft.com/office/drawing/2014/main" val="4176519316"/>
                    </a:ext>
                  </a:extLst>
                </a:gridCol>
                <a:gridCol w="1237449">
                  <a:extLst>
                    <a:ext uri="{9D8B030D-6E8A-4147-A177-3AD203B41FA5}">
                      <a16:colId xmlns:a16="http://schemas.microsoft.com/office/drawing/2014/main" val="537076471"/>
                    </a:ext>
                  </a:extLst>
                </a:gridCol>
                <a:gridCol w="1237449">
                  <a:extLst>
                    <a:ext uri="{9D8B030D-6E8A-4147-A177-3AD203B41FA5}">
                      <a16:colId xmlns:a16="http://schemas.microsoft.com/office/drawing/2014/main" val="2322580391"/>
                    </a:ext>
                  </a:extLst>
                </a:gridCol>
              </a:tblGrid>
              <a:tr h="169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Input </a:t>
                      </a:r>
                      <a:r>
                        <a:rPr lang="ko-KR" altLang="en-US" sz="800" dirty="0"/>
                        <a:t>데이터 </a:t>
                      </a:r>
                    </a:p>
                  </a:txBody>
                  <a:tcPr marL="41764" marR="41764" marT="20882" marB="20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예측 시점 </a:t>
                      </a:r>
                    </a:p>
                  </a:txBody>
                  <a:tcPr marL="41764" marR="41764" marT="20882" marB="2088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예측해야 하는 확률 </a:t>
                      </a:r>
                    </a:p>
                  </a:txBody>
                  <a:tcPr marL="41764" marR="41764" marT="20882" marB="208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47937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B97D595-782F-3233-7C88-1F6E68A7EBCD}"/>
              </a:ext>
            </a:extLst>
          </p:cNvPr>
          <p:cNvSpPr txBox="1"/>
          <p:nvPr/>
        </p:nvSpPr>
        <p:spPr>
          <a:xfrm>
            <a:off x="8083413" y="4000962"/>
            <a:ext cx="3109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추가 변수 </a:t>
            </a:r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dirty="0"/>
              <a:t>풍향</a:t>
            </a:r>
            <a:r>
              <a:rPr lang="en-US" altLang="ko-KR" sz="1200" dirty="0"/>
              <a:t>, </a:t>
            </a:r>
            <a:r>
              <a:rPr lang="ko-KR" altLang="en-US" sz="1200" dirty="0"/>
              <a:t>풍속을 </a:t>
            </a:r>
            <a:r>
              <a:rPr lang="ko-KR" altLang="en-US" sz="1200" dirty="0" err="1"/>
              <a:t>임베딩</a:t>
            </a:r>
            <a:r>
              <a:rPr lang="ko-KR" altLang="en-US" sz="1200" dirty="0"/>
              <a:t> 레이어를 통해 사용  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graphicFrame>
        <p:nvGraphicFramePr>
          <p:cNvPr id="32" name="object 49">
            <a:extLst>
              <a:ext uri="{FF2B5EF4-FFF2-40B4-BE49-F238E27FC236}">
                <a16:creationId xmlns:a16="http://schemas.microsoft.com/office/drawing/2014/main" id="{4CA4838B-2C79-264D-FBFA-3E357E5FE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7404"/>
              </p:ext>
            </p:extLst>
          </p:nvPr>
        </p:nvGraphicFramePr>
        <p:xfrm>
          <a:off x="8253659" y="4432357"/>
          <a:ext cx="3618299" cy="1259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4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69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550">
                  <a:extLst>
                    <a:ext uri="{9D8B030D-6E8A-4147-A177-3AD203B41FA5}">
                      <a16:colId xmlns:a16="http://schemas.microsoft.com/office/drawing/2014/main" val="2580791312"/>
                    </a:ext>
                  </a:extLst>
                </a:gridCol>
                <a:gridCol w="111550">
                  <a:extLst>
                    <a:ext uri="{9D8B030D-6E8A-4147-A177-3AD203B41FA5}">
                      <a16:colId xmlns:a16="http://schemas.microsoft.com/office/drawing/2014/main" val="2553818433"/>
                    </a:ext>
                  </a:extLst>
                </a:gridCol>
                <a:gridCol w="334651">
                  <a:extLst>
                    <a:ext uri="{9D8B030D-6E8A-4147-A177-3AD203B41FA5}">
                      <a16:colId xmlns:a16="http://schemas.microsoft.com/office/drawing/2014/main" val="1994335707"/>
                    </a:ext>
                  </a:extLst>
                </a:gridCol>
                <a:gridCol w="1578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691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24793">
                <a:tc gridSpan="9">
                  <a:txBody>
                    <a:bodyPr/>
                    <a:lstStyle/>
                    <a:p>
                      <a:endParaRPr sz="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9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chemeClr val="bg1"/>
                          </a:solidFill>
                        </a:rPr>
                        <a:t>과거 </a:t>
                      </a:r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lang="ko-KR" altLang="en-US" sz="500" dirty="0">
                          <a:solidFill>
                            <a:schemeClr val="bg1"/>
                          </a:solidFill>
                        </a:rPr>
                        <a:t>시간 활주로 데이터 </a:t>
                      </a:r>
                      <a:endParaRPr sz="5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LSTM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레이어 </a:t>
                      </a:r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37803"/>
                  </a:ext>
                </a:extLst>
              </a:tr>
              <a:tr h="222464">
                <a:tc rowSpan="2" gridSpan="3">
                  <a:txBody>
                    <a:bodyPr/>
                    <a:lstStyle/>
                    <a:p>
                      <a:pPr marL="48768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500" dirty="0">
                        <a:solidFill>
                          <a:schemeClr val="bg1"/>
                        </a:solidFill>
                        <a:latin typeface="UnDotum"/>
                        <a:cs typeface="UnDotum"/>
                      </a:endParaRPr>
                    </a:p>
                  </a:txBody>
                  <a:tcPr marL="0" marR="0" marT="3506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499745" marR="492125" indent="62230">
                        <a:lnSpc>
                          <a:spcPts val="1580"/>
                        </a:lnSpc>
                        <a:spcBef>
                          <a:spcPts val="345"/>
                        </a:spcBef>
                      </a:pPr>
                      <a:endParaRPr sz="1400" dirty="0">
                        <a:latin typeface="UnDotum"/>
                        <a:cs typeface="UnDotum"/>
                      </a:endParaRPr>
                    </a:p>
                  </a:txBody>
                  <a:tcPr marL="0" marR="0" marT="438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병합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2090" marR="168275" indent="-36195">
                        <a:lnSpc>
                          <a:spcPts val="1610"/>
                        </a:lnSpc>
                        <a:spcBef>
                          <a:spcPts val="509"/>
                        </a:spcBef>
                      </a:pPr>
                      <a:r>
                        <a:rPr lang="ko-KR" altLang="en-US" sz="600" spc="5" dirty="0">
                          <a:solidFill>
                            <a:schemeClr val="bg1"/>
                          </a:solidFill>
                          <a:latin typeface="UnDotum"/>
                          <a:cs typeface="UnDotum"/>
                        </a:rPr>
                        <a:t>미래 </a:t>
                      </a:r>
                      <a:r>
                        <a:rPr lang="en-US" altLang="ko-KR" sz="600" spc="5" dirty="0">
                          <a:solidFill>
                            <a:schemeClr val="bg1"/>
                          </a:solidFill>
                          <a:latin typeface="UnDotum"/>
                          <a:cs typeface="UnDotum"/>
                        </a:rPr>
                        <a:t>6</a:t>
                      </a:r>
                      <a:r>
                        <a:rPr lang="ko-KR" altLang="en-US" sz="600" spc="5" dirty="0">
                          <a:solidFill>
                            <a:schemeClr val="bg1"/>
                          </a:solidFill>
                          <a:latin typeface="UnDotum"/>
                          <a:cs typeface="UnDotum"/>
                        </a:rPr>
                        <a:t>시간 예측 </a:t>
                      </a:r>
                      <a:endParaRPr sz="600" dirty="0">
                        <a:solidFill>
                          <a:schemeClr val="bg1"/>
                        </a:solidFill>
                        <a:latin typeface="UnDotum"/>
                        <a:cs typeface="UnDotum"/>
                      </a:endParaRPr>
                    </a:p>
                  </a:txBody>
                  <a:tcPr marL="0" marR="0" marT="51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0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71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7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solidFill>
                            <a:schemeClr val="bg1"/>
                          </a:solidFill>
                        </a:rPr>
                        <a:t>풍향</a:t>
                      </a:r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bg1"/>
                          </a:solidFill>
                        </a:rPr>
                        <a:t>풍속 기상 데이터 </a:t>
                      </a:r>
                      <a:endParaRPr sz="5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임베딩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 레이어 </a:t>
                      </a:r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79256"/>
                  </a:ext>
                </a:extLst>
              </a:tr>
              <a:tr h="124793">
                <a:tc gridSpan="9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9C4FAFB-337C-B8C4-DAA7-6134EE8AAFE3}"/>
              </a:ext>
            </a:extLst>
          </p:cNvPr>
          <p:cNvSpPr txBox="1"/>
          <p:nvPr/>
        </p:nvSpPr>
        <p:spPr>
          <a:xfrm>
            <a:off x="-914400" y="1551508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휴리스틱 기반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E15D6A-4243-7A40-6177-57936CB48BEE}"/>
              </a:ext>
            </a:extLst>
          </p:cNvPr>
          <p:cNvSpPr txBox="1"/>
          <p:nvPr/>
        </p:nvSpPr>
        <p:spPr>
          <a:xfrm>
            <a:off x="3044190" y="1551508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머신러닝</a:t>
            </a:r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기반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36E8ED-C175-2B0C-734D-0384660A7805}"/>
              </a:ext>
            </a:extLst>
          </p:cNvPr>
          <p:cNvSpPr txBox="1"/>
          <p:nvPr/>
        </p:nvSpPr>
        <p:spPr>
          <a:xfrm>
            <a:off x="6928585" y="1551508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 기반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27121-3AF8-9515-8242-5771FFDD425F}"/>
              </a:ext>
            </a:extLst>
          </p:cNvPr>
          <p:cNvSpPr txBox="1"/>
          <p:nvPr/>
        </p:nvSpPr>
        <p:spPr>
          <a:xfrm>
            <a:off x="2558012" y="6488668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※ </a:t>
            </a:r>
            <a:r>
              <a:rPr lang="ko-KR" altLang="en-US" dirty="0">
                <a:solidFill>
                  <a:schemeClr val="bg1"/>
                </a:solidFill>
              </a:rPr>
              <a:t>스코어는 </a:t>
            </a:r>
            <a:r>
              <a:rPr lang="en-US" altLang="ko-KR" dirty="0">
                <a:solidFill>
                  <a:schemeClr val="bg1"/>
                </a:solidFill>
              </a:rPr>
              <a:t>loss </a:t>
            </a:r>
            <a:r>
              <a:rPr lang="ko-KR" altLang="en-US" dirty="0">
                <a:solidFill>
                  <a:schemeClr val="bg1"/>
                </a:solidFill>
              </a:rPr>
              <a:t>기반으로 책정 되며 낮을 수록 높은 </a:t>
            </a:r>
            <a:r>
              <a:rPr lang="ko-KR" altLang="en-US" dirty="0" err="1">
                <a:solidFill>
                  <a:schemeClr val="bg1"/>
                </a:solidFill>
              </a:rPr>
              <a:t>예측률을</a:t>
            </a:r>
            <a:r>
              <a:rPr lang="ko-KR" altLang="en-US" dirty="0">
                <a:solidFill>
                  <a:schemeClr val="bg1"/>
                </a:solidFill>
              </a:rPr>
              <a:t> 의미 함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BE39B-14A7-8244-E370-7C6275205FF3}"/>
              </a:ext>
            </a:extLst>
          </p:cNvPr>
          <p:cNvSpPr txBox="1"/>
          <p:nvPr/>
        </p:nvSpPr>
        <p:spPr>
          <a:xfrm>
            <a:off x="9280446" y="5783879"/>
            <a:ext cx="15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Score : 0.0893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10">
            <a:extLst>
              <a:ext uri="{FF2B5EF4-FFF2-40B4-BE49-F238E27FC236}">
                <a16:creationId xmlns:a16="http://schemas.microsoft.com/office/drawing/2014/main" id="{BE370C41-76A2-9982-FD1A-A8F44C8DC81E}"/>
              </a:ext>
            </a:extLst>
          </p:cNvPr>
          <p:cNvSpPr/>
          <p:nvPr/>
        </p:nvSpPr>
        <p:spPr>
          <a:xfrm>
            <a:off x="851033" y="2932363"/>
            <a:ext cx="2969260" cy="739927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E9D51F77-6ED0-C1B3-E210-C0BE1EF74B05}"/>
              </a:ext>
            </a:extLst>
          </p:cNvPr>
          <p:cNvSpPr/>
          <p:nvPr/>
        </p:nvSpPr>
        <p:spPr>
          <a:xfrm>
            <a:off x="4611114" y="2912308"/>
            <a:ext cx="2969260" cy="739927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FD5BDC0-1B89-EE39-FC8A-3ABD900D78D3}"/>
              </a:ext>
            </a:extLst>
          </p:cNvPr>
          <p:cNvSpPr/>
          <p:nvPr/>
        </p:nvSpPr>
        <p:spPr>
          <a:xfrm>
            <a:off x="8370167" y="2917673"/>
            <a:ext cx="2969259" cy="739927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E5A217EE-FD6B-CF7E-7E2A-879F156FAA37}"/>
              </a:ext>
            </a:extLst>
          </p:cNvPr>
          <p:cNvSpPr/>
          <p:nvPr/>
        </p:nvSpPr>
        <p:spPr>
          <a:xfrm>
            <a:off x="8844427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9A8DC5F5-F57A-EA77-B48D-0B7DE89D3F7C}"/>
              </a:ext>
            </a:extLst>
          </p:cNvPr>
          <p:cNvSpPr txBox="1"/>
          <p:nvPr/>
        </p:nvSpPr>
        <p:spPr>
          <a:xfrm>
            <a:off x="1348614" y="147828"/>
            <a:ext cx="12960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400" b="1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73ABCB84-0714-594A-3156-C782B5E3BEDB}"/>
              </a:ext>
            </a:extLst>
          </p:cNvPr>
          <p:cNvSpPr txBox="1"/>
          <p:nvPr/>
        </p:nvSpPr>
        <p:spPr>
          <a:xfrm>
            <a:off x="4038600" y="147828"/>
            <a:ext cx="1371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ABFDA30C-9870-DFD4-DFAC-93D6721F144E}"/>
              </a:ext>
            </a:extLst>
          </p:cNvPr>
          <p:cNvSpPr txBox="1"/>
          <p:nvPr/>
        </p:nvSpPr>
        <p:spPr>
          <a:xfrm>
            <a:off x="7152628" y="147828"/>
            <a:ext cx="16103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65310391-C339-DE56-D774-D77B76B6A7EC}"/>
              </a:ext>
            </a:extLst>
          </p:cNvPr>
          <p:cNvSpPr txBox="1"/>
          <p:nvPr/>
        </p:nvSpPr>
        <p:spPr>
          <a:xfrm>
            <a:off x="9945052" y="147828"/>
            <a:ext cx="72294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8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400" dirty="0">
              <a:solidFill>
                <a:srgbClr val="1C306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2A2D3680-E3EB-FB53-7A0D-A68EAC4952D4}"/>
              </a:ext>
            </a:extLst>
          </p:cNvPr>
          <p:cNvSpPr txBox="1">
            <a:spLocks/>
          </p:cNvSpPr>
          <p:nvPr/>
        </p:nvSpPr>
        <p:spPr>
          <a:xfrm>
            <a:off x="347265" y="361634"/>
            <a:ext cx="6769100" cy="1747273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505"/>
              </a:spcBef>
            </a:pPr>
            <a:r>
              <a:rPr lang="en-US" altLang="ko-KR" sz="2000" kern="0" spc="-20" dirty="0">
                <a:solidFill>
                  <a:sysClr val="windowText" lastClr="000000"/>
                </a:solidFill>
              </a:rPr>
              <a:t>1.</a:t>
            </a:r>
            <a:r>
              <a:rPr lang="ko-KR" altLang="en-US" sz="2000" kern="0" spc="-20" dirty="0">
                <a:solidFill>
                  <a:sysClr val="windowText" lastClr="000000"/>
                </a:solidFill>
              </a:rPr>
              <a:t>모델 </a:t>
            </a:r>
            <a:r>
              <a:rPr lang="ko-KR" altLang="en-US" sz="2000" kern="0" spc="-20" dirty="0" err="1">
                <a:solidFill>
                  <a:sysClr val="windowText" lastClr="000000"/>
                </a:solidFill>
              </a:rPr>
              <a:t>디벨롭</a:t>
            </a:r>
            <a:r>
              <a:rPr lang="ko-KR" altLang="en-US" sz="2000" kern="0" spc="-20" dirty="0">
                <a:solidFill>
                  <a:sysClr val="windowText" lastClr="000000"/>
                </a:solidFill>
              </a:rPr>
              <a:t> 및 결과   </a:t>
            </a:r>
            <a:br>
              <a:rPr lang="ko-KR" altLang="en-US" sz="1200" kern="0" spc="-20" dirty="0">
                <a:solidFill>
                  <a:sysClr val="windowText" lastClr="000000"/>
                </a:solidFill>
              </a:rPr>
            </a:br>
            <a:r>
              <a:rPr lang="en-US" altLang="ko-KR" sz="1200" kern="0" spc="-2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200" kern="0" spc="-20" dirty="0" err="1">
                <a:solidFill>
                  <a:sysClr val="windowText" lastClr="000000"/>
                </a:solidFill>
              </a:rPr>
              <a:t>딥러닝의</a:t>
            </a:r>
            <a:r>
              <a:rPr lang="ko-KR" altLang="en-US" sz="1200" kern="0" spc="-20" dirty="0">
                <a:solidFill>
                  <a:sysClr val="windowText" lastClr="000000"/>
                </a:solidFill>
              </a:rPr>
              <a:t> 성능이 가장 좋았기 때문에 더 높은 스코어를 위해 모델 </a:t>
            </a:r>
            <a:r>
              <a:rPr lang="ko-KR" altLang="en-US" sz="1200" kern="0" spc="-20" dirty="0" err="1">
                <a:solidFill>
                  <a:sysClr val="windowText" lastClr="000000"/>
                </a:solidFill>
              </a:rPr>
              <a:t>디벨롭</a:t>
            </a:r>
            <a:r>
              <a:rPr lang="ko-KR" altLang="en-US" sz="1200" kern="0" spc="-20" dirty="0">
                <a:solidFill>
                  <a:sysClr val="windowText" lastClr="000000"/>
                </a:solidFill>
              </a:rPr>
              <a:t> 진행</a:t>
            </a:r>
            <a:endParaRPr lang="en-US" altLang="ko-KR" sz="1200" kern="0" spc="-20" dirty="0">
              <a:solidFill>
                <a:sysClr val="windowText" lastClr="000000"/>
              </a:solidFill>
            </a:endParaRPr>
          </a:p>
          <a:p>
            <a:pPr marL="12700" latinLnBrk="0">
              <a:spcBef>
                <a:spcPts val="1505"/>
              </a:spcBef>
            </a:pPr>
            <a:r>
              <a:rPr lang="en-US" altLang="ko-KR" sz="1200" kern="0" spc="-20" dirty="0">
                <a:solidFill>
                  <a:sysClr val="windowText" lastClr="000000"/>
                </a:solidFill>
              </a:rPr>
              <a:t>- OPTIMIZER</a:t>
            </a:r>
            <a:r>
              <a:rPr lang="ko-KR" altLang="en-US" sz="1200" kern="0" spc="-20" dirty="0">
                <a:solidFill>
                  <a:sysClr val="windowText" lastClr="000000"/>
                </a:solidFill>
              </a:rPr>
              <a:t>로 </a:t>
            </a:r>
            <a:r>
              <a:rPr lang="en-US" altLang="ko-KR" sz="1200" b="1" kern="0" spc="-20" dirty="0">
                <a:solidFill>
                  <a:sysClr val="windowText" lastClr="000000"/>
                </a:solidFill>
              </a:rPr>
              <a:t>Rectified Adam</a:t>
            </a:r>
            <a:r>
              <a:rPr lang="ko-KR" altLang="en-US" sz="1200" kern="0" spc="-20" dirty="0">
                <a:solidFill>
                  <a:sysClr val="windowText" lastClr="000000"/>
                </a:solidFill>
              </a:rPr>
              <a:t>을 사용했으며</a:t>
            </a:r>
            <a:r>
              <a:rPr lang="en-US" altLang="ko-KR" sz="1200" kern="0" spc="-2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kern="0" spc="-20" dirty="0" err="1">
                <a:solidFill>
                  <a:sysClr val="windowText" lastClr="000000"/>
                </a:solidFill>
              </a:rPr>
              <a:t>Leraning</a:t>
            </a:r>
            <a:r>
              <a:rPr lang="en-US" altLang="ko-KR" sz="1200" kern="0" spc="-20" dirty="0">
                <a:solidFill>
                  <a:sysClr val="windowText" lastClr="000000"/>
                </a:solidFill>
              </a:rPr>
              <a:t> rate Scheduler</a:t>
            </a:r>
            <a:r>
              <a:rPr lang="ko-KR" altLang="en-US" sz="1200" kern="0" spc="-20" dirty="0">
                <a:solidFill>
                  <a:sysClr val="windowText" lastClr="000000"/>
                </a:solidFill>
              </a:rPr>
              <a:t>로 </a:t>
            </a:r>
            <a:r>
              <a:rPr lang="en-US" altLang="ko-KR" sz="1200" b="1" kern="0" spc="-20" dirty="0" err="1">
                <a:solidFill>
                  <a:sysClr val="windowText" lastClr="000000"/>
                </a:solidFill>
              </a:rPr>
              <a:t>Exponenital</a:t>
            </a:r>
            <a:r>
              <a:rPr lang="en-US" altLang="ko-KR" sz="1200" b="1" kern="0" spc="-20" dirty="0">
                <a:solidFill>
                  <a:sysClr val="windowText" lastClr="000000"/>
                </a:solidFill>
              </a:rPr>
              <a:t> Decay</a:t>
            </a:r>
            <a:r>
              <a:rPr lang="ko-KR" altLang="en-US" sz="1200" kern="0" spc="-20" dirty="0">
                <a:solidFill>
                  <a:sysClr val="windowText" lastClr="000000"/>
                </a:solidFill>
              </a:rPr>
              <a:t>를 사용 </a:t>
            </a:r>
            <a:endParaRPr lang="en-US" altLang="ko-KR" sz="1200" kern="0" spc="-20" dirty="0">
              <a:solidFill>
                <a:sysClr val="windowText" lastClr="000000"/>
              </a:solidFill>
            </a:endParaRPr>
          </a:p>
          <a:p>
            <a:pPr marL="12700" latinLnBrk="0">
              <a:spcBef>
                <a:spcPts val="1505"/>
              </a:spcBef>
            </a:pPr>
            <a:r>
              <a:rPr lang="en-US" altLang="ko-KR" sz="1200" kern="0" spc="-2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200" kern="0" spc="-20" dirty="0">
                <a:solidFill>
                  <a:sysClr val="windowText" lastClr="000000"/>
                </a:solidFill>
              </a:rPr>
              <a:t>기존의 과거 </a:t>
            </a:r>
            <a:r>
              <a:rPr lang="en-US" altLang="ko-KR" sz="1200" kern="0" spc="-20" dirty="0">
                <a:solidFill>
                  <a:sysClr val="windowText" lastClr="000000"/>
                </a:solidFill>
              </a:rPr>
              <a:t>24</a:t>
            </a:r>
            <a:r>
              <a:rPr lang="ko-KR" altLang="en-US" sz="1200" kern="0" spc="-20" dirty="0">
                <a:solidFill>
                  <a:sysClr val="windowText" lastClr="000000"/>
                </a:solidFill>
              </a:rPr>
              <a:t>시간 활주로 구성</a:t>
            </a:r>
            <a:r>
              <a:rPr lang="en-US" altLang="ko-KR" sz="1200" kern="0" spc="-2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kern="0" spc="-20" dirty="0">
                <a:solidFill>
                  <a:sysClr val="windowText" lastClr="000000"/>
                </a:solidFill>
              </a:rPr>
              <a:t>풍속 풍향 뿐만 아니라 다른 파생 변수를 추가 함 </a:t>
            </a:r>
            <a:br>
              <a:rPr lang="ko-KR" altLang="en-US" sz="1400" kern="0" spc="-20" dirty="0">
                <a:solidFill>
                  <a:sysClr val="windowText" lastClr="000000"/>
                </a:solidFill>
              </a:rPr>
            </a:br>
            <a:endParaRPr lang="ko-KR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FE65AE84-3DD3-9439-4AC6-3A0169681318}"/>
              </a:ext>
            </a:extLst>
          </p:cNvPr>
          <p:cNvSpPr txBox="1"/>
          <p:nvPr/>
        </p:nvSpPr>
        <p:spPr>
          <a:xfrm>
            <a:off x="4611625" y="2598879"/>
            <a:ext cx="2968749" cy="331501"/>
          </a:xfrm>
          <a:prstGeom prst="rect">
            <a:avLst/>
          </a:prstGeom>
          <a:solidFill>
            <a:srgbClr val="AA8060"/>
          </a:solidFill>
        </p:spPr>
        <p:txBody>
          <a:bodyPr vert="horz" wrap="square" lIns="0" tIns="114935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905"/>
              </a:spcBef>
            </a:pPr>
            <a:endParaRPr lang="en-US" sz="1400" dirty="0">
              <a:latin typeface="UnDotum"/>
              <a:cs typeface="UnDotum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065D46F6-129F-2C66-3316-ED2C8067A7BB}"/>
              </a:ext>
            </a:extLst>
          </p:cNvPr>
          <p:cNvSpPr txBox="1"/>
          <p:nvPr/>
        </p:nvSpPr>
        <p:spPr>
          <a:xfrm>
            <a:off x="852061" y="2612658"/>
            <a:ext cx="2969260" cy="330218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113664" rIns="0" bIns="0" rtlCol="0">
            <a:spAutoFit/>
          </a:bodyPr>
          <a:lstStyle/>
          <a:p>
            <a:pPr marL="608330" algn="ctr">
              <a:lnSpc>
                <a:spcPct val="100000"/>
              </a:lnSpc>
              <a:spcBef>
                <a:spcPts val="894"/>
              </a:spcBef>
            </a:pPr>
            <a:endParaRPr lang="ko-KR" altLang="en-US" sz="1400" dirty="0">
              <a:latin typeface="UnDotum"/>
              <a:cs typeface="UnDotum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6C9124D4-2056-282E-C924-9584F0EB2444}"/>
              </a:ext>
            </a:extLst>
          </p:cNvPr>
          <p:cNvSpPr txBox="1"/>
          <p:nvPr/>
        </p:nvSpPr>
        <p:spPr>
          <a:xfrm>
            <a:off x="8371194" y="2598879"/>
            <a:ext cx="2969260" cy="331501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14935" rIns="0" bIns="0" rtlCol="0">
            <a:spAutoFit/>
          </a:bodyPr>
          <a:lstStyle/>
          <a:p>
            <a:pPr marL="796925" algn="ctr">
              <a:lnSpc>
                <a:spcPct val="100000"/>
              </a:lnSpc>
              <a:spcBef>
                <a:spcPts val="905"/>
              </a:spcBef>
            </a:pPr>
            <a:endParaRPr lang="en-US" sz="1400" dirty="0">
              <a:latin typeface="UnDotum"/>
              <a:cs typeface="UnDot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ED78D1-AA74-FDFB-8435-E9EAB7263851}"/>
              </a:ext>
            </a:extLst>
          </p:cNvPr>
          <p:cNvSpPr txBox="1"/>
          <p:nvPr/>
        </p:nvSpPr>
        <p:spPr>
          <a:xfrm>
            <a:off x="1919762" y="26450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최초모델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B3C9D1-7C2E-6122-3B67-2971B93CC949}"/>
              </a:ext>
            </a:extLst>
          </p:cNvPr>
          <p:cNvSpPr txBox="1"/>
          <p:nvPr/>
        </p:nvSpPr>
        <p:spPr>
          <a:xfrm>
            <a:off x="8276165" y="3131160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err="1"/>
              <a:t>회차</a:t>
            </a:r>
            <a:r>
              <a:rPr lang="ko-KR" altLang="en-US" sz="1400" dirty="0"/>
              <a:t> 모델 </a:t>
            </a:r>
            <a:r>
              <a:rPr lang="en-US" altLang="ko-KR" sz="1400" dirty="0"/>
              <a:t>+ </a:t>
            </a:r>
            <a:r>
              <a:rPr lang="ko-KR" altLang="en-US" sz="1400" dirty="0"/>
              <a:t>파생변수 </a:t>
            </a:r>
            <a:r>
              <a:rPr lang="en-US" altLang="ko-KR" sz="1400" dirty="0"/>
              <a:t>: </a:t>
            </a:r>
            <a:r>
              <a:rPr lang="ko-KR" altLang="en-US" sz="1400" dirty="0"/>
              <a:t>기온</a:t>
            </a:r>
            <a:r>
              <a:rPr lang="en-US" altLang="ko-KR" sz="1400" dirty="0"/>
              <a:t>, </a:t>
            </a:r>
            <a:r>
              <a:rPr lang="ko-KR" altLang="en-US" sz="1400" dirty="0"/>
              <a:t>낙뢰</a:t>
            </a:r>
            <a:r>
              <a:rPr lang="en-US" altLang="ko-KR" sz="1400" dirty="0"/>
              <a:t>, </a:t>
            </a:r>
            <a:r>
              <a:rPr lang="ko-KR" altLang="en-US" sz="1400" dirty="0"/>
              <a:t>강우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D259F7-7337-F885-D018-66C2C46780F8}"/>
              </a:ext>
            </a:extLst>
          </p:cNvPr>
          <p:cNvSpPr txBox="1"/>
          <p:nvPr/>
        </p:nvSpPr>
        <p:spPr>
          <a:xfrm>
            <a:off x="5029938" y="2645067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 err="1">
                <a:solidFill>
                  <a:schemeClr val="bg1"/>
                </a:solidFill>
              </a:rPr>
              <a:t>회차</a:t>
            </a:r>
            <a:r>
              <a:rPr lang="ko-KR" altLang="en-US" sz="1400" dirty="0">
                <a:solidFill>
                  <a:schemeClr val="bg1"/>
                </a:solidFill>
              </a:rPr>
              <a:t> 모델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68FF705-7C0D-52BC-530B-92C3B82179AB}"/>
              </a:ext>
            </a:extLst>
          </p:cNvPr>
          <p:cNvGrpSpPr/>
          <p:nvPr/>
        </p:nvGrpSpPr>
        <p:grpSpPr>
          <a:xfrm>
            <a:off x="852061" y="3657600"/>
            <a:ext cx="10488393" cy="315718"/>
            <a:chOff x="852061" y="2679878"/>
            <a:chExt cx="10488393" cy="315718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8BB24B2E-D1E0-9C57-EE5B-9235B44722F5}"/>
                </a:ext>
              </a:extLst>
            </p:cNvPr>
            <p:cNvSpPr/>
            <p:nvPr/>
          </p:nvSpPr>
          <p:spPr>
            <a:xfrm>
              <a:off x="7022378" y="2743722"/>
              <a:ext cx="1116330" cy="176530"/>
            </a:xfrm>
            <a:custGeom>
              <a:avLst/>
              <a:gdLst/>
              <a:ahLst/>
              <a:cxnLst/>
              <a:rect l="l" t="t" r="r" b="b"/>
              <a:pathLst>
                <a:path w="1116329" h="176529">
                  <a:moveTo>
                    <a:pt x="1027798" y="0"/>
                  </a:moveTo>
                  <a:lnTo>
                    <a:pt x="1027798" y="44094"/>
                  </a:lnTo>
                  <a:lnTo>
                    <a:pt x="0" y="44094"/>
                  </a:lnTo>
                  <a:lnTo>
                    <a:pt x="0" y="132295"/>
                  </a:lnTo>
                  <a:lnTo>
                    <a:pt x="1027798" y="132295"/>
                  </a:lnTo>
                  <a:lnTo>
                    <a:pt x="1027798" y="176403"/>
                  </a:lnTo>
                  <a:lnTo>
                    <a:pt x="1115999" y="88201"/>
                  </a:lnTo>
                  <a:lnTo>
                    <a:pt x="10277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71E990DB-11BE-DE7C-3891-C51DD8889285}"/>
                </a:ext>
              </a:extLst>
            </p:cNvPr>
            <p:cNvSpPr/>
            <p:nvPr/>
          </p:nvSpPr>
          <p:spPr>
            <a:xfrm>
              <a:off x="4611625" y="2682050"/>
              <a:ext cx="2969260" cy="310094"/>
            </a:xfrm>
            <a:custGeom>
              <a:avLst/>
              <a:gdLst/>
              <a:ahLst/>
              <a:cxnLst/>
              <a:rect l="l" t="t" r="r" b="b"/>
              <a:pathLst>
                <a:path w="2969259" h="977900">
                  <a:moveTo>
                    <a:pt x="2968752" y="0"/>
                  </a:moveTo>
                  <a:lnTo>
                    <a:pt x="0" y="0"/>
                  </a:lnTo>
                  <a:lnTo>
                    <a:pt x="0" y="977607"/>
                  </a:lnTo>
                  <a:lnTo>
                    <a:pt x="2968752" y="977607"/>
                  </a:lnTo>
                  <a:lnTo>
                    <a:pt x="2968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9F835B61-7BE1-335C-2F0C-67E9D40DCF79}"/>
                </a:ext>
              </a:extLst>
            </p:cNvPr>
            <p:cNvSpPr/>
            <p:nvPr/>
          </p:nvSpPr>
          <p:spPr>
            <a:xfrm>
              <a:off x="3262809" y="2761845"/>
              <a:ext cx="1116330" cy="176530"/>
            </a:xfrm>
            <a:custGeom>
              <a:avLst/>
              <a:gdLst/>
              <a:ahLst/>
              <a:cxnLst/>
              <a:rect l="l" t="t" r="r" b="b"/>
              <a:pathLst>
                <a:path w="1116329" h="176529">
                  <a:moveTo>
                    <a:pt x="1027798" y="0"/>
                  </a:moveTo>
                  <a:lnTo>
                    <a:pt x="1027798" y="44094"/>
                  </a:lnTo>
                  <a:lnTo>
                    <a:pt x="0" y="44094"/>
                  </a:lnTo>
                  <a:lnTo>
                    <a:pt x="0" y="132295"/>
                  </a:lnTo>
                  <a:lnTo>
                    <a:pt x="1027798" y="132295"/>
                  </a:lnTo>
                  <a:lnTo>
                    <a:pt x="1027798" y="176390"/>
                  </a:lnTo>
                  <a:lnTo>
                    <a:pt x="1115999" y="88188"/>
                  </a:lnTo>
                  <a:lnTo>
                    <a:pt x="10277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02860AC5-01E0-EDAC-F801-6EF3BCAE5744}"/>
                </a:ext>
              </a:extLst>
            </p:cNvPr>
            <p:cNvSpPr txBox="1"/>
            <p:nvPr/>
          </p:nvSpPr>
          <p:spPr>
            <a:xfrm>
              <a:off x="4611625" y="2682049"/>
              <a:ext cx="2969260" cy="313547"/>
            </a:xfrm>
            <a:prstGeom prst="rect">
              <a:avLst/>
            </a:prstGeom>
            <a:ln w="12700">
              <a:solidFill>
                <a:srgbClr val="BFBFBF"/>
              </a:solidFill>
            </a:ln>
          </p:spPr>
          <p:txBody>
            <a:bodyPr vert="horz" wrap="square" lIns="0" tIns="5715" rIns="0" bIns="0" rtlCol="0">
              <a:spAutoFit/>
            </a:bodyPr>
            <a:lstStyle/>
            <a:p>
              <a:pPr marL="960755">
                <a:lnSpc>
                  <a:spcPct val="100000"/>
                </a:lnSpc>
              </a:pPr>
              <a:r>
                <a:rPr lang="en-US" sz="2000" b="1" spc="-55" dirty="0">
                  <a:solidFill>
                    <a:srgbClr val="6D533E"/>
                  </a:solidFill>
                  <a:latin typeface="UnDotum"/>
                  <a:cs typeface="UnDotum"/>
                </a:rPr>
                <a:t>0.0695</a:t>
              </a:r>
              <a:r>
                <a:rPr sz="2000" b="1" spc="-55" dirty="0">
                  <a:solidFill>
                    <a:srgbClr val="6D533E"/>
                  </a:solidFill>
                  <a:latin typeface="UnDotum"/>
                  <a:cs typeface="UnDotum"/>
                </a:rPr>
                <a:t>점</a:t>
              </a:r>
              <a:endParaRPr sz="2000" dirty="0">
                <a:latin typeface="UnDotum"/>
                <a:cs typeface="UnDotum"/>
              </a:endParaRPr>
            </a:p>
          </p:txBody>
        </p:sp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9F3EEF36-A0E5-49A8-0D88-ADB09764F1EE}"/>
                </a:ext>
              </a:extLst>
            </p:cNvPr>
            <p:cNvSpPr txBox="1"/>
            <p:nvPr/>
          </p:nvSpPr>
          <p:spPr>
            <a:xfrm>
              <a:off x="8371194" y="2682049"/>
              <a:ext cx="2969260" cy="3135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BFBFBF"/>
              </a:solidFill>
            </a:ln>
          </p:spPr>
          <p:txBody>
            <a:bodyPr vert="horz" wrap="square" lIns="0" tIns="5715" rIns="0" bIns="0" rtlCol="0">
              <a:spAutoFit/>
            </a:bodyPr>
            <a:lstStyle/>
            <a:p>
              <a:pPr marL="953769">
                <a:lnSpc>
                  <a:spcPct val="100000"/>
                </a:lnSpc>
              </a:pPr>
              <a:r>
                <a:rPr lang="en-US" sz="2000" b="1" spc="-40" dirty="0">
                  <a:solidFill>
                    <a:srgbClr val="1C3061"/>
                  </a:solidFill>
                  <a:latin typeface="UnDotum"/>
                  <a:cs typeface="UnDotum"/>
                </a:rPr>
                <a:t>0.0581</a:t>
              </a:r>
              <a:r>
                <a:rPr sz="2000" b="1" spc="-40" dirty="0">
                  <a:solidFill>
                    <a:srgbClr val="1C3061"/>
                  </a:solidFill>
                  <a:latin typeface="UnDotum"/>
                  <a:cs typeface="UnDotum"/>
                </a:rPr>
                <a:t>점</a:t>
              </a:r>
              <a:endParaRPr sz="2000" dirty="0">
                <a:latin typeface="UnDotum"/>
                <a:cs typeface="UnDotum"/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C02C286C-9FE9-511D-99E5-41D5AD86DB90}"/>
                </a:ext>
              </a:extLst>
            </p:cNvPr>
            <p:cNvSpPr/>
            <p:nvPr/>
          </p:nvSpPr>
          <p:spPr>
            <a:xfrm>
              <a:off x="852061" y="2679879"/>
              <a:ext cx="2969260" cy="294284"/>
            </a:xfrm>
            <a:custGeom>
              <a:avLst/>
              <a:gdLst/>
              <a:ahLst/>
              <a:cxnLst/>
              <a:rect l="l" t="t" r="r" b="b"/>
              <a:pathLst>
                <a:path w="2969260" h="977900">
                  <a:moveTo>
                    <a:pt x="2968748" y="0"/>
                  </a:moveTo>
                  <a:lnTo>
                    <a:pt x="0" y="0"/>
                  </a:lnTo>
                  <a:lnTo>
                    <a:pt x="0" y="977607"/>
                  </a:lnTo>
                  <a:lnTo>
                    <a:pt x="2968748" y="977607"/>
                  </a:lnTo>
                  <a:lnTo>
                    <a:pt x="2968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B1C88B23-3693-30B3-751B-F8DDE979A93C}"/>
                </a:ext>
              </a:extLst>
            </p:cNvPr>
            <p:cNvSpPr txBox="1"/>
            <p:nvPr/>
          </p:nvSpPr>
          <p:spPr>
            <a:xfrm>
              <a:off x="852061" y="2679878"/>
              <a:ext cx="2969260" cy="312265"/>
            </a:xfrm>
            <a:prstGeom prst="rect">
              <a:avLst/>
            </a:prstGeom>
            <a:ln w="12700">
              <a:solidFill>
                <a:srgbClr val="BFBFBF"/>
              </a:solidFill>
            </a:ln>
          </p:spPr>
          <p:txBody>
            <a:bodyPr vert="horz" wrap="square" lIns="0" tIns="4445" rIns="0" bIns="0" rtlCol="0">
              <a:spAutoFit/>
            </a:bodyPr>
            <a:lstStyle/>
            <a:p>
              <a:pPr marL="974725">
                <a:lnSpc>
                  <a:spcPct val="100000"/>
                </a:lnSpc>
              </a:pPr>
              <a:r>
                <a:rPr lang="en-US" altLang="ko-KR" sz="2000" b="1" spc="-85" dirty="0">
                  <a:solidFill>
                    <a:srgbClr val="999999"/>
                  </a:solidFill>
                  <a:latin typeface="UnDotum"/>
                  <a:cs typeface="UnDotum"/>
                </a:rPr>
                <a:t>0.0893</a:t>
              </a:r>
              <a:r>
                <a:rPr lang="ko-KR" altLang="en-US" sz="2000" b="1" spc="-85" dirty="0">
                  <a:solidFill>
                    <a:srgbClr val="999999"/>
                  </a:solidFill>
                  <a:latin typeface="UnDotum"/>
                  <a:cs typeface="UnDotum"/>
                </a:rPr>
                <a:t>점</a:t>
              </a:r>
              <a:endParaRPr lang="ko-KR" altLang="en-US" sz="2000" dirty="0">
                <a:latin typeface="UnDotum"/>
                <a:cs typeface="UnDotum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020E74-B697-1274-9DDF-8BD23B969BB3}"/>
              </a:ext>
            </a:extLst>
          </p:cNvPr>
          <p:cNvSpPr txBox="1"/>
          <p:nvPr/>
        </p:nvSpPr>
        <p:spPr>
          <a:xfrm>
            <a:off x="4611625" y="2964323"/>
            <a:ext cx="285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75" dirty="0">
                <a:latin typeface="UnDotum"/>
                <a:cs typeface="UnDotum"/>
              </a:rPr>
              <a:t>최초 모델 </a:t>
            </a:r>
            <a:r>
              <a:rPr lang="en-US" altLang="ko-KR" sz="1800" spc="-75" dirty="0">
                <a:latin typeface="UnDotum"/>
                <a:cs typeface="UnDotum"/>
              </a:rPr>
              <a:t>+ </a:t>
            </a:r>
            <a:r>
              <a:rPr lang="ko-KR" altLang="en-US" sz="1800" spc="-75" dirty="0">
                <a:latin typeface="UnDotum"/>
                <a:cs typeface="UnDotum"/>
              </a:rPr>
              <a:t>파생변수 </a:t>
            </a:r>
            <a:r>
              <a:rPr lang="en-US" altLang="ko-KR" sz="1800" spc="-75" dirty="0">
                <a:latin typeface="UnDotum"/>
                <a:cs typeface="UnDotum"/>
              </a:rPr>
              <a:t>: </a:t>
            </a:r>
            <a:r>
              <a:rPr lang="ko-KR" altLang="en-US" sz="1800" spc="-75" dirty="0">
                <a:latin typeface="UnDotum"/>
                <a:cs typeface="UnDotum"/>
              </a:rPr>
              <a:t>항공 교통 량 </a:t>
            </a:r>
            <a:endParaRPr lang="en-US" altLang="ko-KR" sz="1800" dirty="0">
              <a:latin typeface="UnDotum"/>
              <a:cs typeface="UnDotum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042DB8-CC9A-9741-85C9-D585C2EF56C5}"/>
              </a:ext>
            </a:extLst>
          </p:cNvPr>
          <p:cNvSpPr txBox="1"/>
          <p:nvPr/>
        </p:nvSpPr>
        <p:spPr>
          <a:xfrm>
            <a:off x="9407886" y="263768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 err="1">
                <a:solidFill>
                  <a:schemeClr val="bg1"/>
                </a:solidFill>
              </a:rPr>
              <a:t>회차</a:t>
            </a:r>
            <a:r>
              <a:rPr lang="ko-KR" altLang="en-US" sz="1400" dirty="0">
                <a:solidFill>
                  <a:schemeClr val="bg1"/>
                </a:solidFill>
              </a:rPr>
              <a:t> 모델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DD5167-B9D1-8053-292F-E9FD4A893425}"/>
              </a:ext>
            </a:extLst>
          </p:cNvPr>
          <p:cNvSpPr txBox="1"/>
          <p:nvPr/>
        </p:nvSpPr>
        <p:spPr>
          <a:xfrm>
            <a:off x="914400" y="3005789"/>
            <a:ext cx="26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 변수 </a:t>
            </a:r>
            <a:r>
              <a:rPr lang="en-US" altLang="ko-KR" sz="1200" dirty="0"/>
              <a:t>: </a:t>
            </a:r>
            <a:r>
              <a:rPr lang="ko-KR" altLang="en-US" sz="1200" dirty="0"/>
              <a:t>과거 </a:t>
            </a:r>
            <a:r>
              <a:rPr lang="en-US" altLang="ko-KR" sz="1200" dirty="0"/>
              <a:t>24</a:t>
            </a:r>
            <a:r>
              <a:rPr lang="ko-KR" altLang="en-US" sz="1200" dirty="0"/>
              <a:t>시간 활주로 조합 </a:t>
            </a:r>
          </a:p>
        </p:txBody>
      </p:sp>
    </p:spTree>
    <p:extLst>
      <p:ext uri="{BB962C8B-B14F-4D97-AF65-F5344CB8AC3E}">
        <p14:creationId xmlns:p14="http://schemas.microsoft.com/office/powerpoint/2010/main" val="180586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A8BF92-D27F-756E-9B54-C743FD02FBE8}"/>
              </a:ext>
            </a:extLst>
          </p:cNvPr>
          <p:cNvSpPr/>
          <p:nvPr/>
        </p:nvSpPr>
        <p:spPr>
          <a:xfrm>
            <a:off x="8844427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43B42C3-5468-4A1C-8A89-46C2D81CF9F4}"/>
              </a:ext>
            </a:extLst>
          </p:cNvPr>
          <p:cNvSpPr txBox="1"/>
          <p:nvPr/>
        </p:nvSpPr>
        <p:spPr>
          <a:xfrm>
            <a:off x="1348614" y="147828"/>
            <a:ext cx="12960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400" b="1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5C9C224-71F9-B78D-EDD8-447A973995C9}"/>
              </a:ext>
            </a:extLst>
          </p:cNvPr>
          <p:cNvSpPr txBox="1"/>
          <p:nvPr/>
        </p:nvSpPr>
        <p:spPr>
          <a:xfrm>
            <a:off x="4038600" y="147828"/>
            <a:ext cx="1371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1890641-13DB-C518-C5CD-07C7A6E4DF9C}"/>
              </a:ext>
            </a:extLst>
          </p:cNvPr>
          <p:cNvSpPr txBox="1"/>
          <p:nvPr/>
        </p:nvSpPr>
        <p:spPr>
          <a:xfrm>
            <a:off x="7152628" y="147828"/>
            <a:ext cx="16103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ADA5D19-F617-2257-66DA-F2A4FF035C30}"/>
              </a:ext>
            </a:extLst>
          </p:cNvPr>
          <p:cNvSpPr txBox="1"/>
          <p:nvPr/>
        </p:nvSpPr>
        <p:spPr>
          <a:xfrm>
            <a:off x="9945052" y="147828"/>
            <a:ext cx="72294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8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400" dirty="0">
              <a:solidFill>
                <a:srgbClr val="1C306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1735CAA-69E6-87E3-EE6B-5E1AE6EABA20}"/>
              </a:ext>
            </a:extLst>
          </p:cNvPr>
          <p:cNvSpPr txBox="1">
            <a:spLocks/>
          </p:cNvSpPr>
          <p:nvPr/>
        </p:nvSpPr>
        <p:spPr>
          <a:xfrm>
            <a:off x="347265" y="520166"/>
            <a:ext cx="6769100" cy="500778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505"/>
              </a:spcBef>
            </a:pPr>
            <a:r>
              <a:rPr lang="en-US" altLang="ko-KR" sz="2000" kern="0" spc="-20" dirty="0">
                <a:solidFill>
                  <a:sysClr val="windowText" lastClr="000000"/>
                </a:solidFill>
              </a:rPr>
              <a:t>1.</a:t>
            </a:r>
            <a:r>
              <a:rPr lang="ko-KR" altLang="en-US" sz="2000" kern="0" spc="-20" dirty="0">
                <a:solidFill>
                  <a:sysClr val="windowText" lastClr="000000"/>
                </a:solidFill>
              </a:rPr>
              <a:t>결론</a:t>
            </a:r>
            <a:endParaRPr lang="ko-KR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34FCF-030A-A917-295B-8C036A5B5EA8}"/>
              </a:ext>
            </a:extLst>
          </p:cNvPr>
          <p:cNvSpPr txBox="1"/>
          <p:nvPr/>
        </p:nvSpPr>
        <p:spPr>
          <a:xfrm>
            <a:off x="347265" y="1371600"/>
            <a:ext cx="891462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공항 별 변수 영향도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최소의 변수만 사용한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회차는</a:t>
            </a:r>
            <a:r>
              <a:rPr lang="ko-KR" altLang="en-US" sz="1400" dirty="0"/>
              <a:t> 모든 공항에서 가장 높은 </a:t>
            </a:r>
            <a:r>
              <a:rPr lang="en-US" altLang="ko-KR" sz="1400" dirty="0"/>
              <a:t>loss</a:t>
            </a:r>
            <a:r>
              <a:rPr lang="ko-KR" altLang="en-US" sz="1400" dirty="0"/>
              <a:t>를 보임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Loss</a:t>
            </a:r>
            <a:r>
              <a:rPr lang="ko-KR" altLang="en-US" sz="1400" dirty="0"/>
              <a:t> 비교 그래프를 통해 공항 별로 변수의 영향도가 다른 것을 알 수 있음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Kden</a:t>
            </a:r>
            <a:r>
              <a:rPr lang="ko-KR" altLang="en-US" sz="1400" dirty="0"/>
              <a:t> 공항의 경우 </a:t>
            </a:r>
            <a:r>
              <a:rPr lang="en-US" altLang="ko-KR" sz="1400" dirty="0"/>
              <a:t>3</a:t>
            </a:r>
            <a:r>
              <a:rPr lang="ko-KR" altLang="en-US" sz="1400" dirty="0"/>
              <a:t>회차에서 훨씬 적은 </a:t>
            </a:r>
            <a:r>
              <a:rPr lang="en-US" altLang="ko-KR" sz="1400" dirty="0"/>
              <a:t>loss</a:t>
            </a:r>
            <a:r>
              <a:rPr lang="ko-KR" altLang="en-US" sz="1400" dirty="0"/>
              <a:t>를 보이지만 </a:t>
            </a:r>
            <a:r>
              <a:rPr lang="en-US" altLang="ko-KR" sz="1400" dirty="0" err="1"/>
              <a:t>kjfk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kdfw</a:t>
            </a:r>
            <a:r>
              <a:rPr lang="ko-KR" altLang="en-US" sz="1400" dirty="0"/>
              <a:t>는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회차</a:t>
            </a:r>
            <a:r>
              <a:rPr lang="ko-KR" altLang="en-US" sz="1400" dirty="0"/>
              <a:t> 모델에서 더 낮은 </a:t>
            </a:r>
            <a:r>
              <a:rPr lang="en-US" altLang="ko-KR" sz="1400" dirty="0"/>
              <a:t>loss</a:t>
            </a:r>
            <a:r>
              <a:rPr lang="ko-KR" altLang="en-US" sz="1400" dirty="0"/>
              <a:t>를 보임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이를 통해 공항 별로 변수의 영향도가 다르며 더 좋은 성능을 위해선 공항별로 각기 다른 변수 설정이 필요 함 </a:t>
            </a:r>
            <a:endParaRPr lang="en-US" altLang="ko-KR" sz="1400" dirty="0"/>
          </a:p>
          <a:p>
            <a:r>
              <a:rPr lang="en-US" altLang="ko-KR" b="1" dirty="0"/>
              <a:t>K Fold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공항 별로 모델을 만들었기 때문에 학습 시간이 오래 소요 됨 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30 ~ 40 </a:t>
            </a:r>
            <a:r>
              <a:rPr lang="ko-KR" altLang="en-US" sz="1200" dirty="0"/>
              <a:t>시간 소요</a:t>
            </a:r>
            <a:r>
              <a:rPr lang="en-US" altLang="ko-KR" sz="1200" dirty="0"/>
              <a:t>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Generalization gap</a:t>
            </a:r>
            <a:r>
              <a:rPr lang="ko-KR" altLang="en-US" sz="1200" dirty="0"/>
              <a:t>을 완화하기 위한 전략으로 </a:t>
            </a:r>
            <a:r>
              <a:rPr lang="en-US" altLang="ko-KR" sz="1200" dirty="0"/>
              <a:t>K-Fold</a:t>
            </a:r>
            <a:r>
              <a:rPr lang="ko-KR" altLang="en-US" sz="1200" dirty="0"/>
              <a:t>가 시행되어야 하지만 물리적인 시간 문제로 시행하지 못 함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2F1224CB-ADFB-D320-D965-3568FBCE6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794768"/>
              </p:ext>
            </p:extLst>
          </p:nvPr>
        </p:nvGraphicFramePr>
        <p:xfrm>
          <a:off x="1163240" y="3429000"/>
          <a:ext cx="9865519" cy="2719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8F79A6-FD2E-D466-68B4-E078651091D5}"/>
              </a:ext>
            </a:extLst>
          </p:cNvPr>
          <p:cNvSpPr/>
          <p:nvPr/>
        </p:nvSpPr>
        <p:spPr>
          <a:xfrm>
            <a:off x="3505200" y="4191000"/>
            <a:ext cx="533400" cy="1957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8A37C-C518-12B6-508C-FDC1C364BEEA}"/>
              </a:ext>
            </a:extLst>
          </p:cNvPr>
          <p:cNvSpPr/>
          <p:nvPr/>
        </p:nvSpPr>
        <p:spPr>
          <a:xfrm>
            <a:off x="5410200" y="5029200"/>
            <a:ext cx="609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4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BA5BB82-BC0C-A714-7449-F2F15752C1D5}"/>
              </a:ext>
            </a:extLst>
          </p:cNvPr>
          <p:cNvSpPr/>
          <p:nvPr/>
        </p:nvSpPr>
        <p:spPr>
          <a:xfrm>
            <a:off x="914400" y="1828800"/>
            <a:ext cx="108966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4C7D-07F1-9236-CC4C-8AA9DA33BB89}"/>
              </a:ext>
            </a:extLst>
          </p:cNvPr>
          <p:cNvSpPr txBox="1"/>
          <p:nvPr/>
        </p:nvSpPr>
        <p:spPr>
          <a:xfrm>
            <a:off x="914400" y="685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점수는 </a:t>
            </a:r>
            <a:r>
              <a:rPr lang="en-US" altLang="ko-KR" dirty="0"/>
              <a:t>mean log loss </a:t>
            </a:r>
            <a:r>
              <a:rPr lang="ko-KR" altLang="en-US" dirty="0"/>
              <a:t>기반으로 책정 </a:t>
            </a:r>
            <a:endParaRPr lang="en-US" altLang="ko-KR" dirty="0"/>
          </a:p>
          <a:p>
            <a:r>
              <a:rPr lang="ko-KR" altLang="en-US" dirty="0"/>
              <a:t>낮을 수록 성능이 좋은 것을 의미 함 </a:t>
            </a:r>
          </a:p>
        </p:txBody>
      </p:sp>
    </p:spTree>
    <p:extLst>
      <p:ext uri="{BB962C8B-B14F-4D97-AF65-F5344CB8AC3E}">
        <p14:creationId xmlns:p14="http://schemas.microsoft.com/office/powerpoint/2010/main" val="10946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983" y="6324396"/>
            <a:ext cx="1164655" cy="13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22914" y="6142782"/>
            <a:ext cx="1171732" cy="47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387" y="1975468"/>
            <a:ext cx="5002613" cy="130420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pc="-440" dirty="0" err="1"/>
              <a:t>감사합니다</a:t>
            </a:r>
            <a:r>
              <a:rPr spc="-440" dirty="0"/>
              <a:t>.</a:t>
            </a:r>
            <a:br>
              <a:rPr lang="ko-KR" altLang="en-US" sz="1400" kern="0" spc="-490" dirty="0"/>
            </a:br>
            <a:r>
              <a:rPr lang="ko-KR" altLang="en-US" sz="4400" kern="0" spc="-490" dirty="0"/>
              <a:t>이상 탐지 </a:t>
            </a:r>
            <a:r>
              <a:rPr lang="en-US" altLang="ko-KR" sz="4400" kern="0" spc="-490" dirty="0"/>
              <a:t>&amp; </a:t>
            </a:r>
            <a:r>
              <a:rPr lang="ko-KR" altLang="en-US" sz="4400" kern="0" spc="-490" dirty="0"/>
              <a:t>미래 예측 </a:t>
            </a:r>
            <a:endParaRPr lang="ko-KR" altLang="en-US" sz="4000" kern="0" dirty="0"/>
          </a:p>
        </p:txBody>
      </p:sp>
      <p:sp>
        <p:nvSpPr>
          <p:cNvPr id="5" name="object 5"/>
          <p:cNvSpPr txBox="1"/>
          <p:nvPr/>
        </p:nvSpPr>
        <p:spPr>
          <a:xfrm>
            <a:off x="7441196" y="4612132"/>
            <a:ext cx="3321050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25"/>
              </a:spcBef>
            </a:pP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TEAM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z="1600" b="1" spc="-10" dirty="0" err="1">
                <a:solidFill>
                  <a:srgbClr val="1C3061"/>
                </a:solidFill>
                <a:latin typeface="UnDotum"/>
                <a:cs typeface="UnDotum"/>
              </a:rPr>
              <a:t>HunHun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z="1600" b="1" spc="-10" dirty="0" err="1">
                <a:solidFill>
                  <a:srgbClr val="1C3061"/>
                </a:solidFill>
                <a:latin typeface="UnDotum"/>
                <a:cs typeface="UnDotum"/>
              </a:rPr>
              <a:t>Jieun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ho~!</a:t>
            </a:r>
          </a:p>
          <a:p>
            <a:pPr marL="12700" marR="5080">
              <a:lnSpc>
                <a:spcPct val="103699"/>
              </a:lnSpc>
              <a:spcBef>
                <a:spcPts val="25"/>
              </a:spcBef>
            </a:pP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임훈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, 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정지훈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, 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정지은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, 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이현호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(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멘토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)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252" y="1766858"/>
            <a:ext cx="29324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40" dirty="0">
                <a:solidFill>
                  <a:srgbClr val="A6A6A6"/>
                </a:solidFill>
                <a:latin typeface="Arial"/>
                <a:cs typeface="Arial"/>
              </a:rPr>
              <a:t>2022 </a:t>
            </a:r>
            <a:r>
              <a:rPr lang="ko-KR" altLang="en-US" sz="1600" spc="40" dirty="0">
                <a:solidFill>
                  <a:srgbClr val="A6A6A6"/>
                </a:solidFill>
                <a:latin typeface="Arial"/>
                <a:cs typeface="Arial"/>
              </a:rPr>
              <a:t>기업 연계 프로젝트 </a:t>
            </a:r>
            <a:endParaRPr lang="ko-KR" altLang="en-US" sz="1600" dirty="0">
              <a:latin typeface="Arial"/>
              <a:cs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6CEDA-4A54-638A-8004-74F1EDFC6A4A}"/>
              </a:ext>
            </a:extLst>
          </p:cNvPr>
          <p:cNvSpPr/>
          <p:nvPr/>
        </p:nvSpPr>
        <p:spPr>
          <a:xfrm>
            <a:off x="10260073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FB1D5D-A54A-1D34-515E-26AA315E1F09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D7C9678-2534-F724-5C8C-C408FD87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03B11C-199A-23DA-17BE-4AF06FEE4B1A}"/>
              </a:ext>
            </a:extLst>
          </p:cNvPr>
          <p:cNvGrpSpPr/>
          <p:nvPr/>
        </p:nvGrpSpPr>
        <p:grpSpPr>
          <a:xfrm>
            <a:off x="7441196" y="4595567"/>
            <a:ext cx="3321050" cy="569468"/>
            <a:chOff x="7441196" y="4612132"/>
            <a:chExt cx="3321050" cy="569468"/>
          </a:xfrm>
        </p:grpSpPr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B75A771D-AA25-E0F1-BABB-DAA36B905C2A}"/>
                </a:ext>
              </a:extLst>
            </p:cNvPr>
            <p:cNvSpPr txBox="1"/>
            <p:nvPr/>
          </p:nvSpPr>
          <p:spPr>
            <a:xfrm>
              <a:off x="7441196" y="4612132"/>
              <a:ext cx="3321050" cy="249427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 marR="5080">
                <a:lnSpc>
                  <a:spcPct val="103699"/>
                </a:lnSpc>
                <a:spcBef>
                  <a:spcPts val="25"/>
                </a:spcBef>
              </a:pPr>
              <a:endParaRPr lang="en-US" sz="1600" b="1" spc="-10" dirty="0">
                <a:solidFill>
                  <a:srgbClr val="1C3061"/>
                </a:solidFill>
                <a:latin typeface="UnDotum"/>
                <a:cs typeface="UnDotum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C07853F-AB9F-CF23-AD13-C9C665B7F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41196" y="5181600"/>
              <a:ext cx="30744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C29A45B8-8BA8-46E8-9361-84CAE59C38F5}"/>
              </a:ext>
            </a:extLst>
          </p:cNvPr>
          <p:cNvSpPr txBox="1"/>
          <p:nvPr/>
        </p:nvSpPr>
        <p:spPr>
          <a:xfrm>
            <a:off x="4467493" y="1274498"/>
            <a:ext cx="326136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시계열 프로젝트</a:t>
            </a:r>
            <a:endParaRPr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7C193A4-8125-D696-645E-CE9E8770A59E}"/>
              </a:ext>
            </a:extLst>
          </p:cNvPr>
          <p:cNvGrpSpPr/>
          <p:nvPr/>
        </p:nvGrpSpPr>
        <p:grpSpPr>
          <a:xfrm>
            <a:off x="582612" y="4648200"/>
            <a:ext cx="11152188" cy="1555115"/>
            <a:chOff x="381000" y="4648200"/>
            <a:chExt cx="11026775" cy="155511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4A0D2A-D656-1699-DD23-BE165B3BCE8A}"/>
                </a:ext>
              </a:extLst>
            </p:cNvPr>
            <p:cNvGrpSpPr/>
            <p:nvPr/>
          </p:nvGrpSpPr>
          <p:grpSpPr>
            <a:xfrm>
              <a:off x="381000" y="4724400"/>
              <a:ext cx="10874375" cy="1478915"/>
              <a:chOff x="967685" y="3767663"/>
              <a:chExt cx="10874375" cy="1478915"/>
            </a:xfrm>
          </p:grpSpPr>
          <p:pic>
            <p:nvPicPr>
              <p:cNvPr id="1026" name="Picture 2" descr="Air Liquide, Airbus, Incheon Airport and Korean Air partner to prepare the  use of hydrogen in the decarbonization of the aviation sector in Korea |  Air Liquide Energies">
                <a:extLst>
                  <a:ext uri="{FF2B5EF4-FFF2-40B4-BE49-F238E27FC236}">
                    <a16:creationId xmlns:a16="http://schemas.microsoft.com/office/drawing/2014/main" id="{DCDD8531-7BDB-F56C-4EED-EB5719A38E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335" b="24200"/>
              <a:stretch/>
            </p:blipFill>
            <p:spPr bwMode="auto">
              <a:xfrm>
                <a:off x="967685" y="3767663"/>
                <a:ext cx="10838521" cy="1465326"/>
              </a:xfrm>
              <a:prstGeom prst="rect">
                <a:avLst/>
              </a:prstGeom>
              <a:solidFill>
                <a:srgbClr val="1A2E5B">
                  <a:alpha val="1000"/>
                </a:srgbClr>
              </a:solidFill>
            </p:spPr>
          </p:pic>
          <p:sp>
            <p:nvSpPr>
              <p:cNvPr id="4" name="object 4"/>
              <p:cNvSpPr/>
              <p:nvPr/>
            </p:nvSpPr>
            <p:spPr>
              <a:xfrm>
                <a:off x="967685" y="3767663"/>
                <a:ext cx="10874375" cy="1478915"/>
              </a:xfrm>
              <a:custGeom>
                <a:avLst/>
                <a:gdLst/>
                <a:ahLst/>
                <a:cxnLst/>
                <a:rect l="l" t="t" r="r" b="b"/>
                <a:pathLst>
                  <a:path w="10874375" h="1478915">
                    <a:moveTo>
                      <a:pt x="10874192" y="0"/>
                    </a:moveTo>
                    <a:lnTo>
                      <a:pt x="0" y="0"/>
                    </a:lnTo>
                    <a:lnTo>
                      <a:pt x="0" y="1478649"/>
                    </a:lnTo>
                    <a:lnTo>
                      <a:pt x="10874192" y="1478649"/>
                    </a:lnTo>
                    <a:lnTo>
                      <a:pt x="10874192" y="0"/>
                    </a:lnTo>
                    <a:close/>
                  </a:path>
                </a:pathLst>
              </a:custGeom>
              <a:solidFill>
                <a:srgbClr val="1C3061">
                  <a:alpha val="79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" name="object 5"/>
            <p:cNvSpPr txBox="1"/>
            <p:nvPr/>
          </p:nvSpPr>
          <p:spPr>
            <a:xfrm>
              <a:off x="533400" y="4648200"/>
              <a:ext cx="10874375" cy="1478915"/>
            </a:xfrm>
            <a:prstGeom prst="rect">
              <a:avLst/>
            </a:prstGeom>
          </p:spPr>
          <p:txBody>
            <a:bodyPr vert="horz" wrap="square" lIns="0" tIns="571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5650" dirty="0">
                <a:latin typeface="Times New Roman"/>
                <a:cs typeface="Times New Roman"/>
              </a:endParaRPr>
            </a:p>
            <a:p>
              <a:pPr marR="335280" algn="r">
                <a:lnSpc>
                  <a:spcPct val="100000"/>
                </a:lnSpc>
              </a:pPr>
              <a:r>
                <a:rPr sz="3600" b="1" spc="25" dirty="0">
                  <a:solidFill>
                    <a:srgbClr val="FFFFFF"/>
                  </a:solidFill>
                  <a:latin typeface="UnDotum"/>
                  <a:cs typeface="UnDotum"/>
                </a:rPr>
                <a:t>In</a:t>
              </a:r>
              <a:r>
                <a:rPr sz="3600" b="1" spc="45" dirty="0">
                  <a:solidFill>
                    <a:srgbClr val="FFFFFF"/>
                  </a:solidFill>
                  <a:latin typeface="UnDotum"/>
                  <a:cs typeface="UnDotum"/>
                </a:rPr>
                <a:t>d</a:t>
              </a:r>
              <a:r>
                <a:rPr sz="3600" b="1" spc="50" dirty="0">
                  <a:solidFill>
                    <a:srgbClr val="FFFFFF"/>
                  </a:solidFill>
                  <a:latin typeface="UnDotum"/>
                  <a:cs typeface="UnDotum"/>
                </a:rPr>
                <a:t>e</a:t>
              </a:r>
              <a:r>
                <a:rPr sz="3600" b="1" spc="-65" dirty="0">
                  <a:solidFill>
                    <a:srgbClr val="FFFFFF"/>
                  </a:solidFill>
                  <a:latin typeface="UnDotum"/>
                  <a:cs typeface="UnDotum"/>
                </a:rPr>
                <a:t>x</a:t>
              </a:r>
              <a:endParaRPr sz="3600" dirty="0">
                <a:latin typeface="UnDotum"/>
                <a:cs typeface="UnDotum"/>
              </a:endParaRP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C48CD54-A1B0-4DE3-BBA4-CCA4204584E9}"/>
              </a:ext>
            </a:extLst>
          </p:cNvPr>
          <p:cNvSpPr/>
          <p:nvPr/>
        </p:nvSpPr>
        <p:spPr>
          <a:xfrm>
            <a:off x="582612" y="2441773"/>
            <a:ext cx="10998054" cy="356404"/>
          </a:xfrm>
          <a:prstGeom prst="rightArrow">
            <a:avLst/>
          </a:prstGeom>
          <a:solidFill>
            <a:srgbClr val="37466A"/>
          </a:solidFill>
          <a:ln>
            <a:solidFill>
              <a:srgbClr val="3A4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B8E6B-01D8-8286-AFAC-B271E4DB90A2}"/>
              </a:ext>
            </a:extLst>
          </p:cNvPr>
          <p:cNvSpPr txBox="1"/>
          <p:nvPr/>
        </p:nvSpPr>
        <p:spPr>
          <a:xfrm>
            <a:off x="3789488" y="2080921"/>
            <a:ext cx="4548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프로젝트는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차와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두번의 프로젝트로 진행 됨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0456" y="3192609"/>
            <a:ext cx="2335305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sz="16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Ⅰ.</a:t>
            </a:r>
            <a:r>
              <a:rPr lang="ko-KR" altLang="en-US" sz="1600" spc="-7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600" spc="-7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sz="1600" spc="-7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 프로젝트  </a:t>
            </a:r>
            <a:endParaRPr lang="en-US" sz="1600" b="1" spc="12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509270" algn="l"/>
              </a:tabLst>
            </a:pPr>
            <a:r>
              <a:rPr lang="en-US" altLang="ko-KR" sz="160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1</a:t>
            </a:r>
            <a:r>
              <a:rPr lang="ko-KR" altLang="en-US" sz="160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차 프로젝트 개요</a:t>
            </a:r>
            <a:endParaRPr lang="en-US" altLang="ko-KR" sz="1600" spc="12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509270" algn="l"/>
              </a:tabLst>
            </a:pPr>
            <a:r>
              <a:rPr lang="en-US" altLang="ko-KR" sz="160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1</a:t>
            </a:r>
            <a:r>
              <a:rPr lang="ko-KR" altLang="en-US" sz="160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차 프로젝트 결과</a:t>
            </a:r>
            <a:endParaRPr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85BAEB-B0D3-28C3-623B-A24BE98E70FF}"/>
              </a:ext>
            </a:extLst>
          </p:cNvPr>
          <p:cNvGrpSpPr/>
          <p:nvPr/>
        </p:nvGrpSpPr>
        <p:grpSpPr>
          <a:xfrm>
            <a:off x="3402873" y="3192609"/>
            <a:ext cx="7918272" cy="777136"/>
            <a:chOff x="3402873" y="3192609"/>
            <a:chExt cx="7918272" cy="777136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5005C729-5093-22AF-2EC1-85CBB030E251}"/>
                </a:ext>
              </a:extLst>
            </p:cNvPr>
            <p:cNvSpPr txBox="1"/>
            <p:nvPr/>
          </p:nvSpPr>
          <p:spPr>
            <a:xfrm>
              <a:off x="3402873" y="3192609"/>
              <a:ext cx="2057400" cy="7771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spc="-7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Ⅱ. 2</a:t>
              </a:r>
              <a:r>
                <a:rPr lang="ko-KR" altLang="en-US" sz="1600" spc="-7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차 프로젝트 개요 </a:t>
              </a:r>
              <a:endParaRPr lang="en-US" altLang="ko-KR" sz="1600" spc="-7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프로젝트</a:t>
              </a:r>
              <a:r>
                <a:rPr lang="en-US" altLang="ko-KR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 </a:t>
              </a:r>
              <a:r>
                <a:rPr lang="ko-KR" altLang="en-US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배경 </a:t>
              </a:r>
              <a:endParaRPr lang="en-US" altLang="ko-KR" sz="1600" spc="-7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데이터 설명 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89C07CAD-3F13-F339-45F5-640C9F90BC14}"/>
                </a:ext>
              </a:extLst>
            </p:cNvPr>
            <p:cNvSpPr txBox="1"/>
            <p:nvPr/>
          </p:nvSpPr>
          <p:spPr>
            <a:xfrm>
              <a:off x="5673931" y="3192609"/>
              <a:ext cx="1905000" cy="7771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1" spc="-9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UnDotum"/>
                </a:rPr>
                <a:t>Ⅲ. </a:t>
              </a:r>
              <a:r>
                <a:rPr lang="ko-KR" altLang="en-US" sz="1600" b="1" spc="-9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UnDotum"/>
                </a:rPr>
                <a:t>데이터 엔지니어링</a:t>
              </a:r>
              <a:endParaRPr lang="en-US" altLang="ko-KR" sz="1600" b="1" spc="-9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spc="-9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파생 변수 </a:t>
              </a:r>
              <a:endParaRPr lang="en-US" altLang="ko-KR" sz="1600" spc="-9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spc="-9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변수 중요도 </a:t>
              </a:r>
              <a:endParaRPr lang="en-US" altLang="ko-KR" sz="1600" spc="-9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EC96A7D6-E02A-DE07-5CF5-8A7FDF2E7DED}"/>
                </a:ext>
              </a:extLst>
            </p:cNvPr>
            <p:cNvSpPr txBox="1"/>
            <p:nvPr/>
          </p:nvSpPr>
          <p:spPr>
            <a:xfrm>
              <a:off x="7784316" y="3192609"/>
              <a:ext cx="1738533" cy="7771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0" i="0" dirty="0"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Ⅳ. </a:t>
              </a:r>
              <a:r>
                <a:rPr lang="ko-KR" altLang="en-US" sz="1600" b="0" i="0" dirty="0"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모델링 </a:t>
              </a:r>
              <a:endParaRPr lang="en-US" altLang="ko-KR" sz="1600" b="0" i="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모델 비교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모델 </a:t>
              </a:r>
              <a:r>
                <a:rPr lang="ko-KR" altLang="en-US" sz="16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디벨롭</a:t>
              </a: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 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DD5A3-B0D7-3418-29FA-EC523569B9E4}"/>
                </a:ext>
              </a:extLst>
            </p:cNvPr>
            <p:cNvSpPr txBox="1"/>
            <p:nvPr/>
          </p:nvSpPr>
          <p:spPr>
            <a:xfrm>
              <a:off x="9728232" y="3211845"/>
              <a:ext cx="15929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0" i="0" dirty="0">
                  <a:solidFill>
                    <a:srgbClr val="202122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V. </a:t>
              </a:r>
              <a:r>
                <a:rPr lang="ko-KR" altLang="en-US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UnDotum"/>
                </a:rPr>
                <a:t>결과 및 결론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6" y="2049780"/>
            <a:ext cx="439301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0" dirty="0"/>
              <a:t>Ⅰ. </a:t>
            </a:r>
            <a:r>
              <a:rPr lang="en-US" altLang="ko-KR" sz="32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1</a:t>
            </a:r>
            <a:r>
              <a:rPr lang="ko-KR" altLang="en-US" sz="32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차 프로젝트 </a:t>
            </a:r>
            <a:br>
              <a:rPr lang="en-US" altLang="ko-KR" sz="32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</a:br>
            <a:r>
              <a:rPr lang="en-US" altLang="ko-KR" sz="1600" b="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</a:t>
            </a:r>
            <a:r>
              <a:rPr lang="ko-KR" altLang="en-US" sz="1600" b="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프로젝트 개요</a:t>
            </a:r>
            <a:br>
              <a:rPr lang="en-US" altLang="ko-KR" sz="1600" b="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b="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</a:t>
            </a:r>
            <a:r>
              <a:rPr lang="ko-KR" altLang="en-US" sz="1600" b="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프로젝트 결과 </a:t>
            </a:r>
            <a:endParaRPr sz="1600" b="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57B5B6-0818-AF7A-5036-68ABB8284F22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3B687B-37E9-D332-2C8E-2197C4642000}"/>
              </a:ext>
            </a:extLst>
          </p:cNvPr>
          <p:cNvSpPr/>
          <p:nvPr/>
        </p:nvSpPr>
        <p:spPr>
          <a:xfrm>
            <a:off x="10287000" y="58674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1D9C52-A55B-4AFE-73B5-0660DBB4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304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9B2D2503-5804-B186-B026-D32211FEE41C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BB6B8B-ED77-45BE-8937-CB735191AAEF}"/>
              </a:ext>
            </a:extLst>
          </p:cNvPr>
          <p:cNvSpPr txBox="1"/>
          <p:nvPr/>
        </p:nvSpPr>
        <p:spPr>
          <a:xfrm>
            <a:off x="457200" y="96958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 데이터를 이용한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제품 이상 탐지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5104A9-6E3D-4A82-A58D-558E7C0679A2}"/>
              </a:ext>
            </a:extLst>
          </p:cNvPr>
          <p:cNvSpPr txBox="1"/>
          <p:nvPr/>
        </p:nvSpPr>
        <p:spPr>
          <a:xfrm>
            <a:off x="457200" y="1597687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생산제품의 이상을 생산 과정 중 조기에 탐지할 수 있는 모델 제작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8D98BF-4900-4C78-8C4F-C58D0C9D477F}"/>
              </a:ext>
            </a:extLst>
          </p:cNvPr>
          <p:cNvSpPr txBox="1"/>
          <p:nvPr/>
        </p:nvSpPr>
        <p:spPr>
          <a:xfrm>
            <a:off x="457200" y="2224935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기대효과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 절약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품질검사 비용과 시간 절감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품질예측 가능 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3" name="Picture 4" descr="Univariate Anomaly Detection | Anomaly Detection Algorithms">
            <a:extLst>
              <a:ext uri="{FF2B5EF4-FFF2-40B4-BE49-F238E27FC236}">
                <a16:creationId xmlns:a16="http://schemas.microsoft.com/office/drawing/2014/main" id="{B2F96EB0-5455-4AFA-ADF6-189D2FAC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310" y="734299"/>
            <a:ext cx="4140170" cy="2058293"/>
          </a:xfrm>
          <a:prstGeom prst="rect">
            <a:avLst/>
          </a:prstGeom>
          <a:noFill/>
          <a:ln w="28575">
            <a:solidFill>
              <a:srgbClr val="3A486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object 7">
            <a:extLst>
              <a:ext uri="{FF2B5EF4-FFF2-40B4-BE49-F238E27FC236}">
                <a16:creationId xmlns:a16="http://schemas.microsoft.com/office/drawing/2014/main" id="{1836A96D-5D4A-45BD-8829-816C8DFA2097}"/>
              </a:ext>
            </a:extLst>
          </p:cNvPr>
          <p:cNvGrpSpPr/>
          <p:nvPr/>
        </p:nvGrpSpPr>
        <p:grpSpPr>
          <a:xfrm>
            <a:off x="533400" y="3168671"/>
            <a:ext cx="5410200" cy="3086566"/>
            <a:chOff x="6216573" y="1981796"/>
            <a:chExt cx="5825490" cy="3815931"/>
          </a:xfrm>
        </p:grpSpPr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77E75D0F-1224-4D21-856D-7691218CEE93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5FD4FF57-B3D3-4CA6-8024-E76B35981D3D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AF03CDD-4FEF-420F-A9DE-645F232983AB}"/>
              </a:ext>
            </a:extLst>
          </p:cNvPr>
          <p:cNvSpPr/>
          <p:nvPr/>
        </p:nvSpPr>
        <p:spPr>
          <a:xfrm>
            <a:off x="526367" y="3324489"/>
            <a:ext cx="5410199" cy="86699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전해 탈지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금속 표면의 오염물을 제거하는 세정 공정 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ACB0C30C-BE73-1738-F580-B51BD9CC668F}"/>
              </a:ext>
            </a:extLst>
          </p:cNvPr>
          <p:cNvSpPr/>
          <p:nvPr/>
        </p:nvSpPr>
        <p:spPr>
          <a:xfrm>
            <a:off x="533400" y="2874425"/>
            <a:ext cx="5410200" cy="442080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D13EAEF-C3F3-4CAF-8BA8-F10B0D229903}"/>
              </a:ext>
            </a:extLst>
          </p:cNvPr>
          <p:cNvSpPr/>
          <p:nvPr/>
        </p:nvSpPr>
        <p:spPr>
          <a:xfrm>
            <a:off x="533400" y="3803443"/>
            <a:ext cx="5417233" cy="133346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데이터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전류</a:t>
            </a:r>
            <a:r>
              <a:rPr lang="en-US" altLang="ko-KR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pH, </a:t>
            </a:r>
            <a:r>
              <a:rPr lang="ko-KR" altLang="en-US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등</a:t>
            </a:r>
            <a:r>
              <a:rPr lang="en-US" altLang="ko-KR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날짜</a:t>
            </a:r>
            <a:r>
              <a:rPr lang="en-US" altLang="ko-KR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공정 단위</a:t>
            </a:r>
            <a:r>
              <a:rPr lang="en-US" altLang="ko-KR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(Lot)</a:t>
            </a:r>
            <a:r>
              <a:rPr lang="ko-KR" altLang="en-US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별 측정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95CCA34-638E-4F2A-857D-82EC95B43768}"/>
              </a:ext>
            </a:extLst>
          </p:cNvPr>
          <p:cNvSpPr/>
          <p:nvPr/>
        </p:nvSpPr>
        <p:spPr>
          <a:xfrm>
            <a:off x="533400" y="4639813"/>
            <a:ext cx="5403166" cy="152169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공정 중 발생하는 문제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설정치를 벗어날 경우 열화</a:t>
            </a:r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불완전 세정과 같은 문제 발생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공정 중 이상 발생은 곧 제품 품질에 영향을 끼침 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전류 밀도</a:t>
            </a:r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pH, 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온도와 같은 공정 변수들을 복합적으로 고려해 공정 진행 필요 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44C14-457B-4BFB-8F15-C943328E2639}"/>
              </a:ext>
            </a:extLst>
          </p:cNvPr>
          <p:cNvSpPr txBox="1"/>
          <p:nvPr/>
        </p:nvSpPr>
        <p:spPr>
          <a:xfrm>
            <a:off x="2491996" y="2894850"/>
            <a:ext cx="149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배경</a:t>
            </a: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072D7908-1B4C-4C44-B500-8F643583D253}"/>
              </a:ext>
            </a:extLst>
          </p:cNvPr>
          <p:cNvSpPr/>
          <p:nvPr/>
        </p:nvSpPr>
        <p:spPr>
          <a:xfrm>
            <a:off x="6308927" y="3168654"/>
            <a:ext cx="5540173" cy="3086231"/>
          </a:xfrm>
          <a:custGeom>
            <a:avLst/>
            <a:gdLst/>
            <a:ahLst/>
            <a:cxnLst/>
            <a:rect l="l" t="t" r="r" b="b"/>
            <a:pathLst>
              <a:path w="5825490" h="3815715">
                <a:moveTo>
                  <a:pt x="0" y="0"/>
                </a:moveTo>
                <a:lnTo>
                  <a:pt x="5824973" y="0"/>
                </a:lnTo>
                <a:lnTo>
                  <a:pt x="5824973" y="3815312"/>
                </a:lnTo>
                <a:lnTo>
                  <a:pt x="0" y="38153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599EAF-78F7-4A56-4ECE-35D9028585A4}"/>
              </a:ext>
            </a:extLst>
          </p:cNvPr>
          <p:cNvGrpSpPr/>
          <p:nvPr/>
        </p:nvGrpSpPr>
        <p:grpSpPr>
          <a:xfrm>
            <a:off x="6308927" y="2874423"/>
            <a:ext cx="5540173" cy="3380637"/>
            <a:chOff x="6308927" y="2874423"/>
            <a:chExt cx="5540173" cy="3380637"/>
          </a:xfrm>
        </p:grpSpPr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918D2187-25D2-4AD7-AA80-0BB39DE573E0}"/>
                </a:ext>
              </a:extLst>
            </p:cNvPr>
            <p:cNvSpPr/>
            <p:nvPr/>
          </p:nvSpPr>
          <p:spPr>
            <a:xfrm>
              <a:off x="6308927" y="3197077"/>
              <a:ext cx="5540173" cy="3057983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2EEF4B81-236A-90FA-4C46-23BB0FEEC6BF}"/>
                </a:ext>
              </a:extLst>
            </p:cNvPr>
            <p:cNvSpPr/>
            <p:nvPr/>
          </p:nvSpPr>
          <p:spPr>
            <a:xfrm>
              <a:off x="6308927" y="2874423"/>
              <a:ext cx="5540173" cy="435853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4FAB856-5AF8-4DF6-8BA5-3B9B0314F741}"/>
              </a:ext>
            </a:extLst>
          </p:cNvPr>
          <p:cNvSpPr/>
          <p:nvPr/>
        </p:nvSpPr>
        <p:spPr>
          <a:xfrm>
            <a:off x="6324600" y="3411548"/>
            <a:ext cx="5516880" cy="779937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결측치</a:t>
            </a:r>
            <a:r>
              <a: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제거 </a:t>
            </a:r>
            <a:endParaRPr lang="en-US" altLang="ko-KR" sz="16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 데이터는 </a:t>
            </a:r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Sequence 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이기 때문에 앞뒤 데이터를 이용해 보간 함 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F281C1-DC34-4A87-A73C-01B6BD1B561C}"/>
              </a:ext>
            </a:extLst>
          </p:cNvPr>
          <p:cNvSpPr txBox="1"/>
          <p:nvPr/>
        </p:nvSpPr>
        <p:spPr>
          <a:xfrm>
            <a:off x="8192152" y="2894850"/>
            <a:ext cx="1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3CBD0-92F7-BC08-9122-D86EC18C467D}"/>
              </a:ext>
            </a:extLst>
          </p:cNvPr>
          <p:cNvSpPr txBox="1"/>
          <p:nvPr/>
        </p:nvSpPr>
        <p:spPr>
          <a:xfrm>
            <a:off x="6324600" y="4250388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이상치 제거 </a:t>
            </a:r>
            <a:endParaRPr lang="en-US" altLang="ko-KR" sz="16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 탐지이기 때문에 이상치 처리는 하지 않음 </a:t>
            </a:r>
            <a:endParaRPr lang="ko-KR" altLang="en-US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304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9B2D2503-5804-B186-B026-D32211FEE41C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grpSp>
        <p:nvGrpSpPr>
          <p:cNvPr id="72" name="object 7">
            <a:extLst>
              <a:ext uri="{FF2B5EF4-FFF2-40B4-BE49-F238E27FC236}">
                <a16:creationId xmlns:a16="http://schemas.microsoft.com/office/drawing/2014/main" id="{C4BCC009-F106-4FB3-AA1F-7E0573064956}"/>
              </a:ext>
            </a:extLst>
          </p:cNvPr>
          <p:cNvGrpSpPr/>
          <p:nvPr/>
        </p:nvGrpSpPr>
        <p:grpSpPr>
          <a:xfrm>
            <a:off x="6596291" y="680028"/>
            <a:ext cx="5255798" cy="3398796"/>
            <a:chOff x="6216573" y="1599685"/>
            <a:chExt cx="5825491" cy="2505413"/>
          </a:xfrm>
        </p:grpSpPr>
        <p:sp>
          <p:nvSpPr>
            <p:cNvPr id="73" name="object 8">
              <a:extLst>
                <a:ext uri="{FF2B5EF4-FFF2-40B4-BE49-F238E27FC236}">
                  <a16:creationId xmlns:a16="http://schemas.microsoft.com/office/drawing/2014/main" id="{626AEF6E-22F8-4634-9236-446E0FECDAD5}"/>
                </a:ext>
              </a:extLst>
            </p:cNvPr>
            <p:cNvSpPr/>
            <p:nvPr/>
          </p:nvSpPr>
          <p:spPr>
            <a:xfrm>
              <a:off x="6216574" y="2016938"/>
              <a:ext cx="5825490" cy="208816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9">
              <a:extLst>
                <a:ext uri="{FF2B5EF4-FFF2-40B4-BE49-F238E27FC236}">
                  <a16:creationId xmlns:a16="http://schemas.microsoft.com/office/drawing/2014/main" id="{15851B40-AF2A-4A50-AD86-D3997E0FC80C}"/>
                </a:ext>
              </a:extLst>
            </p:cNvPr>
            <p:cNvSpPr/>
            <p:nvPr/>
          </p:nvSpPr>
          <p:spPr>
            <a:xfrm>
              <a:off x="6216573" y="1981797"/>
              <a:ext cx="5825490" cy="2123301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0">
              <a:extLst>
                <a:ext uri="{FF2B5EF4-FFF2-40B4-BE49-F238E27FC236}">
                  <a16:creationId xmlns:a16="http://schemas.microsoft.com/office/drawing/2014/main" id="{90ABEED1-3FD3-4FA9-86E8-02200C88D684}"/>
                </a:ext>
              </a:extLst>
            </p:cNvPr>
            <p:cNvSpPr/>
            <p:nvPr/>
          </p:nvSpPr>
          <p:spPr>
            <a:xfrm>
              <a:off x="6216573" y="1599685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6" name="object 11">
              <a:extLst>
                <a:ext uri="{FF2B5EF4-FFF2-40B4-BE49-F238E27FC236}">
                  <a16:creationId xmlns:a16="http://schemas.microsoft.com/office/drawing/2014/main" id="{50B2CEF0-BC95-4EAF-8B00-E03685C12C47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id="{9B7652D0-776C-49D5-8DE3-B8CB73D5B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86238"/>
              </p:ext>
            </p:extLst>
          </p:nvPr>
        </p:nvGraphicFramePr>
        <p:xfrm>
          <a:off x="6697980" y="1346677"/>
          <a:ext cx="5031052" cy="22009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763">
                  <a:extLst>
                    <a:ext uri="{9D8B030D-6E8A-4147-A177-3AD203B41FA5}">
                      <a16:colId xmlns:a16="http://schemas.microsoft.com/office/drawing/2014/main" val="1923674643"/>
                    </a:ext>
                  </a:extLst>
                </a:gridCol>
                <a:gridCol w="1257763">
                  <a:extLst>
                    <a:ext uri="{9D8B030D-6E8A-4147-A177-3AD203B41FA5}">
                      <a16:colId xmlns:a16="http://schemas.microsoft.com/office/drawing/2014/main" val="1850792304"/>
                    </a:ext>
                  </a:extLst>
                </a:gridCol>
                <a:gridCol w="1257763">
                  <a:extLst>
                    <a:ext uri="{9D8B030D-6E8A-4147-A177-3AD203B41FA5}">
                      <a16:colId xmlns:a16="http://schemas.microsoft.com/office/drawing/2014/main" val="421917511"/>
                    </a:ext>
                  </a:extLst>
                </a:gridCol>
                <a:gridCol w="1257763">
                  <a:extLst>
                    <a:ext uri="{9D8B030D-6E8A-4147-A177-3AD203B41FA5}">
                      <a16:colId xmlns:a16="http://schemas.microsoft.com/office/drawing/2014/main" val="980927039"/>
                    </a:ext>
                  </a:extLst>
                </a:gridCol>
              </a:tblGrid>
              <a:tr h="631281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score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Logistic regression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Isolation forest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Deep Learning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991104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Acc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effectLst/>
                        </a:rPr>
                        <a:t>0.99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effectLst/>
                        </a:rPr>
                        <a:t>0.99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0.99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024749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Precision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1.00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1.00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0.49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extLst>
                  <a:ext uri="{0D108BD9-81ED-4DB2-BD59-A6C34878D82A}">
                    <a16:rowId xmlns:a16="http://schemas.microsoft.com/office/drawing/2014/main" val="2029376399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Recall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0.83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0.83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extLst>
                  <a:ext uri="{0D108BD9-81ED-4DB2-BD59-A6C34878D82A}">
                    <a16:rowId xmlns:a16="http://schemas.microsoft.com/office/drawing/2014/main" val="1336170876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F1-score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extLst>
                  <a:ext uri="{0D108BD9-81ED-4DB2-BD59-A6C34878D82A}">
                    <a16:rowId xmlns:a16="http://schemas.microsoft.com/office/drawing/2014/main" val="178912327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18E797D-65F6-4FE7-B876-76A88C1499EA}"/>
              </a:ext>
            </a:extLst>
          </p:cNvPr>
          <p:cNvSpPr txBox="1"/>
          <p:nvPr/>
        </p:nvSpPr>
        <p:spPr>
          <a:xfrm>
            <a:off x="8435810" y="3547646"/>
            <a:ext cx="1555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A486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 러닝 기반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00E1A9-DE0A-4F7E-8C17-ED37E0EE456B}"/>
              </a:ext>
            </a:extLst>
          </p:cNvPr>
          <p:cNvSpPr txBox="1"/>
          <p:nvPr/>
        </p:nvSpPr>
        <p:spPr>
          <a:xfrm>
            <a:off x="10488285" y="3547646"/>
            <a:ext cx="133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A486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기반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120FE94-1514-4DAB-BAA1-EAF4C69227ED}"/>
              </a:ext>
            </a:extLst>
          </p:cNvPr>
          <p:cNvSpPr txBox="1"/>
          <p:nvPr/>
        </p:nvSpPr>
        <p:spPr>
          <a:xfrm>
            <a:off x="8088906" y="774324"/>
            <a:ext cx="228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Score</a:t>
            </a:r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D0A387-C2EA-4A91-BFEE-AA6D0993A954}"/>
              </a:ext>
            </a:extLst>
          </p:cNvPr>
          <p:cNvSpPr txBox="1"/>
          <p:nvPr/>
        </p:nvSpPr>
        <p:spPr>
          <a:xfrm>
            <a:off x="9088806" y="4187689"/>
            <a:ext cx="9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</a:t>
            </a:r>
          </a:p>
        </p:txBody>
      </p:sp>
      <p:grpSp>
        <p:nvGrpSpPr>
          <p:cNvPr id="81" name="object 7">
            <a:extLst>
              <a:ext uri="{FF2B5EF4-FFF2-40B4-BE49-F238E27FC236}">
                <a16:creationId xmlns:a16="http://schemas.microsoft.com/office/drawing/2014/main" id="{D525409F-E7DA-4484-B99F-49FA200BDA45}"/>
              </a:ext>
            </a:extLst>
          </p:cNvPr>
          <p:cNvGrpSpPr/>
          <p:nvPr/>
        </p:nvGrpSpPr>
        <p:grpSpPr>
          <a:xfrm>
            <a:off x="6600922" y="4274198"/>
            <a:ext cx="5255798" cy="1974202"/>
            <a:chOff x="6216573" y="1714252"/>
            <a:chExt cx="5825491" cy="2390846"/>
          </a:xfrm>
        </p:grpSpPr>
        <p:sp>
          <p:nvSpPr>
            <p:cNvPr id="82" name="object 8">
              <a:extLst>
                <a:ext uri="{FF2B5EF4-FFF2-40B4-BE49-F238E27FC236}">
                  <a16:creationId xmlns:a16="http://schemas.microsoft.com/office/drawing/2014/main" id="{E6A60AD9-9416-4056-8E35-FCC896B6248C}"/>
                </a:ext>
              </a:extLst>
            </p:cNvPr>
            <p:cNvSpPr/>
            <p:nvPr/>
          </p:nvSpPr>
          <p:spPr>
            <a:xfrm>
              <a:off x="6216574" y="2016938"/>
              <a:ext cx="5825490" cy="208816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3" name="object 9">
              <a:extLst>
                <a:ext uri="{FF2B5EF4-FFF2-40B4-BE49-F238E27FC236}">
                  <a16:creationId xmlns:a16="http://schemas.microsoft.com/office/drawing/2014/main" id="{8A3F2F47-F1F3-4ADD-8A65-32738E619798}"/>
                </a:ext>
              </a:extLst>
            </p:cNvPr>
            <p:cNvSpPr/>
            <p:nvPr/>
          </p:nvSpPr>
          <p:spPr>
            <a:xfrm>
              <a:off x="6216573" y="1981797"/>
              <a:ext cx="5825490" cy="2123301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0">
              <a:extLst>
                <a:ext uri="{FF2B5EF4-FFF2-40B4-BE49-F238E27FC236}">
                  <a16:creationId xmlns:a16="http://schemas.microsoft.com/office/drawing/2014/main" id="{2CC56197-2D0C-48CF-B02D-5404EDBE380E}"/>
                </a:ext>
              </a:extLst>
            </p:cNvPr>
            <p:cNvSpPr/>
            <p:nvPr/>
          </p:nvSpPr>
          <p:spPr>
            <a:xfrm>
              <a:off x="6216573" y="1733938"/>
              <a:ext cx="5825490" cy="602337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">
              <a:extLst>
                <a:ext uri="{FF2B5EF4-FFF2-40B4-BE49-F238E27FC236}">
                  <a16:creationId xmlns:a16="http://schemas.microsoft.com/office/drawing/2014/main" id="{36D00818-7FA5-4EA6-B734-ECDDE6705D1F}"/>
                </a:ext>
              </a:extLst>
            </p:cNvPr>
            <p:cNvSpPr/>
            <p:nvPr/>
          </p:nvSpPr>
          <p:spPr>
            <a:xfrm>
              <a:off x="6216573" y="1714252"/>
              <a:ext cx="5825490" cy="302952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5088782-B4AD-45BB-ABE5-6E97D04C3910}"/>
              </a:ext>
            </a:extLst>
          </p:cNvPr>
          <p:cNvSpPr txBox="1"/>
          <p:nvPr/>
        </p:nvSpPr>
        <p:spPr>
          <a:xfrm>
            <a:off x="9048168" y="4355068"/>
            <a:ext cx="67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</a:p>
        </p:txBody>
      </p:sp>
      <p:grpSp>
        <p:nvGrpSpPr>
          <p:cNvPr id="63" name="object 7">
            <a:extLst>
              <a:ext uri="{FF2B5EF4-FFF2-40B4-BE49-F238E27FC236}">
                <a16:creationId xmlns:a16="http://schemas.microsoft.com/office/drawing/2014/main" id="{1B06D93A-27B3-4AE4-A242-B243F8B358BE}"/>
              </a:ext>
            </a:extLst>
          </p:cNvPr>
          <p:cNvGrpSpPr/>
          <p:nvPr/>
        </p:nvGrpSpPr>
        <p:grpSpPr>
          <a:xfrm>
            <a:off x="325743" y="693109"/>
            <a:ext cx="5465457" cy="3370589"/>
            <a:chOff x="6216573" y="1600009"/>
            <a:chExt cx="5825490" cy="4197718"/>
          </a:xfrm>
        </p:grpSpPr>
        <p:sp>
          <p:nvSpPr>
            <p:cNvPr id="66" name="object 8">
              <a:extLst>
                <a:ext uri="{FF2B5EF4-FFF2-40B4-BE49-F238E27FC236}">
                  <a16:creationId xmlns:a16="http://schemas.microsoft.com/office/drawing/2014/main" id="{2A36DA36-D5CB-4A70-86E3-056E608A4D89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9">
              <a:extLst>
                <a:ext uri="{FF2B5EF4-FFF2-40B4-BE49-F238E27FC236}">
                  <a16:creationId xmlns:a16="http://schemas.microsoft.com/office/drawing/2014/main" id="{23FF3693-3FF7-4D39-998B-AAFB718D76D7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0">
              <a:extLst>
                <a:ext uri="{FF2B5EF4-FFF2-40B4-BE49-F238E27FC236}">
                  <a16:creationId xmlns:a16="http://schemas.microsoft.com/office/drawing/2014/main" id="{CA548F7A-B292-4821-9317-32BDB89E93C5}"/>
                </a:ext>
              </a:extLst>
            </p:cNvPr>
            <p:cNvSpPr/>
            <p:nvPr/>
          </p:nvSpPr>
          <p:spPr>
            <a:xfrm>
              <a:off x="6216573" y="1600465"/>
              <a:ext cx="5825490" cy="55704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1">
              <a:extLst>
                <a:ext uri="{FF2B5EF4-FFF2-40B4-BE49-F238E27FC236}">
                  <a16:creationId xmlns:a16="http://schemas.microsoft.com/office/drawing/2014/main" id="{FFBC23FE-5C77-4CDC-9148-7D296DC21A07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0E00317-11B4-45DC-BDB4-BA282C8748D4}"/>
              </a:ext>
            </a:extLst>
          </p:cNvPr>
          <p:cNvSpPr txBox="1"/>
          <p:nvPr/>
        </p:nvSpPr>
        <p:spPr>
          <a:xfrm>
            <a:off x="2230419" y="743720"/>
            <a:ext cx="197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파생변수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8AF8EB5-DCD2-4D3B-B324-8BE65BC5A544}"/>
              </a:ext>
            </a:extLst>
          </p:cNvPr>
          <p:cNvGrpSpPr/>
          <p:nvPr/>
        </p:nvGrpSpPr>
        <p:grpSpPr>
          <a:xfrm>
            <a:off x="548454" y="1231991"/>
            <a:ext cx="10820861" cy="4072700"/>
            <a:chOff x="2786793" y="3053631"/>
            <a:chExt cx="26615043" cy="67862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00935F5-3078-4AD3-A389-AB1B1CC6C998}"/>
                </a:ext>
              </a:extLst>
            </p:cNvPr>
            <p:cNvSpPr txBox="1"/>
            <p:nvPr/>
          </p:nvSpPr>
          <p:spPr>
            <a:xfrm>
              <a:off x="2786793" y="3053631"/>
              <a:ext cx="10084714" cy="563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1" dirty="0"/>
                <a:t>편차 </a:t>
              </a:r>
              <a:r>
                <a:rPr lang="en-US" altLang="ko-KR" sz="1600" dirty="0"/>
                <a:t>- </a:t>
              </a:r>
              <a:r>
                <a:rPr lang="ko-KR" altLang="en-US" sz="1600" dirty="0"/>
                <a:t>각 변수 별 평균으로 부터의 편차</a:t>
              </a:r>
              <a:endParaRPr lang="en-US" altLang="ko-KR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B823E1-BF5B-4485-8EFF-7CF1897DA6D8}"/>
                </a:ext>
              </a:extLst>
            </p:cNvPr>
            <p:cNvSpPr txBox="1"/>
            <p:nvPr/>
          </p:nvSpPr>
          <p:spPr>
            <a:xfrm>
              <a:off x="2841581" y="6251586"/>
              <a:ext cx="10651427" cy="1384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1" dirty="0"/>
                <a:t>이상치 판단</a:t>
              </a:r>
              <a:endParaRPr lang="en-US" altLang="ko-KR" sz="1600" b="1" dirty="0"/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본래 값들이 이상 분포에 속할 경우 </a:t>
              </a:r>
              <a:r>
                <a:rPr lang="en-US" altLang="ko-KR" sz="1600" dirty="0"/>
                <a:t>1, </a:t>
              </a:r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정상 분포에 속할 경우 </a:t>
              </a:r>
              <a:r>
                <a:rPr lang="en-US" altLang="ko-KR" sz="1600" dirty="0"/>
                <a:t>0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01D906-2CC5-40C4-AFB3-B6A57512E1EB}"/>
                </a:ext>
              </a:extLst>
            </p:cNvPr>
            <p:cNvSpPr txBox="1"/>
            <p:nvPr/>
          </p:nvSpPr>
          <p:spPr>
            <a:xfrm>
              <a:off x="2841581" y="4302409"/>
              <a:ext cx="9294935" cy="1794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1" dirty="0"/>
                <a:t>정상 여부</a:t>
              </a:r>
              <a:endParaRPr lang="en-US" altLang="ko-KR" sz="1600" b="1" dirty="0"/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종속 변수 </a:t>
              </a:r>
              <a:r>
                <a:rPr lang="en-US" altLang="ko-KR" sz="1600" dirty="0"/>
                <a:t>(Y)</a:t>
              </a:r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정상 </a:t>
              </a:r>
              <a:r>
                <a:rPr lang="en-US" altLang="ko-KR" sz="1600" dirty="0"/>
                <a:t>: 0 </a:t>
              </a:r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이상 </a:t>
              </a:r>
              <a:r>
                <a:rPr lang="en-US" altLang="ko-KR" sz="1600" dirty="0"/>
                <a:t>: 1 </a:t>
              </a:r>
              <a:r>
                <a:rPr lang="ko-KR" altLang="en-US" sz="1600" dirty="0"/>
                <a:t> </a:t>
              </a:r>
              <a:endParaRPr lang="en-US" altLang="ko-KR" sz="16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CD9721-A49E-4485-9DD5-47FB609CCF0B}"/>
                </a:ext>
              </a:extLst>
            </p:cNvPr>
            <p:cNvSpPr txBox="1"/>
            <p:nvPr/>
          </p:nvSpPr>
          <p:spPr>
            <a:xfrm>
              <a:off x="2841581" y="3641147"/>
              <a:ext cx="13019601" cy="564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Lot </a:t>
              </a:r>
              <a:r>
                <a:rPr lang="ko-KR" altLang="en-US" sz="1600" b="1" dirty="0"/>
                <a:t>별 평균 </a:t>
              </a:r>
              <a:r>
                <a:rPr lang="en-US" altLang="ko-KR" sz="1600" b="1" dirty="0"/>
                <a:t>- </a:t>
              </a:r>
              <a:r>
                <a:rPr lang="ko-KR" altLang="en-US" sz="1600" dirty="0"/>
                <a:t>공정 단위인 </a:t>
              </a:r>
              <a:r>
                <a:rPr lang="en-US" altLang="ko-KR" sz="1600" dirty="0"/>
                <a:t>Lot</a:t>
              </a:r>
              <a:r>
                <a:rPr lang="ko-KR" altLang="en-US" sz="1600" dirty="0"/>
                <a:t> 별 각 변수를 그룹화  한 평균</a:t>
              </a:r>
              <a:endParaRPr lang="en-US" altLang="ko-KR" sz="16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2E759D8-5F62-48CD-92DA-449647FE8435}"/>
                </a:ext>
              </a:extLst>
            </p:cNvPr>
            <p:cNvSpPr txBox="1"/>
            <p:nvPr/>
          </p:nvSpPr>
          <p:spPr>
            <a:xfrm>
              <a:off x="18255910" y="9275720"/>
              <a:ext cx="11145926" cy="564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머신러닝</a:t>
              </a: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기반의 모델이 유의미하다고 판단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9595D7D-1689-4CC5-901A-89383F03489C}"/>
              </a:ext>
            </a:extLst>
          </p:cNvPr>
          <p:cNvSpPr txBox="1"/>
          <p:nvPr/>
        </p:nvSpPr>
        <p:spPr>
          <a:xfrm>
            <a:off x="1936563" y="4143455"/>
            <a:ext cx="229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Train-valid-test </a:t>
            </a:r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4A3766-DE3C-4FE3-AB1C-BEABFCE89989}"/>
              </a:ext>
            </a:extLst>
          </p:cNvPr>
          <p:cNvGrpSpPr/>
          <p:nvPr/>
        </p:nvGrpSpPr>
        <p:grpSpPr>
          <a:xfrm>
            <a:off x="335280" y="4419292"/>
            <a:ext cx="5455920" cy="1803140"/>
            <a:chOff x="9521932" y="3660749"/>
            <a:chExt cx="7086601" cy="247334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49C6B41-5C51-405C-98DA-6E7E90D675CD}"/>
                </a:ext>
              </a:extLst>
            </p:cNvPr>
            <p:cNvGrpSpPr/>
            <p:nvPr/>
          </p:nvGrpSpPr>
          <p:grpSpPr>
            <a:xfrm>
              <a:off x="9521932" y="4096173"/>
              <a:ext cx="7086600" cy="2037921"/>
              <a:chOff x="1219200" y="5971235"/>
              <a:chExt cx="7882342" cy="1208406"/>
            </a:xfrm>
          </p:grpSpPr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70BC28F3-ED2A-40F6-8BD8-0BECC0E94F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13" t="4455" b="4137"/>
              <a:stretch/>
            </p:blipFill>
            <p:spPr>
              <a:xfrm>
                <a:off x="1219200" y="5971235"/>
                <a:ext cx="7882342" cy="1208406"/>
              </a:xfrm>
              <a:prstGeom prst="rect">
                <a:avLst/>
              </a:prstGeom>
            </p:spPr>
          </p:pic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469357F8-808A-421B-B4C0-8EA6106E1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918" y="5979445"/>
                <a:ext cx="0" cy="10719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DAC4B86A-D6BB-40A0-ADFB-B5BBA8F5BC80}"/>
                </a:ext>
              </a:extLst>
            </p:cNvPr>
            <p:cNvGrpSpPr/>
            <p:nvPr/>
          </p:nvGrpSpPr>
          <p:grpSpPr>
            <a:xfrm>
              <a:off x="11082891" y="3660749"/>
              <a:ext cx="5177092" cy="577457"/>
              <a:chOff x="10454550" y="4454513"/>
              <a:chExt cx="5177092" cy="577457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6094EB3-9ACA-4E22-B69D-6D7DFB9D077A}"/>
                  </a:ext>
                </a:extLst>
              </p:cNvPr>
              <p:cNvSpPr txBox="1"/>
              <p:nvPr/>
            </p:nvSpPr>
            <p:spPr>
              <a:xfrm>
                <a:off x="10454550" y="4454513"/>
                <a:ext cx="1101776" cy="542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Train</a:t>
                </a:r>
                <a:endParaRPr lang="ko-KR" altLang="en-US" sz="1600" b="1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9585EC-FDE7-4AEE-95F6-7C774BB32ACE}"/>
                  </a:ext>
                </a:extLst>
              </p:cNvPr>
              <p:cNvSpPr txBox="1"/>
              <p:nvPr/>
            </p:nvSpPr>
            <p:spPr>
              <a:xfrm>
                <a:off x="13143517" y="4489464"/>
                <a:ext cx="967609" cy="542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Valid</a:t>
                </a:r>
                <a:endParaRPr lang="ko-KR" altLang="en-US" sz="1600" b="1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38A18B7-A561-4D27-B7F8-2827C5E6E5F6}"/>
                  </a:ext>
                </a:extLst>
              </p:cNvPr>
              <p:cNvSpPr txBox="1"/>
              <p:nvPr/>
            </p:nvSpPr>
            <p:spPr>
              <a:xfrm>
                <a:off x="14800787" y="4489464"/>
                <a:ext cx="830855" cy="542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Test</a:t>
                </a:r>
                <a:endParaRPr lang="ko-KR" altLang="en-US" sz="1600" b="1" dirty="0"/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EF5E8F8-069F-41E5-A212-0E856AF80EE6}"/>
                </a:ext>
              </a:extLst>
            </p:cNvPr>
            <p:cNvSpPr/>
            <p:nvPr/>
          </p:nvSpPr>
          <p:spPr>
            <a:xfrm>
              <a:off x="9521932" y="4096172"/>
              <a:ext cx="3868925" cy="1821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EE34A-3CA6-4AFB-8EC4-D9049E84B064}"/>
                </a:ext>
              </a:extLst>
            </p:cNvPr>
            <p:cNvSpPr/>
            <p:nvPr/>
          </p:nvSpPr>
          <p:spPr>
            <a:xfrm>
              <a:off x="13400383" y="4110018"/>
              <a:ext cx="3208150" cy="1807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56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2077720"/>
            <a:ext cx="6019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spc="-14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</a:t>
            </a:r>
            <a:r>
              <a:rPr sz="3200" spc="-14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en-US" sz="320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320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 프로젝트 개요</a:t>
            </a:r>
            <a:br>
              <a:rPr lang="en-US" altLang="ko-KR" sz="320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b="0" spc="-4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sz="1600" b="0" spc="-4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프로젝터 배경 </a:t>
            </a:r>
            <a:br>
              <a:rPr lang="en-US" altLang="ko-KR" sz="1600" b="0" spc="-4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b="0" spc="-4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sz="1600" b="0" spc="-4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설명 </a:t>
            </a:r>
            <a:endParaRPr sz="1600" b="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AD2AFDD-02EA-6003-4820-D414EDAC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715000" y="2531508"/>
            <a:ext cx="5652770" cy="129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ko-KR" altLang="en-US" sz="1600" spc="-1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기대효과 </a:t>
            </a:r>
            <a:r>
              <a:rPr lang="en-US" altLang="ko-KR" sz="1600" spc="-1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:</a:t>
            </a:r>
          </a:p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Tx/>
              <a:buChar char="-"/>
            </a:pPr>
            <a:r>
              <a:rPr lang="ko-KR" altLang="en-US" sz="1400" spc="-1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활주로 변경에 따라 항공기 이착륙이 지연될 수 있기 때문에 사전 예측이 필요 </a:t>
            </a:r>
            <a:endParaRPr lang="en-US" altLang="ko-KR" sz="1400" spc="-100" dirty="0">
              <a:solidFill>
                <a:srgbClr val="40404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Tx/>
              <a:buChar char="-"/>
            </a:pPr>
            <a:r>
              <a:rPr lang="ko-KR" altLang="en-US" sz="1400" spc="-1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활주로 예측을 통해 조정할 시간</a:t>
            </a:r>
            <a:r>
              <a:rPr lang="en-US" altLang="ko-KR" sz="1400" spc="-1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, </a:t>
            </a:r>
            <a:r>
              <a:rPr lang="ko-KR" altLang="en-US" sz="1400" spc="-1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지연 연료 낭비를 줄일 수 있음</a:t>
            </a:r>
            <a:endParaRPr lang="en-US" sz="1400" spc="-100" dirty="0">
              <a:solidFill>
                <a:srgbClr val="40404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50D67441-F99B-A929-30A0-E221845FE4B0}"/>
              </a:ext>
            </a:extLst>
          </p:cNvPr>
          <p:cNvSpPr/>
          <p:nvPr/>
        </p:nvSpPr>
        <p:spPr>
          <a:xfrm>
            <a:off x="347383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AE57AE2-CFF9-AC7F-A1F5-67EB99798327}"/>
              </a:ext>
            </a:extLst>
          </p:cNvPr>
          <p:cNvSpPr txBox="1"/>
          <p:nvPr/>
        </p:nvSpPr>
        <p:spPr>
          <a:xfrm>
            <a:off x="7030278" y="147828"/>
            <a:ext cx="15341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4C9B02C9-9C78-61E1-BA3D-A6EF3DCE719F}"/>
              </a:ext>
            </a:extLst>
          </p:cNvPr>
          <p:cNvSpPr txBox="1"/>
          <p:nvPr/>
        </p:nvSpPr>
        <p:spPr>
          <a:xfrm>
            <a:off x="9925174" y="147828"/>
            <a:ext cx="66730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8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566C71C3-CE5B-A481-8620-BCFF07BD2117}"/>
              </a:ext>
            </a:extLst>
          </p:cNvPr>
          <p:cNvSpPr txBox="1"/>
          <p:nvPr/>
        </p:nvSpPr>
        <p:spPr>
          <a:xfrm>
            <a:off x="4068417" y="129052"/>
            <a:ext cx="148997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4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237CBFAE-85D9-819D-DC19-7ACA9D1E1CB4}"/>
              </a:ext>
            </a:extLst>
          </p:cNvPr>
          <p:cNvSpPr txBox="1"/>
          <p:nvPr/>
        </p:nvSpPr>
        <p:spPr>
          <a:xfrm>
            <a:off x="1577215" y="127796"/>
            <a:ext cx="9373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9" name="AutoShape 4" descr="Location of airports">
            <a:extLst>
              <a:ext uri="{FF2B5EF4-FFF2-40B4-BE49-F238E27FC236}">
                <a16:creationId xmlns:a16="http://schemas.microsoft.com/office/drawing/2014/main" id="{02175BF2-845E-EF5F-FB2D-1EFFB0082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object 10"/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프로젝트 배경</a:t>
            </a:r>
            <a:endParaRPr sz="2000" dirty="0">
              <a:latin typeface="UnDotum"/>
              <a:cs typeface="UnDotu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24FE67-6B13-2537-4EE4-430D5097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978099"/>
            <a:ext cx="5250880" cy="2901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DFF572-8F98-2609-8311-B67BF12E167F}"/>
              </a:ext>
            </a:extLst>
          </p:cNvPr>
          <p:cNvSpPr txBox="1"/>
          <p:nvPr/>
        </p:nvSpPr>
        <p:spPr>
          <a:xfrm>
            <a:off x="5613341" y="1763732"/>
            <a:ext cx="6103620" cy="424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ko-KR" altLang="en-US" sz="1600" spc="-1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주제 </a:t>
            </a:r>
            <a:r>
              <a:rPr lang="en-US" altLang="ko-KR" sz="1600" spc="-1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:  </a:t>
            </a:r>
            <a:r>
              <a:rPr lang="ko-KR" altLang="en-US" sz="1400" spc="-100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항공 시계열  데이터를 이용한 활주로 구성 예측</a:t>
            </a:r>
            <a:endParaRPr lang="en-US" altLang="ko-KR" sz="1600" spc="-100" dirty="0">
              <a:solidFill>
                <a:srgbClr val="40404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26CFC-FD4C-B2D8-638D-2321A8BD5446}"/>
              </a:ext>
            </a:extLst>
          </p:cNvPr>
          <p:cNvSpPr txBox="1"/>
          <p:nvPr/>
        </p:nvSpPr>
        <p:spPr>
          <a:xfrm>
            <a:off x="5613341" y="2107161"/>
            <a:ext cx="6103620" cy="424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ko-KR" altLang="en-US" sz="1600" spc="-1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목적</a:t>
            </a:r>
            <a:r>
              <a:rPr lang="ko-KR" altLang="en-US" sz="1600" spc="-100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 </a:t>
            </a:r>
            <a:r>
              <a:rPr lang="en-US" altLang="ko-KR" sz="1600" spc="-100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:</a:t>
            </a:r>
            <a:r>
              <a:rPr lang="en-US" altLang="ko-KR" sz="1400" spc="-100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 </a:t>
            </a:r>
            <a:r>
              <a:rPr lang="ko-KR" altLang="en-US" sz="1400" spc="-120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항공  교통과 날씨를 포함한 실시간 데이터를 이용하여  활주로 구성 변경 사항을  예측</a:t>
            </a:r>
            <a:endParaRPr lang="en-US" altLang="ko-KR" sz="1600" spc="-120" dirty="0">
              <a:solidFill>
                <a:srgbClr val="40404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37D4423-C09A-47CD-EEFC-6E021C78F560}"/>
              </a:ext>
            </a:extLst>
          </p:cNvPr>
          <p:cNvSpPr/>
          <p:nvPr/>
        </p:nvSpPr>
        <p:spPr>
          <a:xfrm>
            <a:off x="347383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532E2D1-B58C-0967-4F48-F198CDC7D9B9}"/>
              </a:ext>
            </a:extLst>
          </p:cNvPr>
          <p:cNvSpPr txBox="1"/>
          <p:nvPr/>
        </p:nvSpPr>
        <p:spPr>
          <a:xfrm>
            <a:off x="7030278" y="147828"/>
            <a:ext cx="15341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09448DC-C19C-11E2-1F8E-1CEF5E5FEDA4}"/>
              </a:ext>
            </a:extLst>
          </p:cNvPr>
          <p:cNvSpPr txBox="1"/>
          <p:nvPr/>
        </p:nvSpPr>
        <p:spPr>
          <a:xfrm>
            <a:off x="9925174" y="147828"/>
            <a:ext cx="66730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8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5BD5B5E-CEC1-5983-1D1E-14593E4C1DF3}"/>
              </a:ext>
            </a:extLst>
          </p:cNvPr>
          <p:cNvSpPr txBox="1"/>
          <p:nvPr/>
        </p:nvSpPr>
        <p:spPr>
          <a:xfrm>
            <a:off x="4068417" y="129052"/>
            <a:ext cx="12960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4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7BFD44C-CB94-F065-C5A5-99AA89524619}"/>
              </a:ext>
            </a:extLst>
          </p:cNvPr>
          <p:cNvSpPr txBox="1"/>
          <p:nvPr/>
        </p:nvSpPr>
        <p:spPr>
          <a:xfrm>
            <a:off x="1577215" y="127796"/>
            <a:ext cx="9373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데이터 설명</a:t>
            </a:r>
            <a:endParaRPr sz="2000" dirty="0">
              <a:latin typeface="UnDotum"/>
              <a:cs typeface="UnDotu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601EB2-CBDE-4653-A73E-8A519798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4" y="1901009"/>
            <a:ext cx="3712657" cy="4288059"/>
          </a:xfrm>
          <a:prstGeom prst="rect">
            <a:avLst/>
          </a:prstGeom>
          <a:ln w="19050">
            <a:solidFill>
              <a:srgbClr val="7F7F7F"/>
            </a:solidFill>
          </a:ln>
        </p:spPr>
      </p:pic>
      <p:sp>
        <p:nvSpPr>
          <p:cNvPr id="17" name="object 15">
            <a:extLst>
              <a:ext uri="{FF2B5EF4-FFF2-40B4-BE49-F238E27FC236}">
                <a16:creationId xmlns:a16="http://schemas.microsoft.com/office/drawing/2014/main" id="{4A9758A6-F4A8-4C96-922B-EB9C05C2BB1C}"/>
              </a:ext>
            </a:extLst>
          </p:cNvPr>
          <p:cNvSpPr txBox="1"/>
          <p:nvPr/>
        </p:nvSpPr>
        <p:spPr>
          <a:xfrm>
            <a:off x="457201" y="1524148"/>
            <a:ext cx="3739480" cy="393056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905"/>
              </a:spcBef>
            </a:pPr>
            <a:r>
              <a:rPr lang="en-US" dirty="0">
                <a:solidFill>
                  <a:schemeClr val="bg1"/>
                </a:solidFill>
                <a:latin typeface="UnDotum"/>
                <a:cs typeface="UnDotum"/>
              </a:rPr>
              <a:t>	        Tree</a:t>
            </a:r>
            <a:r>
              <a:rPr lang="ko-KR" altLang="en-US" dirty="0">
                <a:solidFill>
                  <a:schemeClr val="bg1"/>
                </a:solidFill>
                <a:latin typeface="UnDotum"/>
                <a:cs typeface="UnDotum"/>
              </a:rPr>
              <a:t> 구조</a:t>
            </a:r>
            <a:endParaRPr dirty="0">
              <a:solidFill>
                <a:schemeClr val="bg1"/>
              </a:solidFill>
              <a:latin typeface="UnDotum"/>
              <a:cs typeface="UnDotum"/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BD6376-AC21-43F4-9B58-25EC57801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6992"/>
              </p:ext>
            </p:extLst>
          </p:nvPr>
        </p:nvGraphicFramePr>
        <p:xfrm>
          <a:off x="4353170" y="1841060"/>
          <a:ext cx="7284302" cy="434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630">
                  <a:extLst>
                    <a:ext uri="{9D8B030D-6E8A-4147-A177-3AD203B41FA5}">
                      <a16:colId xmlns:a16="http://schemas.microsoft.com/office/drawing/2014/main" val="1376054776"/>
                    </a:ext>
                  </a:extLst>
                </a:gridCol>
                <a:gridCol w="4474672">
                  <a:extLst>
                    <a:ext uri="{9D8B030D-6E8A-4147-A177-3AD203B41FA5}">
                      <a16:colId xmlns:a16="http://schemas.microsoft.com/office/drawing/2014/main" val="1474867194"/>
                    </a:ext>
                  </a:extLst>
                </a:gridCol>
              </a:tblGrid>
              <a:tr h="483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내용</a:t>
                      </a:r>
                    </a:p>
                  </a:txBody>
                  <a:tcPr>
                    <a:solidFill>
                      <a:srgbClr val="3A4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558222"/>
                  </a:ext>
                </a:extLst>
              </a:tr>
              <a:tr h="483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</a:t>
                      </a:r>
                      <a:r>
                        <a:rPr lang="en-US" altLang="ko-KR" dirty="0" err="1"/>
                        <a:t>Airport_config</a:t>
                      </a:r>
                      <a:endParaRPr lang="ko-KR" altLang="en-US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활주로 구성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672001"/>
                  </a:ext>
                </a:extLst>
              </a:tr>
              <a:tr h="483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_Runway</a:t>
                      </a:r>
                      <a:endParaRPr lang="ko-KR" altLang="en-US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시간 별 이착륙 시 사용되는 활주로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39017"/>
                  </a:ext>
                </a:extLst>
              </a:tr>
              <a:tr h="483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</a:t>
                      </a:r>
                      <a:r>
                        <a:rPr lang="en-US" altLang="ko-KR" dirty="0" err="1"/>
                        <a:t>First_position</a:t>
                      </a:r>
                      <a:endParaRPr lang="ko-KR" altLang="en-US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예측시간 별 이착륙 시 사용되는 활주로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27311"/>
                  </a:ext>
                </a:extLst>
              </a:tr>
              <a:tr h="483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_Lamp</a:t>
                      </a:r>
                      <a:endParaRPr lang="ko-KR" altLang="en-US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기상데이터 </a:t>
                      </a:r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온도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풍향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풍속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강우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낙뢰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00019"/>
                  </a:ext>
                </a:extLst>
              </a:tr>
              <a:tr h="483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</a:t>
                      </a:r>
                      <a:r>
                        <a:rPr lang="en-US" altLang="ko-KR" dirty="0" err="1"/>
                        <a:t>Runway_time</a:t>
                      </a:r>
                      <a:endParaRPr lang="ko-KR" altLang="en-US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이착륙시 활주로에 도달한 시간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14021"/>
                  </a:ext>
                </a:extLst>
              </a:tr>
              <a:tr h="483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</a:t>
                      </a:r>
                      <a:r>
                        <a:rPr lang="en-US" altLang="ko-KR" dirty="0" err="1"/>
                        <a:t>Stand_time</a:t>
                      </a:r>
                      <a:endParaRPr lang="ko-KR" altLang="en-US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이착륙시 게이트에 도달한 시간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8638"/>
                  </a:ext>
                </a:extLst>
              </a:tr>
              <a:tr h="483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</a:t>
                      </a:r>
                      <a:r>
                        <a:rPr lang="en-US" altLang="ko-KR" dirty="0" err="1"/>
                        <a:t>Scheduled_runway_time</a:t>
                      </a:r>
                      <a:endParaRPr lang="ko-KR" altLang="en-US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예정된 이착륙 시간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96270"/>
                  </a:ext>
                </a:extLst>
              </a:tr>
              <a:tr h="483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</a:t>
                      </a:r>
                      <a:r>
                        <a:rPr lang="en-US" altLang="ko-KR" dirty="0" err="1"/>
                        <a:t>Estimated_runway_time</a:t>
                      </a:r>
                      <a:endParaRPr lang="ko-KR" altLang="en-US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예측된 이착륙 시간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1903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432F04D-D5E5-4EDD-B8F9-52C442BA3409}"/>
              </a:ext>
            </a:extLst>
          </p:cNvPr>
          <p:cNvSpPr txBox="1"/>
          <p:nvPr/>
        </p:nvSpPr>
        <p:spPr>
          <a:xfrm>
            <a:off x="5486400" y="1351345"/>
            <a:ext cx="52578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동일한 데이터 형태가 </a:t>
            </a:r>
            <a:r>
              <a:rPr lang="en-US" altLang="ko-KR" dirty="0"/>
              <a:t>10</a:t>
            </a:r>
            <a:r>
              <a:rPr lang="ko-KR" altLang="en-US" dirty="0"/>
              <a:t>개의 공항 별로 존재</a:t>
            </a:r>
          </a:p>
        </p:txBody>
      </p:sp>
    </p:spTree>
    <p:extLst>
      <p:ext uri="{BB962C8B-B14F-4D97-AF65-F5344CB8AC3E}">
        <p14:creationId xmlns:p14="http://schemas.microsoft.com/office/powerpoint/2010/main" val="109638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66BDEB-868D-F136-C5CE-CCA82B7A69DB}"/>
              </a:ext>
            </a:extLst>
          </p:cNvPr>
          <p:cNvSpPr txBox="1"/>
          <p:nvPr/>
        </p:nvSpPr>
        <p:spPr>
          <a:xfrm>
            <a:off x="1708709" y="5562600"/>
            <a:ext cx="161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Katl</a:t>
            </a:r>
            <a:r>
              <a:rPr lang="en-US" altLang="ko-KR" dirty="0"/>
              <a:t> Airport Runway map </a:t>
            </a:r>
            <a:endParaRPr lang="ko-KR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37D4423-C09A-47CD-EEFC-6E021C78F560}"/>
              </a:ext>
            </a:extLst>
          </p:cNvPr>
          <p:cNvSpPr/>
          <p:nvPr/>
        </p:nvSpPr>
        <p:spPr>
          <a:xfrm>
            <a:off x="347383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532E2D1-B58C-0967-4F48-F198CDC7D9B9}"/>
              </a:ext>
            </a:extLst>
          </p:cNvPr>
          <p:cNvSpPr txBox="1"/>
          <p:nvPr/>
        </p:nvSpPr>
        <p:spPr>
          <a:xfrm>
            <a:off x="7030278" y="147828"/>
            <a:ext cx="15341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09448DC-C19C-11E2-1F8E-1CEF5E5FEDA4}"/>
              </a:ext>
            </a:extLst>
          </p:cNvPr>
          <p:cNvSpPr txBox="1"/>
          <p:nvPr/>
        </p:nvSpPr>
        <p:spPr>
          <a:xfrm>
            <a:off x="9925174" y="147828"/>
            <a:ext cx="66730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8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5BD5B5E-CEC1-5983-1D1E-14593E4C1DF3}"/>
              </a:ext>
            </a:extLst>
          </p:cNvPr>
          <p:cNvSpPr txBox="1"/>
          <p:nvPr/>
        </p:nvSpPr>
        <p:spPr>
          <a:xfrm>
            <a:off x="4068417" y="129052"/>
            <a:ext cx="14179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4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861" y="1624703"/>
            <a:ext cx="6600825" cy="22860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7BFD44C-CB94-F065-C5A5-99AA89524619}"/>
              </a:ext>
            </a:extLst>
          </p:cNvPr>
          <p:cNvSpPr txBox="1"/>
          <p:nvPr/>
        </p:nvSpPr>
        <p:spPr>
          <a:xfrm>
            <a:off x="1577215" y="127796"/>
            <a:ext cx="9373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예측 대상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6854746" y="784751"/>
            <a:ext cx="990600" cy="333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ko-KR" altLang="en-US" sz="1400" spc="-190" dirty="0">
                <a:solidFill>
                  <a:srgbClr val="404040"/>
                </a:solidFill>
                <a:latin typeface="UnDotum"/>
                <a:cs typeface="UnDotum"/>
              </a:rPr>
              <a:t> 출발 활주로</a:t>
            </a:r>
            <a:endParaRPr lang="en-US" altLang="ko-KR" sz="1400" spc="-190" dirty="0">
              <a:solidFill>
                <a:srgbClr val="404040"/>
              </a:solidFill>
              <a:latin typeface="UnDotum"/>
              <a:cs typeface="UnDot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42369" y="2304432"/>
            <a:ext cx="2026948" cy="276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7474440" y="1463037"/>
            <a:ext cx="1267929" cy="8413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441890" y="1477450"/>
            <a:ext cx="327427" cy="8269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81" y="1137611"/>
            <a:ext cx="2994614" cy="339839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 flipH="1">
            <a:off x="7975288" y="1463219"/>
            <a:ext cx="230868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48898" y="804213"/>
            <a:ext cx="877952" cy="276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434061" y="1296412"/>
            <a:ext cx="3810000" cy="4238626"/>
            <a:chOff x="434061" y="1296412"/>
            <a:chExt cx="3810000" cy="4238626"/>
          </a:xfrm>
        </p:grpSpPr>
        <p:pic>
          <p:nvPicPr>
            <p:cNvPr id="1026" name="Picture 2" descr="HARTSFIELD-JACKSON (KATL / ATL) - ATLANTA, GEORGIA, UNITED STATES . Airport  | Runways | Ground Handling | Aviation Weath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61" y="1296412"/>
              <a:ext cx="3810000" cy="4238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609600" y="4936201"/>
              <a:ext cx="228599" cy="2143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43000" y="2483522"/>
              <a:ext cx="228599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19200" y="2748004"/>
              <a:ext cx="189389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9204" y="3682103"/>
              <a:ext cx="189389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9204" y="3988660"/>
              <a:ext cx="189389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939498" y="784751"/>
            <a:ext cx="161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활주로구성</a:t>
            </a:r>
            <a:r>
              <a:rPr lang="ko-KR" altLang="en-US" sz="1400" dirty="0"/>
              <a:t> 코드</a:t>
            </a:r>
            <a:r>
              <a:rPr lang="ko-KR" altLang="en-US" dirty="0"/>
              <a:t>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93643" y="4495800"/>
            <a:ext cx="5364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</a:t>
            </a:r>
            <a:r>
              <a:rPr lang="ko-KR" altLang="en-US" sz="1400" dirty="0" err="1"/>
              <a:t>공항별</a:t>
            </a:r>
            <a:r>
              <a:rPr lang="ko-KR" altLang="en-US" sz="1400" dirty="0"/>
              <a:t> 활주로 구성이 활성화 될 확률을 예측하는 것이 목표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 err="1"/>
              <a:t>공항별</a:t>
            </a:r>
            <a:r>
              <a:rPr lang="ko-KR" altLang="en-US" sz="1400" dirty="0"/>
              <a:t> 활주로 구성 확률을 예측하는 다중 분류 문제</a:t>
            </a:r>
          </a:p>
        </p:txBody>
      </p:sp>
      <p:cxnSp>
        <p:nvCxnSpPr>
          <p:cNvPr id="81" name="직선 연결선 80"/>
          <p:cNvCxnSpPr/>
          <p:nvPr/>
        </p:nvCxnSpPr>
        <p:spPr>
          <a:xfrm flipH="1">
            <a:off x="9163356" y="1463037"/>
            <a:ext cx="230868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bject 10"/>
          <p:cNvSpPr txBox="1"/>
          <p:nvPr/>
        </p:nvSpPr>
        <p:spPr>
          <a:xfrm>
            <a:off x="9473335" y="740389"/>
            <a:ext cx="990600" cy="333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ko-KR" altLang="en-US" sz="1400" spc="-190" dirty="0">
                <a:solidFill>
                  <a:srgbClr val="404040"/>
                </a:solidFill>
                <a:latin typeface="UnDotum"/>
                <a:cs typeface="UnDotum"/>
              </a:rPr>
              <a:t> 도착 활주로</a:t>
            </a:r>
            <a:endParaRPr lang="en-US" altLang="ko-KR" sz="1400" spc="-190" dirty="0">
              <a:solidFill>
                <a:srgbClr val="404040"/>
              </a:solidFill>
              <a:latin typeface="UnDotum"/>
              <a:cs typeface="UnDotum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567487" y="769173"/>
            <a:ext cx="877952" cy="276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5" name="직선 화살표 연결선 1044"/>
          <p:cNvCxnSpPr/>
          <p:nvPr/>
        </p:nvCxnSpPr>
        <p:spPr>
          <a:xfrm>
            <a:off x="7826850" y="1074198"/>
            <a:ext cx="196120" cy="1432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H="1">
            <a:off x="9331795" y="1056437"/>
            <a:ext cx="228459" cy="161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그림 10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146" y="3505201"/>
            <a:ext cx="1313390" cy="2514600"/>
          </a:xfrm>
          <a:prstGeom prst="rect">
            <a:avLst/>
          </a:prstGeom>
          <a:ln w="57150">
            <a:solidFill>
              <a:srgbClr val="7F7F7F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0441890" y="1154083"/>
            <a:ext cx="173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숫자는 방위를 의미</a:t>
            </a:r>
          </a:p>
        </p:txBody>
      </p:sp>
    </p:spTree>
    <p:extLst>
      <p:ext uri="{BB962C8B-B14F-4D97-AF65-F5344CB8AC3E}">
        <p14:creationId xmlns:p14="http://schemas.microsoft.com/office/powerpoint/2010/main" val="183641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1205</Words>
  <Application>Microsoft Office PowerPoint</Application>
  <PresentationFormat>와이드스크린</PresentationFormat>
  <Paragraphs>245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UnDotum</vt:lpstr>
      <vt:lpstr>나눔스퀘어_ac Bold</vt:lpstr>
      <vt:lpstr>나눔스퀘어_ac ExtraBold</vt:lpstr>
      <vt:lpstr>맑은 고딕</vt:lpstr>
      <vt:lpstr>Arial</vt:lpstr>
      <vt:lpstr>Arial Black</vt:lpstr>
      <vt:lpstr>Calibri</vt:lpstr>
      <vt:lpstr>Times New Roman</vt:lpstr>
      <vt:lpstr>Office Theme</vt:lpstr>
      <vt:lpstr>시계열  데이터  기반  모델링  개발 이상 탐지 &amp; 미래 예측 </vt:lpstr>
      <vt:lpstr>PowerPoint 프레젠테이션</vt:lpstr>
      <vt:lpstr>Ⅰ. 1차 프로젝트  - 1차 프로젝트 개요 - 1차 프로젝트 결과 </vt:lpstr>
      <vt:lpstr>PowerPoint 프레젠테이션</vt:lpstr>
      <vt:lpstr>PowerPoint 프레젠테이션</vt:lpstr>
      <vt:lpstr>Ⅱ. 2차 프로젝트 개요 -  프로젝터 배경  -  데이터 설명 </vt:lpstr>
      <vt:lpstr>PowerPoint 프레젠테이션</vt:lpstr>
      <vt:lpstr>PowerPoint 프레젠테이션</vt:lpstr>
      <vt:lpstr>PowerPoint 프레젠테이션</vt:lpstr>
      <vt:lpstr>PowerPoint 프레젠테이션</vt:lpstr>
      <vt:lpstr>Ⅲ. 데이터 엔지니어링 - 파생 변수  - 변수 중요도 </vt:lpstr>
      <vt:lpstr>PowerPoint 프레젠테이션</vt:lpstr>
      <vt:lpstr>PowerPoint 프레젠테이션</vt:lpstr>
      <vt:lpstr>Ⅲ. 모델링 - 모델 설명  - 모델 비교  - 결과 및 결론 </vt:lpstr>
      <vt:lpstr>1. 모델 설명  - 모델 목적 : 예측 시점 이후 6시간 동안의 Configuration 활성화 확률 예측  - - 3개의  각기 다른 모델을 통해 예측 및 결과를 도출 함 </vt:lpstr>
      <vt:lpstr>PowerPoint 프레젠테이션</vt:lpstr>
      <vt:lpstr>PowerPoint 프레젠테이션</vt:lpstr>
      <vt:lpstr>PowerPoint 프레젠테이션</vt:lpstr>
      <vt:lpstr>감사합니다. 이상 탐지 &amp; 미래 예측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시계열  데이터  기반  모델링  개발 이상 탐지 &amp; 미래 예측 </dc:title>
  <cp:lastModifiedBy>HUN IM</cp:lastModifiedBy>
  <cp:revision>26</cp:revision>
  <dcterms:created xsi:type="dcterms:W3CDTF">2022-03-29T00:25:22Z</dcterms:created>
  <dcterms:modified xsi:type="dcterms:W3CDTF">2022-03-31T08:13:23Z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2022-03-29T00:00:00Z</vt:filetime>
  </property>
</Properties>
</file>