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968" r:id="rId1"/>
  </p:sldMasterIdLst>
  <p:notesMasterIdLst>
    <p:notesMasterId r:id="rId10"/>
  </p:notesMasterIdLst>
  <p:handoutMasterIdLst>
    <p:handoutMasterId r:id="rId11"/>
  </p:handoutMasterIdLst>
  <p:sldIdLst>
    <p:sldId id="4003" r:id="rId2"/>
    <p:sldId id="4007" r:id="rId3"/>
    <p:sldId id="4002" r:id="rId4"/>
    <p:sldId id="4006" r:id="rId5"/>
    <p:sldId id="4009" r:id="rId6"/>
    <p:sldId id="4010" r:id="rId7"/>
    <p:sldId id="4012" r:id="rId8"/>
    <p:sldId id="4013" r:id="rId9"/>
  </p:sldIdLst>
  <p:sldSz cx="9906000" cy="6858000" type="A4"/>
  <p:notesSz cx="6807200" cy="9939338"/>
  <p:defaultTextStyle>
    <a:defPPr>
      <a:defRPr lang="en-US"/>
    </a:defPPr>
    <a:lvl1pPr algn="l" rtl="0" fontAlgn="base">
      <a:lnSpc>
        <a:spcPct val="120000"/>
      </a:lnSpc>
      <a:spcBef>
        <a:spcPct val="0"/>
      </a:spcBef>
      <a:spcAft>
        <a:spcPct val="0"/>
      </a:spcAft>
      <a:buChar char="•"/>
      <a:defRPr kumimoji="1" sz="11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1pPr>
    <a:lvl2pPr marL="457200" algn="l" rtl="0" fontAlgn="base">
      <a:lnSpc>
        <a:spcPct val="120000"/>
      </a:lnSpc>
      <a:spcBef>
        <a:spcPct val="0"/>
      </a:spcBef>
      <a:spcAft>
        <a:spcPct val="0"/>
      </a:spcAft>
      <a:buChar char="•"/>
      <a:defRPr kumimoji="1" sz="11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2pPr>
    <a:lvl3pPr marL="914400" algn="l" rtl="0" fontAlgn="base">
      <a:lnSpc>
        <a:spcPct val="120000"/>
      </a:lnSpc>
      <a:spcBef>
        <a:spcPct val="0"/>
      </a:spcBef>
      <a:spcAft>
        <a:spcPct val="0"/>
      </a:spcAft>
      <a:buChar char="•"/>
      <a:defRPr kumimoji="1" sz="11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3pPr>
    <a:lvl4pPr marL="1371600" algn="l" rtl="0" fontAlgn="base">
      <a:lnSpc>
        <a:spcPct val="120000"/>
      </a:lnSpc>
      <a:spcBef>
        <a:spcPct val="0"/>
      </a:spcBef>
      <a:spcAft>
        <a:spcPct val="0"/>
      </a:spcAft>
      <a:buChar char="•"/>
      <a:defRPr kumimoji="1" sz="11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4pPr>
    <a:lvl5pPr marL="1828800" algn="l" rtl="0" fontAlgn="base">
      <a:lnSpc>
        <a:spcPct val="120000"/>
      </a:lnSpc>
      <a:spcBef>
        <a:spcPct val="0"/>
      </a:spcBef>
      <a:spcAft>
        <a:spcPct val="0"/>
      </a:spcAft>
      <a:buChar char="•"/>
      <a:defRPr kumimoji="1" sz="11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1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1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1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1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1" userDrawn="1">
          <p15:clr>
            <a:srgbClr val="A4A3A4"/>
          </p15:clr>
        </p15:guide>
        <p15:guide id="2" orient="horz" userDrawn="1">
          <p15:clr>
            <a:srgbClr val="A4A3A4"/>
          </p15:clr>
        </p15:guide>
        <p15:guide id="3" orient="horz" pos="129" userDrawn="1">
          <p15:clr>
            <a:srgbClr val="A4A3A4"/>
          </p15:clr>
        </p15:guide>
        <p15:guide id="4" orient="horz" pos="4126" userDrawn="1">
          <p15:clr>
            <a:srgbClr val="A4A3A4"/>
          </p15:clr>
        </p15:guide>
        <p15:guide id="6" pos="6008" userDrawn="1">
          <p15:clr>
            <a:srgbClr val="A4A3A4"/>
          </p15:clr>
        </p15:guide>
        <p15:guide id="7" pos="240" userDrawn="1">
          <p15:clr>
            <a:srgbClr val="A4A3A4"/>
          </p15:clr>
        </p15:guide>
        <p15:guide id="8" pos="31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0" userDrawn="1">
          <p15:clr>
            <a:srgbClr val="A4A3A4"/>
          </p15:clr>
        </p15:guide>
        <p15:guide id="2" pos="2164" userDrawn="1">
          <p15:clr>
            <a:srgbClr val="A4A3A4"/>
          </p15:clr>
        </p15:guide>
        <p15:guide id="3" orient="horz" pos="3131" userDrawn="1">
          <p15:clr>
            <a:srgbClr val="A4A3A4"/>
          </p15:clr>
        </p15:guide>
        <p15:guide id="4" pos="2145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N IM" initials="HI" lastIdx="2" clrIdx="0">
    <p:extLst>
      <p:ext uri="{19B8F6BF-5375-455C-9EA6-DF929625EA0E}">
        <p15:presenceInfo xmlns:p15="http://schemas.microsoft.com/office/powerpoint/2012/main" userId="HUN IM" providerId="None"/>
      </p:ext>
    </p:extLst>
  </p:cmAuthor>
  <p:cmAuthor id="2" name="IMHUN" initials="I" lastIdx="1" clrIdx="1">
    <p:extLst>
      <p:ext uri="{19B8F6BF-5375-455C-9EA6-DF929625EA0E}">
        <p15:presenceInfo xmlns:p15="http://schemas.microsoft.com/office/powerpoint/2012/main" userId="IMHU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99CCFF"/>
    <a:srgbClr val="66CCFF"/>
    <a:srgbClr val="3381B3"/>
    <a:srgbClr val="0D0807"/>
    <a:srgbClr val="1846A3"/>
    <a:srgbClr val="0C4C8A"/>
    <a:srgbClr val="CCECFF"/>
    <a:srgbClr val="F8E8E7"/>
    <a:srgbClr val="E7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01" autoAdjust="0"/>
    <p:restoredTop sz="96318" autoAdjust="0"/>
  </p:normalViewPr>
  <p:slideViewPr>
    <p:cSldViewPr snapToGrid="0" snapToObjects="1">
      <p:cViewPr varScale="1">
        <p:scale>
          <a:sx n="83" d="100"/>
          <a:sy n="83" d="100"/>
        </p:scale>
        <p:origin x="1286" y="62"/>
      </p:cViewPr>
      <p:guideLst>
        <p:guide orient="horz" pos="731"/>
        <p:guide orient="horz"/>
        <p:guide orient="horz" pos="129"/>
        <p:guide orient="horz" pos="4126"/>
        <p:guide pos="6008"/>
        <p:guide pos="240"/>
        <p:guide pos="31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208"/>
    </p:cViewPr>
  </p:sorterViewPr>
  <p:notesViewPr>
    <p:cSldViewPr snapToGrid="0" snapToObjects="1">
      <p:cViewPr>
        <p:scale>
          <a:sx n="300" d="100"/>
          <a:sy n="300" d="100"/>
        </p:scale>
        <p:origin x="-732" y="-6780"/>
      </p:cViewPr>
      <p:guideLst>
        <p:guide orient="horz" pos="3150"/>
        <p:guide pos="2164"/>
        <p:guide orient="horz" pos="3131"/>
        <p:guide pos="214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02-08T14:07:28.282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50529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6" tIns="45767" rIns="91536" bIns="45767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buFontTx/>
              <a:buNone/>
              <a:defRPr kumimoji="0" sz="1200">
                <a:latin typeface="Times" charset="0"/>
                <a:ea typeface="Gulim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671" y="2"/>
            <a:ext cx="2950529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6" tIns="45767" rIns="91536" bIns="45767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buFontTx/>
              <a:buNone/>
              <a:defRPr kumimoji="0" sz="1200">
                <a:latin typeface="Times" charset="0"/>
                <a:ea typeface="Gulim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58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1897"/>
            <a:ext cx="2950529" cy="497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6" tIns="45767" rIns="91536" bIns="45767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buFontTx/>
              <a:buNone/>
              <a:defRPr kumimoji="0" sz="1200">
                <a:latin typeface="Times" charset="0"/>
                <a:ea typeface="Gulim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58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671" y="9441897"/>
            <a:ext cx="2950529" cy="497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6" tIns="45767" rIns="91536" bIns="45767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buFontTx/>
              <a:buNone/>
              <a:defRPr kumimoji="0" sz="1200">
                <a:latin typeface="Times" charset="0"/>
                <a:ea typeface="Gulim" pitchFamily="50" charset="-127"/>
              </a:defRPr>
            </a:lvl1pPr>
          </a:lstStyle>
          <a:p>
            <a:pPr>
              <a:defRPr/>
            </a:pPr>
            <a:fld id="{81EA1D7B-A95A-4C16-8C04-02A0535A826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3435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50529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6" tIns="45767" rIns="91536" bIns="45767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buFontTx/>
              <a:buNone/>
              <a:defRPr kumimoji="0" sz="1200">
                <a:latin typeface="Times" charset="0"/>
                <a:ea typeface="Gulim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671" y="2"/>
            <a:ext cx="2950529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6" tIns="45767" rIns="91536" bIns="45767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buFontTx/>
              <a:buNone/>
              <a:defRPr kumimoji="0" sz="1200">
                <a:latin typeface="Times" charset="0"/>
                <a:ea typeface="Gulim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6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81625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733" y="4721745"/>
            <a:ext cx="4991735" cy="447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6" tIns="45767" rIns="91536" bIns="457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1897"/>
            <a:ext cx="2950529" cy="497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6" tIns="45767" rIns="91536" bIns="45767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buFontTx/>
              <a:buNone/>
              <a:defRPr kumimoji="0" sz="1200">
                <a:latin typeface="Times" charset="0"/>
                <a:ea typeface="Gulim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671" y="9441897"/>
            <a:ext cx="2950529" cy="497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6" tIns="45767" rIns="91536" bIns="45767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buFontTx/>
              <a:buNone/>
              <a:defRPr kumimoji="0" sz="1200">
                <a:latin typeface="Times" charset="0"/>
                <a:ea typeface="Gulim" pitchFamily="50" charset="-127"/>
              </a:defRPr>
            </a:lvl1pPr>
          </a:lstStyle>
          <a:p>
            <a:pPr>
              <a:defRPr/>
            </a:pPr>
            <a:fld id="{BE9CF8CF-747B-4804-853C-A0B426652B8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8058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1pPr>
    <a:lvl2pPr marL="1143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338138" indent="-109538" algn="l" rtl="0" eaLnBrk="0" fontAlgn="base" hangingPunct="0">
      <a:spcBef>
        <a:spcPct val="30000"/>
      </a:spcBef>
      <a:spcAft>
        <a:spcPct val="0"/>
      </a:spcAft>
      <a:buSzPct val="100000"/>
      <a:buFont typeface="Times" charset="0"/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579438" indent="-120650" algn="l" rtl="0" eaLnBrk="0" fontAlgn="base" hangingPunct="0">
      <a:spcBef>
        <a:spcPct val="30000"/>
      </a:spcBef>
      <a:spcAft>
        <a:spcPct val="0"/>
      </a:spcAft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693738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423" y="4545366"/>
            <a:ext cx="8420100" cy="1201769"/>
          </a:xfrm>
        </p:spPr>
        <p:txBody>
          <a:bodyPr anchor="t">
            <a:normAutofit/>
          </a:bodyPr>
          <a:lstStyle>
            <a:lvl1pPr algn="r">
              <a:defRPr sz="4800">
                <a:solidFill>
                  <a:srgbClr val="434F8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18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8575" y="6605927"/>
            <a:ext cx="2228850" cy="181992"/>
          </a:xfrm>
        </p:spPr>
        <p:txBody>
          <a:bodyPr/>
          <a:lstStyle>
            <a:lvl1pPr algn="ctr">
              <a:defRPr sz="800"/>
            </a:lvl1pPr>
          </a:lstStyle>
          <a:p>
            <a:fld id="{1A0427D5-C81F-4DD5-AE1A-FA715644F33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3" r="697" b="2732"/>
          <a:stretch/>
        </p:blipFill>
        <p:spPr>
          <a:xfrm>
            <a:off x="8455240" y="6564509"/>
            <a:ext cx="1372341" cy="264828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 rot="5400000">
            <a:off x="4532085" y="-4532082"/>
            <a:ext cx="841830" cy="9906000"/>
          </a:xfrm>
          <a:prstGeom prst="rect">
            <a:avLst/>
          </a:prstGeom>
          <a:solidFill>
            <a:srgbClr val="434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86284" y="409660"/>
            <a:ext cx="2068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CONTENTS</a:t>
            </a:r>
            <a:endParaRPr lang="ko-KR" altLang="en-US" sz="2400" spc="3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8064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 rot="5400000">
            <a:off x="-4352" y="4351"/>
            <a:ext cx="896472" cy="887768"/>
          </a:xfrm>
          <a:prstGeom prst="rect">
            <a:avLst/>
          </a:prstGeom>
          <a:solidFill>
            <a:srgbClr val="434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 rot="5400000">
            <a:off x="4948648" y="-4060881"/>
            <a:ext cx="896472" cy="9018232"/>
          </a:xfrm>
          <a:prstGeom prst="rect">
            <a:avLst/>
          </a:prstGeom>
          <a:solidFill>
            <a:srgbClr val="434E81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8575" y="6605927"/>
            <a:ext cx="2228850" cy="181992"/>
          </a:xfrm>
        </p:spPr>
        <p:txBody>
          <a:bodyPr/>
          <a:lstStyle>
            <a:lvl1pPr algn="ctr">
              <a:defRPr sz="800"/>
            </a:lvl1pPr>
          </a:lstStyle>
          <a:p>
            <a:fld id="{1A0427D5-C81F-4DD5-AE1A-FA715644F33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3" r="697" b="2732"/>
          <a:stretch/>
        </p:blipFill>
        <p:spPr>
          <a:xfrm>
            <a:off x="8455240" y="6564509"/>
            <a:ext cx="1372341" cy="264828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31492" y="151640"/>
            <a:ext cx="627523" cy="595420"/>
          </a:xfrm>
        </p:spPr>
        <p:txBody>
          <a:bodyPr lIns="36000" rIns="3600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3600" b="1" spc="-15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  <a:lvl2pPr marL="388757" indent="0">
              <a:buNone/>
              <a:defRPr sz="1701" b="1"/>
            </a:lvl2pPr>
            <a:lvl3pPr marL="777514" indent="0">
              <a:buNone/>
              <a:defRPr sz="1531" b="1"/>
            </a:lvl3pPr>
            <a:lvl4pPr marL="1166271" indent="0">
              <a:buNone/>
              <a:defRPr sz="1360" b="1"/>
            </a:lvl4pPr>
            <a:lvl5pPr marL="1555029" indent="0">
              <a:buNone/>
              <a:defRPr sz="1360" b="1"/>
            </a:lvl5pPr>
            <a:lvl6pPr marL="1943786" indent="0">
              <a:buNone/>
              <a:defRPr sz="1360" b="1"/>
            </a:lvl6pPr>
            <a:lvl7pPr marL="2332543" indent="0">
              <a:buNone/>
              <a:defRPr sz="1360" b="1"/>
            </a:lvl7pPr>
            <a:lvl8pPr marL="2721300" indent="0">
              <a:buNone/>
              <a:defRPr sz="1360" b="1"/>
            </a:lvl8pPr>
            <a:lvl9pPr marL="3110057" indent="0">
              <a:buNone/>
              <a:defRPr sz="1360" b="1"/>
            </a:lvl9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016521" y="306967"/>
            <a:ext cx="6130960" cy="44009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34E8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820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 userDrawn="1"/>
        </p:nvGrpSpPr>
        <p:grpSpPr>
          <a:xfrm>
            <a:off x="2532592" y="5508006"/>
            <a:ext cx="4840816" cy="741102"/>
            <a:chOff x="1336410" y="6080290"/>
            <a:chExt cx="4840816" cy="741102"/>
          </a:xfrm>
        </p:grpSpPr>
        <p:pic>
          <p:nvPicPr>
            <p:cNvPr id="14" name="그림 13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6410" y="6080290"/>
              <a:ext cx="1482204" cy="741102"/>
            </a:xfrm>
            <a:prstGeom prst="rect">
              <a:avLst/>
            </a:prstGeom>
          </p:spPr>
        </p:pic>
        <p:grpSp>
          <p:nvGrpSpPr>
            <p:cNvPr id="15" name="그룹 14"/>
            <p:cNvGrpSpPr/>
            <p:nvPr userDrawn="1"/>
          </p:nvGrpSpPr>
          <p:grpSpPr>
            <a:xfrm>
              <a:off x="2818614" y="6154146"/>
              <a:ext cx="3358612" cy="593391"/>
              <a:chOff x="3431357" y="2988297"/>
              <a:chExt cx="3358612" cy="593391"/>
            </a:xfrm>
          </p:grpSpPr>
          <p:sp>
            <p:nvSpPr>
              <p:cNvPr id="16" name="TextBox 15"/>
              <p:cNvSpPr txBox="1"/>
              <p:nvPr userDrawn="1"/>
            </p:nvSpPr>
            <p:spPr>
              <a:xfrm>
                <a:off x="3431357" y="2988297"/>
                <a:ext cx="12490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메디치이앤에스</a:t>
                </a:r>
                <a:r>
                  <a:rPr lang="ko-KR" altLang="en-US" sz="11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㈜</a:t>
                </a:r>
                <a:endParaRPr lang="en-US" altLang="ko-KR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7" name="TextBox 16"/>
              <p:cNvSpPr txBox="1"/>
              <p:nvPr userDrawn="1"/>
            </p:nvSpPr>
            <p:spPr>
              <a:xfrm>
                <a:off x="3431357" y="3181578"/>
                <a:ext cx="335861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서울특별시 금천구 가산디지털</a:t>
                </a:r>
                <a:r>
                  <a:rPr lang="en-US" altLang="ko-KR" sz="1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</a:t>
                </a:r>
                <a:r>
                  <a:rPr lang="ko-KR" altLang="en-US" sz="1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로 </a:t>
                </a:r>
                <a:r>
                  <a:rPr lang="en-US" altLang="ko-KR" sz="1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168(A</a:t>
                </a:r>
                <a:r>
                  <a:rPr lang="ko-KR" altLang="en-US" sz="1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동 </a:t>
                </a:r>
                <a:r>
                  <a:rPr lang="en-US" altLang="ko-KR" sz="1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304 ~ 307</a:t>
                </a:r>
                <a:r>
                  <a:rPr lang="ko-KR" altLang="en-US" sz="1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호</a:t>
                </a:r>
                <a:r>
                  <a:rPr lang="en-US" altLang="ko-KR" sz="1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)</a:t>
                </a:r>
              </a:p>
              <a:p>
                <a:r>
                  <a:rPr lang="en-US" altLang="ko-KR" sz="1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Tel. 02-861-8568   Fax. 070-7525-8538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18116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1A0427D5-C81F-4DD5-AE1A-FA715644F3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396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2" r:id="rId3"/>
    <p:sldLayoutId id="2147483973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92B55AA-1362-484D-9741-CADD715FAF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854" y="6172200"/>
            <a:ext cx="2373116" cy="483630"/>
          </a:xfrm>
          <a:prstGeom prst="rect">
            <a:avLst/>
          </a:prstGeom>
        </p:spPr>
      </p:pic>
      <p:sp>
        <p:nvSpPr>
          <p:cNvPr id="37" name="부제목 2">
            <a:extLst>
              <a:ext uri="{FF2B5EF4-FFF2-40B4-BE49-F238E27FC236}">
                <a16:creationId xmlns:a16="http://schemas.microsoft.com/office/drawing/2014/main" id="{A2B482C4-3A29-4C80-9B08-63F24E5F0B7A}"/>
              </a:ext>
            </a:extLst>
          </p:cNvPr>
          <p:cNvSpPr txBox="1">
            <a:spLocks/>
          </p:cNvSpPr>
          <p:nvPr/>
        </p:nvSpPr>
        <p:spPr>
          <a:xfrm>
            <a:off x="195613" y="142200"/>
            <a:ext cx="4265292" cy="29093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>
            <a:normAutofit fontScale="92500" lnSpcReduction="20000"/>
          </a:bodyPr>
          <a:lstStyle>
            <a:lvl1pPr marL="0" indent="0" algn="l" rtl="0" eaLnBrk="0" fontAlgn="base" hangingPunct="0">
              <a:spcBef>
                <a:spcPts val="162"/>
              </a:spcBef>
              <a:spcAft>
                <a:spcPts val="162"/>
              </a:spcAft>
              <a:buClr>
                <a:schemeClr val="tx2"/>
              </a:buClr>
              <a:buFont typeface="Times" charset="0"/>
              <a:buNone/>
              <a:defRPr sz="20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None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/>
            <a:r>
              <a:rPr lang="en-US" altLang="ko-KR" sz="1400" i="0" dirty="0">
                <a:solidFill>
                  <a:srgbClr val="000000"/>
                </a:solidFill>
                <a:effectLst/>
                <a:latin typeface="Apple SD Gothic Neo"/>
              </a:rPr>
              <a:t>Python</a:t>
            </a:r>
            <a:r>
              <a:rPr lang="ko-KR" altLang="en-US" sz="1400" i="0" dirty="0">
                <a:solidFill>
                  <a:srgbClr val="000000"/>
                </a:solidFill>
                <a:effectLst/>
                <a:latin typeface="Apple SD Gothic Neo"/>
              </a:rPr>
              <a:t>기반 </a:t>
            </a:r>
            <a:r>
              <a:rPr lang="en-US" altLang="ko-KR" sz="1400" i="0" dirty="0">
                <a:solidFill>
                  <a:srgbClr val="000000"/>
                </a:solidFill>
                <a:effectLst/>
                <a:latin typeface="Apple SD Gothic Neo"/>
              </a:rPr>
              <a:t>AI</a:t>
            </a:r>
            <a:r>
              <a:rPr lang="ko-KR" altLang="en-US" sz="1400" i="0" dirty="0">
                <a:solidFill>
                  <a:srgbClr val="000000"/>
                </a:solidFill>
                <a:effectLst/>
                <a:latin typeface="Apple SD Gothic Neo"/>
              </a:rPr>
              <a:t>를 활용한 빅데이터 분석가 양성 과정</a:t>
            </a:r>
          </a:p>
        </p:txBody>
      </p:sp>
      <p:sp>
        <p:nvSpPr>
          <p:cNvPr id="39" name="제목 38">
            <a:extLst>
              <a:ext uri="{FF2B5EF4-FFF2-40B4-BE49-F238E27FC236}">
                <a16:creationId xmlns:a16="http://schemas.microsoft.com/office/drawing/2014/main" id="{F2FE7BF5-0A9E-4404-8522-6C3B70F54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13" y="4908884"/>
            <a:ext cx="9295910" cy="838251"/>
          </a:xfrm>
        </p:spPr>
        <p:txBody>
          <a:bodyPr>
            <a:noAutofit/>
          </a:bodyPr>
          <a:lstStyle/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kumimoji="1" lang="ko-KR" altLang="en-US" sz="2400" b="1" i="0" kern="1200" spc="-60" baseline="0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+mn-cs"/>
              </a:rPr>
              <a:t>제조 장비 </a:t>
            </a:r>
            <a:r>
              <a:rPr kumimoji="1" lang="ko-KR" altLang="en-US" sz="2400" b="1" spc="-60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+mn-cs"/>
              </a:rPr>
              <a:t>및 품질</a:t>
            </a:r>
            <a:r>
              <a:rPr kumimoji="1" lang="ko-KR" altLang="en-US" sz="2400" b="1" i="0" kern="1200" spc="-60" baseline="0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+mn-cs"/>
              </a:rPr>
              <a:t> 이상 탐지</a:t>
            </a:r>
            <a:r>
              <a:rPr kumimoji="1" lang="en-US" altLang="ko-KR" sz="2400" b="1" i="0" kern="1200" spc="-60" baseline="0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+mn-cs"/>
              </a:rPr>
              <a:t> </a:t>
            </a:r>
            <a:r>
              <a:rPr kumimoji="1" lang="ko-KR" altLang="en-US" sz="2400" b="1" i="0" kern="1200" spc="-60" baseline="0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+mn-cs"/>
              </a:rPr>
              <a:t>진단 을 위한 시계열 분석</a:t>
            </a:r>
            <a:endParaRPr kumimoji="1" lang="en-US" altLang="ko-KR" sz="2400" b="1" i="0" kern="1200" spc="-60" baseline="0" dirty="0">
              <a:ln>
                <a:solidFill>
                  <a:srgbClr val="3C3C3C">
                    <a:alpha val="0"/>
                  </a:srgbClr>
                </a:solidFill>
              </a:ln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40" name="제목 2">
            <a:extLst>
              <a:ext uri="{FF2B5EF4-FFF2-40B4-BE49-F238E27FC236}">
                <a16:creationId xmlns:a16="http://schemas.microsoft.com/office/drawing/2014/main" id="{C743A507-31E3-46AF-A1C8-9FCF116195E8}"/>
              </a:ext>
            </a:extLst>
          </p:cNvPr>
          <p:cNvSpPr txBox="1">
            <a:spLocks/>
          </p:cNvSpPr>
          <p:nvPr/>
        </p:nvSpPr>
        <p:spPr>
          <a:xfrm>
            <a:off x="5636795" y="4256258"/>
            <a:ext cx="3796686" cy="44009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0000" lnSpcReduction="20000"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rgbClr val="434F8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데이터분석 수행 계획서</a:t>
            </a:r>
          </a:p>
        </p:txBody>
      </p:sp>
    </p:spTree>
    <p:extLst>
      <p:ext uri="{BB962C8B-B14F-4D97-AF65-F5344CB8AC3E}">
        <p14:creationId xmlns:p14="http://schemas.microsoft.com/office/powerpoint/2010/main" val="2802353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7BA601-A8B1-4844-ABB6-4FD01A0C68BE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7AA7295-85B1-4DB1-A82A-608E52A32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팀원 소개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74DE973-F397-4954-B070-977DAE420FD1}"/>
              </a:ext>
            </a:extLst>
          </p:cNvPr>
          <p:cNvGrpSpPr/>
          <p:nvPr/>
        </p:nvGrpSpPr>
        <p:grpSpPr>
          <a:xfrm>
            <a:off x="1689354" y="2284057"/>
            <a:ext cx="6527291" cy="2289886"/>
            <a:chOff x="1569903" y="1802711"/>
            <a:chExt cx="6527291" cy="2289886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59CEE68C-4E40-40A4-8DE4-095889491D02}"/>
                </a:ext>
              </a:extLst>
            </p:cNvPr>
            <p:cNvGrpSpPr/>
            <p:nvPr/>
          </p:nvGrpSpPr>
          <p:grpSpPr>
            <a:xfrm>
              <a:off x="1569903" y="1802711"/>
              <a:ext cx="6527291" cy="1862590"/>
              <a:chOff x="1569903" y="1802711"/>
              <a:chExt cx="6527291" cy="1862590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1E1C5C8E-6A2D-4A94-8E98-E18A3AA839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3876" b="54771"/>
              <a:stretch/>
            </p:blipFill>
            <p:spPr>
              <a:xfrm>
                <a:off x="1569903" y="1802711"/>
                <a:ext cx="1899426" cy="1862590"/>
              </a:xfrm>
              <a:prstGeom prst="rect">
                <a:avLst/>
              </a:prstGeom>
            </p:spPr>
          </p:pic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52E07946-9BEC-483E-BFFA-C7950864366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810" r="2066" b="54771"/>
              <a:stretch/>
            </p:blipFill>
            <p:spPr>
              <a:xfrm>
                <a:off x="3966217" y="1802711"/>
                <a:ext cx="1899426" cy="1862590"/>
              </a:xfrm>
              <a:prstGeom prst="rect">
                <a:avLst/>
              </a:prstGeom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6AE41DEC-F977-418E-9FD5-A68AB178828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92" t="53155" r="53084" b="5267"/>
              <a:stretch/>
            </p:blipFill>
            <p:spPr>
              <a:xfrm>
                <a:off x="6197768" y="1924074"/>
                <a:ext cx="1899426" cy="1712223"/>
              </a:xfrm>
              <a:prstGeom prst="rect">
                <a:avLst/>
              </a:prstGeom>
            </p:spPr>
          </p:pic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4DC69B3B-8FC6-4243-A782-7CFED73587C7}"/>
                </a:ext>
              </a:extLst>
            </p:cNvPr>
            <p:cNvGrpSpPr/>
            <p:nvPr/>
          </p:nvGrpSpPr>
          <p:grpSpPr>
            <a:xfrm>
              <a:off x="2080500" y="3665301"/>
              <a:ext cx="5486326" cy="427296"/>
              <a:chOff x="2080500" y="3665301"/>
              <a:chExt cx="5486326" cy="427296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36D821-C0D9-4B70-A8F8-5BF83E6C7DA1}"/>
                  </a:ext>
                </a:extLst>
              </p:cNvPr>
              <p:cNvSpPr txBox="1"/>
              <p:nvPr/>
            </p:nvSpPr>
            <p:spPr>
              <a:xfrm>
                <a:off x="2080500" y="3665301"/>
                <a:ext cx="954107" cy="4272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buNone/>
                </a:pPr>
                <a:r>
                  <a:rPr lang="ko-KR" altLang="en-US" sz="2000" dirty="0"/>
                  <a:t>정지훈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2CABC6-0883-4293-A1A2-569B8D29AC8C}"/>
                  </a:ext>
                </a:extLst>
              </p:cNvPr>
              <p:cNvSpPr txBox="1"/>
              <p:nvPr/>
            </p:nvSpPr>
            <p:spPr>
              <a:xfrm>
                <a:off x="4475946" y="3665301"/>
                <a:ext cx="954107" cy="4272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buNone/>
                </a:pPr>
                <a:r>
                  <a:rPr lang="ko-KR" altLang="en-US" sz="2000" dirty="0"/>
                  <a:t>정지은</a:t>
                </a:r>
                <a:endParaRPr lang="en-US" altLang="ko-KR" sz="2000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49272A-E91D-4A52-9537-D1A15CA90F93}"/>
                  </a:ext>
                </a:extLst>
              </p:cNvPr>
              <p:cNvSpPr txBox="1"/>
              <p:nvPr/>
            </p:nvSpPr>
            <p:spPr>
              <a:xfrm>
                <a:off x="6728135" y="3665301"/>
                <a:ext cx="838691" cy="4272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buNone/>
                </a:pPr>
                <a:r>
                  <a:rPr lang="ko-KR" altLang="en-US" sz="2000" dirty="0"/>
                  <a:t>임  훈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2437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C2C3F4-A560-47AE-B43A-08E8A162F9C3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프로젝트 개요</a:t>
            </a:r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2197643"/>
              </p:ext>
            </p:extLst>
          </p:nvPr>
        </p:nvGraphicFramePr>
        <p:xfrm>
          <a:off x="368299" y="1160463"/>
          <a:ext cx="9169401" cy="5415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069">
                  <a:extLst>
                    <a:ext uri="{9D8B030D-6E8A-4147-A177-3AD203B41FA5}">
                      <a16:colId xmlns:a16="http://schemas.microsoft.com/office/drawing/2014/main" val="515750095"/>
                    </a:ext>
                  </a:extLst>
                </a:gridCol>
                <a:gridCol w="7975332">
                  <a:extLst>
                    <a:ext uri="{9D8B030D-6E8A-4147-A177-3AD203B41FA5}">
                      <a16:colId xmlns:a16="http://schemas.microsoft.com/office/drawing/2014/main" val="2794192705"/>
                    </a:ext>
                  </a:extLst>
                </a:gridCol>
              </a:tblGrid>
              <a:tr h="290584">
                <a:tc>
                  <a:txBody>
                    <a:bodyPr/>
                    <a:lstStyle/>
                    <a:p>
                      <a:pPr marL="36000" indent="-3600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400" b="0" i="0" kern="1200" spc="-6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항목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6000" indent="-3600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400" b="0" i="0" kern="1200" spc="-6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내용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888740"/>
                  </a:ext>
                </a:extLst>
              </a:tr>
              <a:tr h="309359">
                <a:tc>
                  <a:txBody>
                    <a:bodyPr/>
                    <a:lstStyle/>
                    <a:p>
                      <a:pPr marL="36000" indent="-3600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400" b="1" i="0" kern="1200" spc="-60" dirty="0" err="1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주제명</a:t>
                      </a:r>
                      <a:endParaRPr kumimoji="1" lang="ko-KR" altLang="en-US" sz="1400" b="1" i="0" kern="1200" spc="-60" dirty="0">
                        <a:ln>
                          <a:solidFill>
                            <a:srgbClr val="3C3C3C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5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1" lang="ko-KR" altLang="en-US" sz="1200" b="0" i="0" kern="1200" spc="-60" baseline="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제조 공정 중 장비 이상 및 제품 이상 탐지를 위한 시계열 이상 탐지 모델 제작 </a:t>
                      </a:r>
                      <a:endParaRPr kumimoji="1" lang="en-US" altLang="ko-KR" sz="1200" b="0" i="0" kern="1200" spc="-60" baseline="0" dirty="0">
                        <a:ln>
                          <a:solidFill>
                            <a:srgbClr val="3C3C3C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413">
                <a:tc>
                  <a:txBody>
                    <a:bodyPr/>
                    <a:lstStyle/>
                    <a:p>
                      <a:pPr marL="36000" indent="-3600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400" b="1" i="0" kern="1200" spc="-6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/>
                          <a:ea typeface="+mn-ea"/>
                          <a:cs typeface="+mn-cs"/>
                        </a:rPr>
                        <a:t>프로젝트 설명</a:t>
                      </a:r>
                      <a:endParaRPr kumimoji="1" lang="ko-KR" altLang="en-US" sz="1400" b="1" i="0" kern="1200" spc="-60" dirty="0">
                        <a:ln>
                          <a:solidFill>
                            <a:srgbClr val="3C3C3C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5FF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36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200" b="0" i="0" kern="1200" spc="-60" baseline="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1200" b="0" i="0" kern="1200" spc="-60" baseline="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열풍 공정 중 발생한 데이터를 이용하여 </a:t>
                      </a:r>
                      <a:r>
                        <a:rPr kumimoji="1" lang="ko-KR" altLang="en-US" sz="1200" b="1" i="0" kern="1200" spc="-60" baseline="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장비의 이상</a:t>
                      </a:r>
                      <a:r>
                        <a:rPr kumimoji="1" lang="ko-KR" altLang="en-US" sz="1200" b="0" i="0" kern="1200" spc="-60" baseline="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을 탐지한다 </a:t>
                      </a:r>
                      <a:endParaRPr kumimoji="1" lang="en-US" altLang="ko-KR" sz="1200" b="0" i="0" kern="1200" spc="-60" baseline="0" dirty="0">
                        <a:ln>
                          <a:solidFill>
                            <a:srgbClr val="3C3C3C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36000" marR="0" lvl="0" indent="-36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200" b="0" i="0" kern="1200" spc="-60" baseline="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1200" b="0" i="0" kern="1200" spc="-60" baseline="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전해 탈지 공정 중 발생한 데이터를 이용하여 </a:t>
                      </a:r>
                      <a:r>
                        <a:rPr kumimoji="1" lang="ko-KR" altLang="en-US" sz="1200" b="1" i="0" kern="1200" spc="-60" baseline="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 결과물 품질의 이상</a:t>
                      </a:r>
                      <a:r>
                        <a:rPr kumimoji="1" lang="ko-KR" altLang="en-US" sz="1200" b="0" i="0" kern="1200" spc="-60" baseline="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을 탐지한다</a:t>
                      </a:r>
                      <a:r>
                        <a:rPr kumimoji="1" lang="en-US" altLang="ko-KR" sz="1200" b="0" i="0" kern="1200" spc="-60" baseline="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 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882179"/>
                  </a:ext>
                </a:extLst>
              </a:tr>
              <a:tr h="892487">
                <a:tc>
                  <a:txBody>
                    <a:bodyPr/>
                    <a:lstStyle/>
                    <a:p>
                      <a:pPr marL="36000" indent="-3600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400" b="1" i="0" kern="1200" spc="-6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요구사항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5FF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36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200" b="0" i="0" kern="1200" spc="-60" baseline="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Python, Pandas, </a:t>
                      </a:r>
                      <a:r>
                        <a:rPr kumimoji="1" lang="en-US" altLang="ko-KR" sz="1200" b="0" i="0" kern="1200" spc="-60" baseline="0" dirty="0" err="1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Numpy</a:t>
                      </a:r>
                      <a:r>
                        <a:rPr kumimoji="1" lang="ko-KR" altLang="en-US" sz="1200" b="0" i="0" kern="1200" spc="-60" baseline="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 대한 기본적 이해 </a:t>
                      </a:r>
                      <a:endParaRPr kumimoji="1" lang="en-US" altLang="ko-KR" sz="1200" b="0" i="0" kern="1200" spc="-60" baseline="0" dirty="0">
                        <a:ln>
                          <a:solidFill>
                            <a:srgbClr val="3C3C3C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36000" marR="0" lvl="0" indent="-36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200" b="0" i="0" kern="1200" spc="-60" baseline="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Matplotlib, Seaborn</a:t>
                      </a:r>
                      <a:r>
                        <a:rPr kumimoji="1" lang="ko-KR" altLang="en-US" sz="1200" b="0" i="0" kern="1200" spc="-60" baseline="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을 이용한 시각화 </a:t>
                      </a:r>
                      <a:endParaRPr kumimoji="1" lang="en-US" altLang="ko-KR" sz="1200" b="0" i="0" kern="1200" spc="-60" baseline="0" dirty="0">
                        <a:ln>
                          <a:solidFill>
                            <a:srgbClr val="3C3C3C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36000" marR="0" lvl="0" indent="-36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200" b="0" i="0" kern="1200" spc="-60" baseline="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LSTM, GRU </a:t>
                      </a:r>
                      <a:r>
                        <a:rPr kumimoji="1" lang="ko-KR" altLang="en-US" sz="1200" b="0" i="0" kern="1200" spc="-60" baseline="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 </a:t>
                      </a:r>
                      <a:r>
                        <a:rPr kumimoji="1" lang="en-US" altLang="ko-KR" sz="1200" b="0" i="0" kern="1200" spc="-60" baseline="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RNN</a:t>
                      </a:r>
                      <a:r>
                        <a:rPr kumimoji="1" lang="ko-KR" altLang="en-US" sz="1200" b="0" i="0" kern="1200" spc="-60" baseline="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 대한 기본적 이해 </a:t>
                      </a:r>
                      <a:endParaRPr kumimoji="1" lang="en-US" altLang="ko-KR" sz="1200" b="0" i="0" kern="1200" spc="-60" baseline="0" dirty="0">
                        <a:ln>
                          <a:solidFill>
                            <a:srgbClr val="3C3C3C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36000" marR="0" lvl="0" indent="-36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200" b="0" i="0" kern="1200" spc="-60" baseline="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ko-KR" sz="1200" b="0" i="0" kern="1200" spc="-60" baseline="0" dirty="0" err="1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AutoEncoder</a:t>
                      </a:r>
                      <a:r>
                        <a:rPr kumimoji="1" lang="en-US" altLang="ko-KR" sz="1200" b="0" i="0" kern="1200" spc="-60" baseline="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GAN, IF </a:t>
                      </a:r>
                      <a:r>
                        <a:rPr kumimoji="1" lang="ko-KR" altLang="en-US" sz="1200" b="0" i="0" kern="1200" spc="-60" baseline="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 이상탐지에 대한 기본적 이해 </a:t>
                      </a:r>
                      <a:endParaRPr kumimoji="1" lang="en-US" altLang="ko-KR" sz="1200" b="0" i="0" kern="1200" spc="-60" baseline="0" dirty="0">
                        <a:ln>
                          <a:solidFill>
                            <a:srgbClr val="3C3C3C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638215"/>
                  </a:ext>
                </a:extLst>
              </a:tr>
              <a:tr h="667659">
                <a:tc>
                  <a:txBody>
                    <a:bodyPr/>
                    <a:lstStyle/>
                    <a:p>
                      <a:pPr marL="36000" indent="-3600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400" b="1" i="0" kern="1200" spc="-6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분석 환경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5FF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36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200" b="0" i="0" kern="1200" spc="-60" baseline="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Python, </a:t>
                      </a:r>
                      <a:r>
                        <a:rPr kumimoji="1" lang="en-US" altLang="ko-KR" sz="1200" b="0" i="0" kern="1200" spc="-60" baseline="0" dirty="0" err="1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Colab</a:t>
                      </a:r>
                      <a:r>
                        <a:rPr kumimoji="1" lang="en-US" altLang="ko-KR" sz="1200" b="0" i="0" kern="1200" spc="-60" baseline="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, Anaconda , scikit-learn , </a:t>
                      </a:r>
                      <a:r>
                        <a:rPr kumimoji="1" lang="en-US" altLang="ko-KR" sz="1200" b="0" i="0" kern="1200" spc="-60" baseline="0" dirty="0" err="1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Tensorflow</a:t>
                      </a:r>
                      <a:r>
                        <a:rPr kumimoji="1" lang="en-US" altLang="ko-KR" sz="1200" b="0" i="0" kern="1200" spc="-60" baseline="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en-US" altLang="ko-KR" sz="1200" b="0" i="0" kern="1200" spc="-60" baseline="0" dirty="0" err="1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Jupyter</a:t>
                      </a:r>
                      <a:r>
                        <a:rPr kumimoji="1" lang="en-US" altLang="ko-KR" sz="1200" b="0" i="0" kern="1200" spc="-60" baseline="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notebook, 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198005"/>
                  </a:ext>
                </a:extLst>
              </a:tr>
              <a:tr h="707359">
                <a:tc>
                  <a:txBody>
                    <a:bodyPr/>
                    <a:lstStyle/>
                    <a:p>
                      <a:pPr marL="36000" indent="-3600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400" b="1" i="0" kern="1200" spc="-6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/>
                          <a:ea typeface="+mn-ea"/>
                          <a:cs typeface="+mn-cs"/>
                        </a:rPr>
                        <a:t>활용되는 데이터</a:t>
                      </a:r>
                      <a:endParaRPr kumimoji="1" lang="en-US" altLang="ko-KR" sz="1400" b="1" i="0" kern="1200" spc="-60" dirty="0">
                        <a:ln>
                          <a:solidFill>
                            <a:srgbClr val="3C3C3C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36000" indent="-3600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400" b="1" i="0" kern="1200" spc="-6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/>
                          <a:ea typeface="+mn-ea"/>
                          <a:cs typeface="+mn-cs"/>
                        </a:rPr>
                        <a:t>및 형태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5FF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200" b="1" i="0" kern="1200" spc="-60" baseline="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온도</a:t>
                      </a:r>
                      <a:r>
                        <a:rPr kumimoji="1" lang="en-US" altLang="ko-KR" sz="1200" b="1" i="0" kern="1200" spc="-60" baseline="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1200" b="1" i="0" kern="1200" spc="-60" baseline="0" dirty="0" err="1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전류량</a:t>
                      </a:r>
                      <a:r>
                        <a:rPr kumimoji="1" lang="en-US" altLang="ko-KR" sz="1200" b="1" i="0" kern="1200" spc="-60" baseline="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1200" b="1" i="0" kern="1200" spc="-60" baseline="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소리</a:t>
                      </a:r>
                      <a:r>
                        <a:rPr kumimoji="1" lang="en-US" altLang="ko-KR" sz="1200" b="1" i="0" kern="1200" spc="-60" baseline="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1200" b="1" i="0" kern="1200" spc="-60" baseline="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시간</a:t>
                      </a:r>
                      <a:r>
                        <a:rPr kumimoji="1" lang="en-US" altLang="ko-KR" sz="1200" b="1" i="0" kern="1200" spc="-60" baseline="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pH</a:t>
                      </a:r>
                      <a:r>
                        <a:rPr kumimoji="1" lang="ko-KR" altLang="en-US" sz="1200" b="1" i="0" kern="1200" spc="-60" baseline="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kumimoji="1" lang="en-US" altLang="ko-KR" sz="1200" b="1" i="0" kern="1200" spc="-60" baseline="0" dirty="0">
                        <a:ln>
                          <a:solidFill>
                            <a:srgbClr val="3C3C3C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079164"/>
                  </a:ext>
                </a:extLst>
              </a:tr>
              <a:tr h="2044801"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400" b="1" i="0" kern="1200" spc="-6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/>
                          <a:ea typeface="+mn-ea"/>
                          <a:cs typeface="+mn-cs"/>
                        </a:rPr>
                        <a:t>프로젝트 요구사항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5FF"/>
                    </a:solidFill>
                  </a:tcPr>
                </a:tc>
                <a:tc>
                  <a:txBody>
                    <a:bodyPr/>
                    <a:lstStyle/>
                    <a:p>
                      <a:pPr marL="90488" indent="-90488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1200" b="0" i="0" kern="0" dirty="0">
                          <a:solidFill>
                            <a:schemeClr val="tx1"/>
                          </a:solidFill>
                          <a:latin typeface="+mn-ea"/>
                        </a:rPr>
                        <a:t>최종 결과 도출을 위한 필요 요소 </a:t>
                      </a:r>
                      <a:endParaRPr kumimoji="0" lang="en-US" altLang="ko-KR" sz="1200" b="0" i="0" kern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90488" indent="-90488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1200" b="0" i="0" kern="0" dirty="0">
                          <a:solidFill>
                            <a:schemeClr val="tx1"/>
                          </a:solidFill>
                          <a:latin typeface="+mn-ea"/>
                        </a:rPr>
                        <a:t>장비에서 발생한 데이터를 기반으로 한 </a:t>
                      </a:r>
                      <a:r>
                        <a:rPr kumimoji="0" lang="en-US" altLang="ko-KR" sz="1200" b="0" i="0" kern="0" dirty="0">
                          <a:solidFill>
                            <a:schemeClr val="tx1"/>
                          </a:solidFill>
                          <a:latin typeface="+mn-ea"/>
                        </a:rPr>
                        <a:t>EDA </a:t>
                      </a:r>
                    </a:p>
                    <a:p>
                      <a:pPr marL="90488" indent="-90488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1200" b="0" i="0" kern="0" dirty="0">
                          <a:solidFill>
                            <a:schemeClr val="tx1"/>
                          </a:solidFill>
                          <a:latin typeface="+mn-ea"/>
                        </a:rPr>
                        <a:t>데이터를 기반으로 한 이상 탐지 모델 </a:t>
                      </a:r>
                      <a:endParaRPr kumimoji="0" lang="en-US" altLang="ko-KR" sz="1200" b="0" i="0" kern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90488" indent="-90488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1200" b="0" i="0" kern="0" dirty="0">
                          <a:solidFill>
                            <a:schemeClr val="tx1"/>
                          </a:solidFill>
                          <a:latin typeface="+mn-ea"/>
                        </a:rPr>
                        <a:t>이상 탐지 모델 평가 방법 </a:t>
                      </a:r>
                      <a:endParaRPr kumimoji="0" lang="en-US" altLang="ko-KR" sz="1200" b="0" i="0" kern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90488" indent="-90488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1200" b="0" i="0" kern="0" dirty="0">
                          <a:solidFill>
                            <a:schemeClr val="tx1"/>
                          </a:solidFill>
                          <a:latin typeface="+mn-ea"/>
                        </a:rPr>
                        <a:t>이상 탐지 모델을 적용한 결과 </a:t>
                      </a:r>
                      <a:endParaRPr kumimoji="0" lang="en-US" altLang="ko-KR" sz="1200" b="0" i="0" kern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707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513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CC989897-37B4-4E54-961D-CB6776279BD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수행 계획서</a:t>
            </a:r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7104031"/>
              </p:ext>
            </p:extLst>
          </p:nvPr>
        </p:nvGraphicFramePr>
        <p:xfrm>
          <a:off x="368299" y="1173019"/>
          <a:ext cx="9169401" cy="5517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6817">
                  <a:extLst>
                    <a:ext uri="{9D8B030D-6E8A-4147-A177-3AD203B41FA5}">
                      <a16:colId xmlns:a16="http://schemas.microsoft.com/office/drawing/2014/main" val="515750095"/>
                    </a:ext>
                  </a:extLst>
                </a:gridCol>
                <a:gridCol w="7852584">
                  <a:extLst>
                    <a:ext uri="{9D8B030D-6E8A-4147-A177-3AD203B41FA5}">
                      <a16:colId xmlns:a16="http://schemas.microsoft.com/office/drawing/2014/main" val="2794192705"/>
                    </a:ext>
                  </a:extLst>
                </a:gridCol>
              </a:tblGrid>
              <a:tr h="386856">
                <a:tc>
                  <a:txBody>
                    <a:bodyPr/>
                    <a:lstStyle/>
                    <a:p>
                      <a:pPr marL="36000" indent="-3600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300" b="1" kern="1200" spc="-6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항목</a:t>
                      </a:r>
                    </a:p>
                  </a:txBody>
                  <a:tcPr marL="144000" marR="144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6000" indent="-3600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ko-KR" altLang="en-US" sz="1300" b="1" kern="1200" spc="-60" dirty="0">
                        <a:ln>
                          <a:solidFill>
                            <a:srgbClr val="3C3C3C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144000" marR="144000" marT="72000" marB="72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888740"/>
                  </a:ext>
                </a:extLst>
              </a:tr>
              <a:tr h="1237456"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100" b="1" kern="1200" spc="-6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프로젝트 이해도</a:t>
                      </a:r>
                    </a:p>
                  </a:txBody>
                  <a:tcPr marL="144000" marR="144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5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ko-KR" sz="1200" i="0" kern="1200" spc="-60" baseline="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1200" i="0" kern="1200" spc="-60" baseline="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제조 공정의  경우 하나의 기계가 아닌 여러 설비가 유기적으로 연결 되어 하나의 제품을 생산 함 </a:t>
                      </a:r>
                      <a:endParaRPr kumimoji="1" lang="en-US" altLang="ko-KR" sz="1200" i="0" kern="1200" spc="-60" baseline="0" dirty="0">
                        <a:ln>
                          <a:solidFill>
                            <a:srgbClr val="3C3C3C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indent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1" lang="ko-KR" altLang="en-US" sz="1200" i="0" kern="1200" spc="-60" baseline="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 수 많은 설비가 가동 되고 있고</a:t>
                      </a:r>
                      <a:r>
                        <a:rPr kumimoji="1" lang="en-US" altLang="ko-KR" sz="1200" i="0" kern="1200" spc="-60" baseline="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1200" i="0" kern="1200" spc="-60" baseline="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발생하는 데이터의 종류는 수백 수천가지가 넘음 </a:t>
                      </a:r>
                      <a:endParaRPr kumimoji="1" lang="en-US" altLang="ko-KR" sz="1200" i="0" kern="1200" spc="-60" baseline="0" dirty="0">
                        <a:ln>
                          <a:solidFill>
                            <a:srgbClr val="3C3C3C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indent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1" lang="ko-KR" altLang="en-US" sz="1200" i="0" kern="1200" spc="-60" baseline="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 에러가 발생할 수 있는 설비</a:t>
                      </a:r>
                      <a:r>
                        <a:rPr kumimoji="1" lang="en-US" altLang="ko-KR" sz="1200" i="0" kern="1200" spc="-60" baseline="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1200" i="0" kern="1200" spc="-60" baseline="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부품</a:t>
                      </a:r>
                      <a:r>
                        <a:rPr kumimoji="1" lang="en-US" altLang="ko-KR" sz="1200" i="0" kern="1200" spc="-60" baseline="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1200" i="0" kern="1200" spc="-60" baseline="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상황 역시 수백 수천가지가 넘음 </a:t>
                      </a:r>
                      <a:endParaRPr kumimoji="1" lang="en-US" altLang="ko-KR" sz="1200" i="0" kern="1200" spc="-60" baseline="0" dirty="0">
                        <a:ln>
                          <a:solidFill>
                            <a:srgbClr val="3C3C3C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indent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1" lang="ko-KR" altLang="en-US" sz="1200" i="0" kern="1200" spc="-60" baseline="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 기존의 경우 작업자의 경험적인 감에 의존하는 경향이 있었기 때문에 이를 논리적인 접근으로 데이터로 해결하고자 함 </a:t>
                      </a:r>
                      <a:endParaRPr kumimoji="1" lang="en-US" altLang="ko-KR" sz="1200" i="0" kern="1200" spc="-60" baseline="0" dirty="0">
                        <a:ln>
                          <a:solidFill>
                            <a:srgbClr val="3C3C3C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144000" marR="144000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6359"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100" b="1" kern="1200" spc="-6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/>
                          <a:ea typeface="+mn-ea"/>
                          <a:cs typeface="+mn-cs"/>
                        </a:rPr>
                        <a:t>프로젝트 목표</a:t>
                      </a:r>
                      <a:endParaRPr kumimoji="1" lang="ko-KR" altLang="en-US" sz="1100" b="1" kern="1200" spc="-60" dirty="0">
                        <a:ln>
                          <a:solidFill>
                            <a:srgbClr val="3C3C3C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144000" marR="144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5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장비 이상을 조기에 탐지할 수 있는 모델을 만들고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생산된 제품의 품질 이상을 탐지 할 수 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pH – </a:t>
                      </a:r>
                      <a:r>
                        <a:rPr lang="ko-KR" altLang="en-US" sz="120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전류 </a:t>
                      </a:r>
                      <a:r>
                        <a:rPr lang="en-US" altLang="ko-KR" sz="120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20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온도 간의 상관관계를 확인하고</a:t>
                      </a:r>
                      <a:r>
                        <a:rPr lang="en-US" altLang="ko-KR" sz="120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장비 이상과 품질 이상을 탐지할 수 있다</a:t>
                      </a:r>
                      <a:r>
                        <a:rPr lang="en-US" altLang="ko-KR" sz="120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endParaRPr lang="ko-KR" altLang="en-US" sz="120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44000" marR="144000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882179"/>
                  </a:ext>
                </a:extLst>
              </a:tr>
              <a:tr h="369623"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100" b="1" kern="1200" spc="-6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가설 설정</a:t>
                      </a:r>
                    </a:p>
                  </a:txBody>
                  <a:tcPr marL="144000" marR="144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5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74002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이상이 발생했을 때 </a:t>
                      </a:r>
                      <a:r>
                        <a:rPr lang="en-US" altLang="ko-KR" sz="120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pH, </a:t>
                      </a:r>
                      <a:r>
                        <a:rPr lang="ko-KR" altLang="en-US" sz="120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전류</a:t>
                      </a:r>
                      <a:r>
                        <a:rPr lang="en-US" altLang="ko-KR" sz="120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온도 세 변수의 특정 패턴이 있을 것이다</a:t>
                      </a:r>
                      <a:r>
                        <a:rPr lang="en-US" altLang="ko-KR" sz="120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marL="171450" marR="0" lvl="0" indent="-171450" algn="l" defTabSz="74002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오토 인코더 모델에 이상 데이터를 넣을 경우 </a:t>
                      </a:r>
                      <a:r>
                        <a:rPr lang="en-US" altLang="ko-KR" sz="120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input- output </a:t>
                      </a:r>
                      <a:r>
                        <a:rPr lang="ko-KR" altLang="en-US" sz="120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간의 차가 더 클 것이다</a:t>
                      </a:r>
                      <a:r>
                        <a:rPr lang="en-US" altLang="ko-KR" sz="120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</a:p>
                  </a:txBody>
                  <a:tcPr marL="144000" marR="144000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46110"/>
                  </a:ext>
                </a:extLst>
              </a:tr>
              <a:tr h="541952"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100" b="1" kern="1200" spc="-6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데이터 수집</a:t>
                      </a:r>
                      <a:r>
                        <a:rPr kumimoji="1" lang="en-US" altLang="ko-KR" sz="1100" b="1" kern="1200" spc="-6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/</a:t>
                      </a:r>
                      <a:r>
                        <a:rPr kumimoji="1" lang="ko-KR" altLang="en-US" sz="1100" b="1" kern="1200" spc="-6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확보 방안</a:t>
                      </a:r>
                    </a:p>
                  </a:txBody>
                  <a:tcPr marL="144000" marR="144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5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74002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인공지능 중소벤처 제조 플랫폼 데이터셋 활용 </a:t>
                      </a:r>
                    </a:p>
                  </a:txBody>
                  <a:tcPr marL="144000" marR="144000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832382"/>
                  </a:ext>
                </a:extLst>
              </a:tr>
              <a:tr h="1062380"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100" b="1" kern="1200" spc="-6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/>
                          <a:ea typeface="+mn-ea"/>
                          <a:cs typeface="+mn-cs"/>
                        </a:rPr>
                        <a:t>데이터 </a:t>
                      </a:r>
                      <a:r>
                        <a:rPr kumimoji="1" lang="ko-KR" altLang="en-US" sz="1100" b="1" kern="1200" spc="-60" dirty="0" err="1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/>
                          <a:ea typeface="+mn-ea"/>
                          <a:cs typeface="+mn-cs"/>
                        </a:rPr>
                        <a:t>전처리</a:t>
                      </a:r>
                      <a:r>
                        <a:rPr kumimoji="1" lang="ko-KR" altLang="en-US" sz="1100" b="1" kern="1200" spc="-6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/>
                          <a:ea typeface="+mn-ea"/>
                          <a:cs typeface="+mn-cs"/>
                        </a:rPr>
                        <a:t> 방안</a:t>
                      </a:r>
                      <a:endParaRPr kumimoji="1" lang="ko-KR" altLang="en-US" sz="1100" b="1" kern="1200" spc="-60" dirty="0">
                        <a:ln>
                          <a:solidFill>
                            <a:srgbClr val="3C3C3C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144000" marR="144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200" i="0" kern="1200" spc="-60" baseline="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1200" i="0" kern="1200" spc="-60" baseline="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데이터 유형이 날짜 별</a:t>
                      </a:r>
                      <a:r>
                        <a:rPr kumimoji="1" lang="en-US" altLang="ko-KR" sz="1200" i="0" kern="1200" spc="-60" baseline="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Lot </a:t>
                      </a:r>
                      <a:r>
                        <a:rPr kumimoji="1" lang="ko-KR" altLang="en-US" sz="1200" i="0" kern="1200" spc="-60" baseline="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별로 분할되어 있음 </a:t>
                      </a:r>
                      <a:endParaRPr kumimoji="1" lang="en-US" altLang="ko-KR" sz="1200" i="0" kern="1200" spc="-60" baseline="0" dirty="0">
                        <a:ln>
                          <a:solidFill>
                            <a:srgbClr val="3C3C3C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200" i="0" kern="1200" spc="-60" baseline="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이를 분석하고자 하는 목적에 맞게 시계열 또는 </a:t>
                      </a:r>
                      <a:r>
                        <a:rPr kumimoji="1" lang="ko-KR" altLang="en-US" sz="1200" i="0" kern="1200" spc="-60" baseline="0" dirty="0" err="1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시퀸스</a:t>
                      </a:r>
                      <a:r>
                        <a:rPr kumimoji="1" lang="ko-KR" altLang="en-US" sz="1200" i="0" kern="1200" spc="-60" baseline="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형태로 데이터 </a:t>
                      </a:r>
                      <a:r>
                        <a:rPr kumimoji="1" lang="en-US" altLang="ko-KR" sz="1200" i="0" kern="1200" spc="-60" baseline="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shape</a:t>
                      </a:r>
                      <a:r>
                        <a:rPr kumimoji="1" lang="ko-KR" altLang="en-US" sz="1200" i="0" kern="1200" spc="-60" baseline="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를 정제 함 </a:t>
                      </a:r>
                      <a:endParaRPr kumimoji="1" lang="en-US" altLang="ko-KR" sz="1200" i="0" kern="1200" spc="-60" baseline="0" dirty="0">
                        <a:ln>
                          <a:solidFill>
                            <a:srgbClr val="3C3C3C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200" i="0" kern="1200" spc="-60" baseline="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1200" i="0" kern="1200" spc="-60" baseline="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제조 데이터는 시계열 데이터 이므로 </a:t>
                      </a:r>
                      <a:r>
                        <a:rPr kumimoji="1" lang="ko-KR" altLang="en-US" sz="1200" i="0" kern="1200" spc="-60" baseline="0" dirty="0" err="1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결측치는</a:t>
                      </a:r>
                      <a:r>
                        <a:rPr kumimoji="1" lang="ko-KR" altLang="en-US" sz="1200" i="0" kern="1200" spc="-60" baseline="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앞 또는 뒤의 데이터를 이용해 보간 </a:t>
                      </a:r>
                      <a:endParaRPr kumimoji="1" lang="en-US" altLang="ko-KR" sz="1200" i="0" kern="1200" spc="-60" baseline="0" dirty="0">
                        <a:ln>
                          <a:solidFill>
                            <a:srgbClr val="3C3C3C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200" i="0" kern="1200" spc="-60" baseline="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기존 변수의 추가적인 변형을 통해 새로운 </a:t>
                      </a:r>
                      <a:r>
                        <a:rPr kumimoji="1" lang="ko-KR" altLang="en-US" sz="1200" i="0" kern="1200" spc="-60" baseline="0" dirty="0" err="1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하이퍼</a:t>
                      </a:r>
                      <a:r>
                        <a:rPr kumimoji="1" lang="ko-KR" altLang="en-US" sz="1200" i="0" kern="1200" spc="-60" baseline="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파라미터 생성 후 모델에 적용 </a:t>
                      </a:r>
                      <a:endParaRPr kumimoji="1" lang="en-US" altLang="ko-KR" sz="1200" i="0" kern="1200" spc="-60" baseline="0" dirty="0">
                        <a:ln>
                          <a:solidFill>
                            <a:srgbClr val="3C3C3C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4000" marR="144000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638215"/>
                  </a:ext>
                </a:extLst>
              </a:tr>
              <a:tr h="1062380"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100" b="1" kern="1200" spc="-6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분석 </a:t>
                      </a:r>
                      <a:r>
                        <a:rPr kumimoji="1" lang="ko-KR" altLang="en-US" sz="1100" b="1" kern="1200" spc="-6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/>
                          <a:ea typeface="+mn-ea"/>
                          <a:cs typeface="+mn-cs"/>
                        </a:rPr>
                        <a:t>모형 개발 방안</a:t>
                      </a:r>
                    </a:p>
                  </a:txBody>
                  <a:tcPr marL="144000" marR="144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200" b="0" i="0" kern="1200" spc="-60" baseline="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ko-KR" sz="1200" b="0" i="0" kern="1200" spc="-60" baseline="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ARIMA </a:t>
                      </a:r>
                      <a:r>
                        <a:rPr kumimoji="1" lang="ko-KR" altLang="en-US" sz="1200" b="0" i="0" kern="1200" spc="-60" baseline="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모델 </a:t>
                      </a:r>
                      <a:r>
                        <a:rPr kumimoji="1" lang="en-US" altLang="ko-KR" sz="1200" b="0" i="0" kern="1200" spc="-60" baseline="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LSTM </a:t>
                      </a:r>
                      <a:r>
                        <a:rPr kumimoji="1" lang="ko-KR" altLang="en-US" sz="1200" b="0" i="0" kern="1200" spc="-60" baseline="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모델 활용 </a:t>
                      </a:r>
                      <a:endParaRPr kumimoji="1" lang="en-US" altLang="ko-KR" sz="1200" b="0" i="0" kern="1200" spc="-60" baseline="0" dirty="0">
                        <a:ln>
                          <a:solidFill>
                            <a:srgbClr val="3C3C3C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200" b="0" i="0" kern="1200" spc="-60" baseline="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Autoencoder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200" b="0" i="0" kern="1200" spc="-60" baseline="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ko-KR" sz="1200" b="0" i="0" kern="1200" spc="-60" baseline="0" dirty="0" err="1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Autokeras</a:t>
                      </a:r>
                      <a:r>
                        <a:rPr kumimoji="1" lang="en-US" altLang="ko-KR" sz="1200" b="0" i="0" kern="1200" spc="-60" baseline="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– regression model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200" b="0" i="0" kern="1200" spc="-60" baseline="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1200" b="0" i="0" kern="1200" spc="-60" baseline="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베이지안 최적화 </a:t>
                      </a:r>
                      <a:endParaRPr kumimoji="1" lang="en-US" altLang="ko-KR" sz="1200" b="0" i="0" kern="1200" spc="-60" baseline="0" dirty="0">
                        <a:ln>
                          <a:solidFill>
                            <a:srgbClr val="3C3C3C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4000" marR="144000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079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9126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2EB47F3-3D1C-4A2A-B67F-3DF479DE1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27D5-C81F-4DD5-AE1A-FA715644F33B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DBE430-D534-4822-9DA6-D46C37744D0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DA5B781-D359-4EA2-A370-B375C0EDA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일자 별 수행 진행  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FDD8774-C2BF-48C2-8E33-4C2E287A7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224655"/>
              </p:ext>
            </p:extLst>
          </p:nvPr>
        </p:nvGraphicFramePr>
        <p:xfrm>
          <a:off x="368301" y="1160462"/>
          <a:ext cx="9169401" cy="54126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110">
                  <a:extLst>
                    <a:ext uri="{9D8B030D-6E8A-4147-A177-3AD203B41FA5}">
                      <a16:colId xmlns:a16="http://schemas.microsoft.com/office/drawing/2014/main" val="2555480412"/>
                    </a:ext>
                  </a:extLst>
                </a:gridCol>
                <a:gridCol w="2591280">
                  <a:extLst>
                    <a:ext uri="{9D8B030D-6E8A-4147-A177-3AD203B41FA5}">
                      <a16:colId xmlns:a16="http://schemas.microsoft.com/office/drawing/2014/main" val="631952757"/>
                    </a:ext>
                  </a:extLst>
                </a:gridCol>
                <a:gridCol w="1999947">
                  <a:extLst>
                    <a:ext uri="{9D8B030D-6E8A-4147-A177-3AD203B41FA5}">
                      <a16:colId xmlns:a16="http://schemas.microsoft.com/office/drawing/2014/main" val="1611752362"/>
                    </a:ext>
                  </a:extLst>
                </a:gridCol>
                <a:gridCol w="513883">
                  <a:extLst>
                    <a:ext uri="{9D8B030D-6E8A-4147-A177-3AD203B41FA5}">
                      <a16:colId xmlns:a16="http://schemas.microsoft.com/office/drawing/2014/main" val="1749470772"/>
                    </a:ext>
                  </a:extLst>
                </a:gridCol>
                <a:gridCol w="513883">
                  <a:extLst>
                    <a:ext uri="{9D8B030D-6E8A-4147-A177-3AD203B41FA5}">
                      <a16:colId xmlns:a16="http://schemas.microsoft.com/office/drawing/2014/main" val="3113305445"/>
                    </a:ext>
                  </a:extLst>
                </a:gridCol>
                <a:gridCol w="513883">
                  <a:extLst>
                    <a:ext uri="{9D8B030D-6E8A-4147-A177-3AD203B41FA5}">
                      <a16:colId xmlns:a16="http://schemas.microsoft.com/office/drawing/2014/main" val="585702344"/>
                    </a:ext>
                  </a:extLst>
                </a:gridCol>
                <a:gridCol w="513883">
                  <a:extLst>
                    <a:ext uri="{9D8B030D-6E8A-4147-A177-3AD203B41FA5}">
                      <a16:colId xmlns:a16="http://schemas.microsoft.com/office/drawing/2014/main" val="1190017688"/>
                    </a:ext>
                  </a:extLst>
                </a:gridCol>
                <a:gridCol w="513883">
                  <a:extLst>
                    <a:ext uri="{9D8B030D-6E8A-4147-A177-3AD203B41FA5}">
                      <a16:colId xmlns:a16="http://schemas.microsoft.com/office/drawing/2014/main" val="3552253615"/>
                    </a:ext>
                  </a:extLst>
                </a:gridCol>
                <a:gridCol w="513883">
                  <a:extLst>
                    <a:ext uri="{9D8B030D-6E8A-4147-A177-3AD203B41FA5}">
                      <a16:colId xmlns:a16="http://schemas.microsoft.com/office/drawing/2014/main" val="1804650656"/>
                    </a:ext>
                  </a:extLst>
                </a:gridCol>
                <a:gridCol w="513883">
                  <a:extLst>
                    <a:ext uri="{9D8B030D-6E8A-4147-A177-3AD203B41FA5}">
                      <a16:colId xmlns:a16="http://schemas.microsoft.com/office/drawing/2014/main" val="1206460939"/>
                    </a:ext>
                  </a:extLst>
                </a:gridCol>
                <a:gridCol w="513883">
                  <a:extLst>
                    <a:ext uri="{9D8B030D-6E8A-4147-A177-3AD203B41FA5}">
                      <a16:colId xmlns:a16="http://schemas.microsoft.com/office/drawing/2014/main" val="133075391"/>
                    </a:ext>
                  </a:extLst>
                </a:gridCol>
              </a:tblGrid>
              <a:tr h="5639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  <a:latin typeface="+mn-ea"/>
                          <a:ea typeface="+mn-ea"/>
                        </a:rPr>
                        <a:t>Req_ID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요구사항명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상세요구사항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1W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2W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3W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4W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5W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6W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7W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8w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325768"/>
                  </a:ext>
                </a:extLst>
              </a:tr>
              <a:tr h="5675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공정 배경 및 변수 이해 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해당 설비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변수가 공정에서 어떤 영향을 끼치는 지 확인한다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1532790"/>
                  </a:ext>
                </a:extLst>
              </a:tr>
              <a:tr h="4683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EDA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변수 간 상관관계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분포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error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정의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2203860"/>
                  </a:ext>
                </a:extLst>
              </a:tr>
              <a:tr h="7330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전처리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기본적인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min max scaling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뿐만 아니라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segment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분리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filtering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 이상 탐지에 필요한 전처리 진행 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3855314"/>
                  </a:ext>
                </a:extLst>
              </a:tr>
              <a:tr h="6747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음성 데이터 처리 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음성 데이터는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filter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거친 뒤의 데이터를 사용 하므로 적합한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filtering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을 찾아 진행 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119926"/>
                  </a:ext>
                </a:extLst>
              </a:tr>
              <a:tr h="4020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모델 제작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적합 모델을 찾아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Develop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진행 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215621"/>
                  </a:ext>
                </a:extLst>
              </a:tr>
              <a:tr h="5675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모델 튜닝 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Overfitting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 발생할 경우 완화 및 성능 향상 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5578702"/>
                  </a:ext>
                </a:extLst>
              </a:tr>
              <a:tr h="6330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평가 및 검증 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가능한 경우 유사한 외부 데이터 또는 자체 데이터로 평가 진행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4379078"/>
                  </a:ext>
                </a:extLst>
              </a:tr>
              <a:tr h="7802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PPT 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제작 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스토리 라인 정비 및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PPT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제작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　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215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084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6E73653-2A65-45C9-A3E8-58662E67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27D5-C81F-4DD5-AE1A-FA715644F33B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8F629D-ADB9-4CC6-A866-C65A20DFFA9E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3EF3146-C7D1-49CC-A30F-640E6AF19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Appendix – </a:t>
            </a:r>
            <a:r>
              <a:rPr lang="ko-KR" altLang="en-US" b="1" dirty="0"/>
              <a:t>예상 모델 결과</a:t>
            </a:r>
          </a:p>
        </p:txBody>
      </p:sp>
      <p:pic>
        <p:nvPicPr>
          <p:cNvPr id="1026" name="Picture 2" descr="Time Series Anomaly Detection using LSTM Autoencoders with PyTorch in  Python | Curiousily - Hacker&amp;#39;s Guide to Machine Learning">
            <a:extLst>
              <a:ext uri="{FF2B5EF4-FFF2-40B4-BE49-F238E27FC236}">
                <a16:creationId xmlns:a16="http://schemas.microsoft.com/office/drawing/2014/main" id="{CA4ED754-73C8-4FFE-A76E-CB0E41E65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609" y="2026530"/>
            <a:ext cx="4904782" cy="2286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C9273D-00EB-4944-ACC5-651671009026}"/>
              </a:ext>
            </a:extLst>
          </p:cNvPr>
          <p:cNvSpPr txBox="1"/>
          <p:nvPr/>
        </p:nvSpPr>
        <p:spPr>
          <a:xfrm>
            <a:off x="381000" y="2654662"/>
            <a:ext cx="2096655" cy="1078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2800" b="1" dirty="0"/>
              <a:t>정상 </a:t>
            </a:r>
            <a:endParaRPr lang="en-US" altLang="ko-KR" sz="2800" b="1" dirty="0"/>
          </a:p>
          <a:p>
            <a:pPr algn="ctr">
              <a:buNone/>
            </a:pPr>
            <a:r>
              <a:rPr lang="ko-KR" altLang="en-US" sz="2800" b="1" dirty="0"/>
              <a:t>데이터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58F2EB-7387-4D0B-BD8B-EC67C322C837}"/>
              </a:ext>
            </a:extLst>
          </p:cNvPr>
          <p:cNvSpPr txBox="1"/>
          <p:nvPr/>
        </p:nvSpPr>
        <p:spPr>
          <a:xfrm>
            <a:off x="7547742" y="2630874"/>
            <a:ext cx="2096655" cy="1078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2800" b="1" dirty="0"/>
              <a:t>정상 예측</a:t>
            </a:r>
            <a:endParaRPr lang="en-US" altLang="ko-KR" sz="2800" b="1" dirty="0"/>
          </a:p>
          <a:p>
            <a:pPr algn="ctr">
              <a:buNone/>
            </a:pPr>
            <a:r>
              <a:rPr lang="ko-KR" altLang="en-US" sz="2800" b="1" dirty="0"/>
              <a:t>데이터 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C5C456B8-71CA-4681-95EB-570854D1C930}"/>
              </a:ext>
            </a:extLst>
          </p:cNvPr>
          <p:cNvSpPr/>
          <p:nvPr/>
        </p:nvSpPr>
        <p:spPr>
          <a:xfrm>
            <a:off x="1407733" y="5135418"/>
            <a:ext cx="59655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2A1BCE-F5B6-4B69-A1B0-DBC5EB5180C9}"/>
              </a:ext>
            </a:extLst>
          </p:cNvPr>
          <p:cNvSpPr txBox="1"/>
          <p:nvPr/>
        </p:nvSpPr>
        <p:spPr>
          <a:xfrm>
            <a:off x="2137026" y="5085090"/>
            <a:ext cx="5660524" cy="5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 정상 데이터와 정상 예측 </a:t>
            </a:r>
            <a:r>
              <a:rPr lang="ko-KR" altLang="en-US" sz="1400" b="1" dirty="0" err="1"/>
              <a:t>데이터간의</a:t>
            </a:r>
            <a:r>
              <a:rPr lang="ko-KR" altLang="en-US" sz="1400" b="1" dirty="0"/>
              <a:t> 차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거리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를 이용해 이상을 탐지 </a:t>
            </a:r>
            <a:endParaRPr lang="en-US" altLang="ko-KR" sz="1400" b="1" dirty="0"/>
          </a:p>
          <a:p>
            <a:r>
              <a:rPr lang="ko-KR" altLang="en-US" sz="1400" b="1" dirty="0"/>
              <a:t> 두 </a:t>
            </a:r>
            <a:r>
              <a:rPr lang="ko-KR" altLang="en-US" sz="1400" b="1" dirty="0" err="1"/>
              <a:t>데이터간의</a:t>
            </a:r>
            <a:r>
              <a:rPr lang="ko-KR" altLang="en-US" sz="1400" b="1" dirty="0"/>
              <a:t> 차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거리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가 </a:t>
            </a:r>
            <a:r>
              <a:rPr lang="ko-KR" altLang="en-US" sz="1400" b="1" dirty="0">
                <a:solidFill>
                  <a:srgbClr val="FF0000"/>
                </a:solidFill>
              </a:rPr>
              <a:t>특정 임계치</a:t>
            </a:r>
            <a:r>
              <a:rPr lang="ko-KR" altLang="en-US" sz="1400" b="1" dirty="0"/>
              <a:t>를 넘을 경우 이상치라 판단 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BECA3165-801E-4238-8305-D193DED90935}"/>
              </a:ext>
            </a:extLst>
          </p:cNvPr>
          <p:cNvSpPr/>
          <p:nvPr/>
        </p:nvSpPr>
        <p:spPr>
          <a:xfrm>
            <a:off x="2358258" y="2951500"/>
            <a:ext cx="59655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181DAFF7-A32A-4A9C-B126-F294725C60EF}"/>
              </a:ext>
            </a:extLst>
          </p:cNvPr>
          <p:cNvSpPr/>
          <p:nvPr/>
        </p:nvSpPr>
        <p:spPr>
          <a:xfrm>
            <a:off x="7107112" y="2927712"/>
            <a:ext cx="59655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777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6E73653-2A65-45C9-A3E8-58662E67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27D5-C81F-4DD5-AE1A-FA715644F33B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8F629D-ADB9-4CC6-A866-C65A20DFFA9E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3EF3146-C7D1-49CC-A30F-640E6AF19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Appendix – </a:t>
            </a:r>
            <a:r>
              <a:rPr lang="ko-KR" altLang="en-US" b="1" dirty="0"/>
              <a:t>예상 모델 결과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530B378-86B1-45C4-BE37-11972C238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358928"/>
            <a:ext cx="4190805" cy="27110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3C90257-C88F-437F-A156-D781BB9FB770}"/>
              </a:ext>
            </a:extLst>
          </p:cNvPr>
          <p:cNvSpPr txBox="1"/>
          <p:nvPr/>
        </p:nvSpPr>
        <p:spPr>
          <a:xfrm>
            <a:off x="1271585" y="1971672"/>
            <a:ext cx="2409634" cy="3602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ko-KR" altLang="en-US" sz="1600" b="1" dirty="0"/>
              <a:t>정상 데이터의 거리 분포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6917EF9-67CC-4EAE-BC65-8BD42C8EB6B6}"/>
              </a:ext>
            </a:extLst>
          </p:cNvPr>
          <p:cNvCxnSpPr>
            <a:cxnSpLocks/>
          </p:cNvCxnSpPr>
          <p:nvPr/>
        </p:nvCxnSpPr>
        <p:spPr>
          <a:xfrm>
            <a:off x="3592945" y="2402001"/>
            <a:ext cx="0" cy="247396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FC7B04E-2C11-4500-A847-7104EDC91DFC}"/>
              </a:ext>
            </a:extLst>
          </p:cNvPr>
          <p:cNvSpPr txBox="1"/>
          <p:nvPr/>
        </p:nvSpPr>
        <p:spPr>
          <a:xfrm>
            <a:off x="3550166" y="3386047"/>
            <a:ext cx="1120820" cy="3602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600" b="1" dirty="0"/>
              <a:t>95% </a:t>
            </a:r>
            <a:r>
              <a:rPr lang="ko-KR" altLang="en-US" sz="1600" b="1" dirty="0"/>
              <a:t>구간 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C2D0364F-60DC-475C-8759-AA40A0762456}"/>
              </a:ext>
            </a:extLst>
          </p:cNvPr>
          <p:cNvSpPr/>
          <p:nvPr/>
        </p:nvSpPr>
        <p:spPr>
          <a:xfrm>
            <a:off x="4614584" y="3346113"/>
            <a:ext cx="884105" cy="4400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857886-849D-4B76-99F8-99ACD1B81CB7}"/>
              </a:ext>
            </a:extLst>
          </p:cNvPr>
          <p:cNvSpPr txBox="1"/>
          <p:nvPr/>
        </p:nvSpPr>
        <p:spPr>
          <a:xfrm>
            <a:off x="5498689" y="3271321"/>
            <a:ext cx="3986989" cy="51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ko-KR" altLang="en-US" sz="1200" b="1" dirty="0"/>
              <a:t>임계점 </a:t>
            </a:r>
            <a:endParaRPr lang="en-US" altLang="ko-KR" sz="1200" b="1" dirty="0"/>
          </a:p>
          <a:p>
            <a:pPr algn="ctr">
              <a:buNone/>
            </a:pPr>
            <a:r>
              <a:rPr lang="en-US" altLang="ko-KR" sz="1200" b="1" dirty="0"/>
              <a:t> test</a:t>
            </a:r>
            <a:r>
              <a:rPr lang="ko-KR" altLang="en-US" sz="1200" b="1" dirty="0"/>
              <a:t>데이터의 거리가 이보다 높을 경우 이상이라 판단 </a:t>
            </a:r>
          </a:p>
        </p:txBody>
      </p:sp>
    </p:spTree>
    <p:extLst>
      <p:ext uri="{BB962C8B-B14F-4D97-AF65-F5344CB8AC3E}">
        <p14:creationId xmlns:p14="http://schemas.microsoft.com/office/powerpoint/2010/main" val="3434047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96BD2D2-9254-4413-BB1E-05E0C80AE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27D5-C81F-4DD5-AE1A-FA715644F33B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0A33C6-CEFE-497C-AF5C-E1B7298F7F85}"/>
              </a:ext>
            </a:extLst>
          </p:cNvPr>
          <p:cNvSpPr txBox="1"/>
          <p:nvPr/>
        </p:nvSpPr>
        <p:spPr>
          <a:xfrm>
            <a:off x="3792126" y="3114875"/>
            <a:ext cx="2350323" cy="628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ko-KR" altLang="en-US" sz="3200" b="1" dirty="0"/>
              <a:t>감사합니다</a:t>
            </a:r>
            <a:r>
              <a:rPr lang="en-US" altLang="ko-KR" sz="3200" b="1" dirty="0"/>
              <a:t>.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41779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58570</TotalTime>
  <Words>642</Words>
  <Application>Microsoft Office PowerPoint</Application>
  <PresentationFormat>A4 용지(210x297mm)</PresentationFormat>
  <Paragraphs>170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8" baseType="lpstr">
      <vt:lpstr>Apple SD Gothic Neo</vt:lpstr>
      <vt:lpstr>나눔고딕</vt:lpstr>
      <vt:lpstr>나눔고딕 ExtraBold</vt:lpstr>
      <vt:lpstr>나눔스퀘어 Bold</vt:lpstr>
      <vt:lpstr>나눔스퀘어 ExtraBold</vt:lpstr>
      <vt:lpstr>맑은 고딕</vt:lpstr>
      <vt:lpstr>Arial</vt:lpstr>
      <vt:lpstr>Calibri</vt:lpstr>
      <vt:lpstr>Times</vt:lpstr>
      <vt:lpstr>Office 테마</vt:lpstr>
      <vt:lpstr>제조 장비 및 품질 이상 탐지 진단 을 위한 시계열 분석</vt:lpstr>
      <vt:lpstr>팀원 소개</vt:lpstr>
      <vt:lpstr>프로젝트 개요</vt:lpstr>
      <vt:lpstr>수행 계획서</vt:lpstr>
      <vt:lpstr>일자 별 수행 진행  </vt:lpstr>
      <vt:lpstr>Appendix – 예상 모델 결과</vt:lpstr>
      <vt:lpstr>Appendix – 예상 모델 결과</vt:lpstr>
      <vt:lpstr>PowerPoint 프레젠테이션</vt:lpstr>
    </vt:vector>
  </TitlesOfParts>
  <Company>동서발전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디에스이트레이드&amp;MS 교육자료</dc:title>
  <dc:creator>KHJ;Sena</dc:creator>
  <cp:keywords>AI공모전</cp:keywords>
  <dc:description>교육자료</dc:description>
  <cp:lastModifiedBy>HUN IM</cp:lastModifiedBy>
  <cp:revision>6249</cp:revision>
  <cp:lastPrinted>2021-02-23T01:06:13Z</cp:lastPrinted>
  <dcterms:created xsi:type="dcterms:W3CDTF">2004-09-08T23:34:22Z</dcterms:created>
  <dcterms:modified xsi:type="dcterms:W3CDTF">2022-02-08T06:03:56Z</dcterms:modified>
</cp:coreProperties>
</file>