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
      <p:font typeface="Alfa Slab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hPm3BBZU4eDmCDpe9YFrsR9JlO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AlfaSlab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c31881dc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8c31881dc1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c31881dc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8c31881dc1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c31881dc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8c31881dc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c31881dc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8c31881dc1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c31881dc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8c31881dc1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c31881dc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8c31881dc1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c31881dc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8c31881dc1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c31881dc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8c31881dc1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c31881dc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8c31881dc1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c31881dc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8c31881dc1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f7250c1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4f7250c10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c31881dc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8c31881dc1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c31881dc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8c31881dc1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c31881dc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8c31881dc1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8c31881d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8c31881dc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c31881d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8c31881dc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c31881d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8c31881dc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c31881d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8c31881dc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c31881dc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8c31881dc1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8c31881dc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8c31881dc1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c31881dc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8c31881dc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9"/>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19"/>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19"/>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8"/>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28"/>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2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2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26"/>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26"/>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2" name="Google Shape;4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unity3d.com/2020.1/Documentation/ScriptReference/JsonUtility.html" TargetMode="External"/><Relationship Id="rId4" Type="http://schemas.openxmlformats.org/officeDocument/2006/relationships/hyperlink" Target="https://learn.microsoft.com/en-us/dotnet/api/system.runtime.serialization.formatters.binary.binaryformatter?view=net-7.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json.org/json-e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unity3d.com/2020.1/Documentation/ScriptReference/JsonUtility.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unity3d.com/ScriptReference/PlayerPrefs.DeleteAll.html" TargetMode="External"/><Relationship Id="rId4" Type="http://schemas.openxmlformats.org/officeDocument/2006/relationships/hyperlink" Target="https://docs.unity3d.com/ScriptReference/PlayerPrefs.DeleteKey.html" TargetMode="External"/><Relationship Id="rId11" Type="http://schemas.openxmlformats.org/officeDocument/2006/relationships/hyperlink" Target="https://docs.unity3d.com/ScriptReference/PlayerPrefs.SetString.html" TargetMode="External"/><Relationship Id="rId10" Type="http://schemas.openxmlformats.org/officeDocument/2006/relationships/hyperlink" Target="https://docs.unity3d.com/ScriptReference/PlayerPrefs.SetInt.html" TargetMode="External"/><Relationship Id="rId9" Type="http://schemas.openxmlformats.org/officeDocument/2006/relationships/hyperlink" Target="https://docs.unity3d.com/ScriptReference/PlayerPrefs.SetFloat.html" TargetMode="External"/><Relationship Id="rId5" Type="http://schemas.openxmlformats.org/officeDocument/2006/relationships/hyperlink" Target="https://docs.unity3d.com/ScriptReference/PlayerPrefs.GetFloat.html" TargetMode="External"/><Relationship Id="rId6" Type="http://schemas.openxmlformats.org/officeDocument/2006/relationships/hyperlink" Target="https://docs.unity3d.com/ScriptReference/PlayerPrefs.GetInt.html" TargetMode="External"/><Relationship Id="rId7" Type="http://schemas.openxmlformats.org/officeDocument/2006/relationships/hyperlink" Target="https://docs.unity3d.com/ScriptReference/PlayerPrefs.GetString.html" TargetMode="External"/><Relationship Id="rId8" Type="http://schemas.openxmlformats.org/officeDocument/2006/relationships/hyperlink" Target="https://docs.unity3d.com/ScriptReference/PlayerPrefs.HasKey.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400"/>
              <a:buNone/>
            </a:pPr>
            <a:r>
              <a:rPr lang="ro" sz="4000"/>
              <a:t>Introducere în Programarea Jocurilor pe Calculator</a:t>
            </a:r>
            <a:endParaRPr sz="4000"/>
          </a:p>
        </p:txBody>
      </p:sp>
      <p:sp>
        <p:nvSpPr>
          <p:cNvPr id="57" name="Google Shape;57;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ro"/>
              <a:t>Cursul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8c31881dc1_0_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Player Prefs</a:t>
            </a:r>
            <a:endParaRPr/>
          </a:p>
        </p:txBody>
      </p:sp>
      <p:sp>
        <p:nvSpPr>
          <p:cNvPr id="112" name="Google Shape;112;g18c31881dc1_0_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ro"/>
              <a:t>Limitari ale player Prefs</a:t>
            </a:r>
            <a:r>
              <a:rPr lang="ro"/>
              <a:t>?</a:t>
            </a:r>
            <a:endParaRPr/>
          </a:p>
          <a:p>
            <a:pPr indent="0" lvl="0" marL="0" rtl="0" algn="l">
              <a:lnSpc>
                <a:spcPct val="100000"/>
              </a:lnSpc>
              <a:spcBef>
                <a:spcPts val="1600"/>
              </a:spcBef>
              <a:spcAft>
                <a:spcPts val="0"/>
              </a:spcAft>
              <a:buNone/>
            </a:pPr>
            <a:r>
              <a:rPr lang="ro"/>
              <a:t>In primul rand putem salva doar informatii de baza (string,int, float). </a:t>
            </a:r>
            <a:endParaRPr/>
          </a:p>
          <a:p>
            <a:pPr indent="0" lvl="0" marL="0" rtl="0" algn="l">
              <a:lnSpc>
                <a:spcPct val="100000"/>
              </a:lnSpc>
              <a:spcBef>
                <a:spcPts val="1600"/>
              </a:spcBef>
              <a:spcAft>
                <a:spcPts val="0"/>
              </a:spcAft>
              <a:buNone/>
            </a:pPr>
            <a:r>
              <a:rPr lang="ro"/>
              <a:t>Nu putem salva nici macar un vector/colectie de elemente de baza.</a:t>
            </a:r>
            <a:endParaRPr/>
          </a:p>
          <a:p>
            <a:pPr indent="0" lvl="0" marL="0" rtl="0" algn="l">
              <a:lnSpc>
                <a:spcPct val="100000"/>
              </a:lnSpc>
              <a:spcBef>
                <a:spcPts val="1600"/>
              </a:spcBef>
              <a:spcAft>
                <a:spcPts val="1600"/>
              </a:spcAft>
              <a:buNone/>
            </a:pPr>
            <a:r>
              <a:rPr lang="ro"/>
              <a:t>Deci nu putem retine nici macar un highscore list, daramite ceva mai complicat precum momentul la care am avansat intr-un joc.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8c31881dc1_0_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Alternative?</a:t>
            </a:r>
            <a:endParaRPr/>
          </a:p>
        </p:txBody>
      </p:sp>
      <p:pic>
        <p:nvPicPr>
          <p:cNvPr id="118" name="Google Shape;118;g18c31881dc1_0_52"/>
          <p:cNvPicPr preferRelativeResize="0"/>
          <p:nvPr/>
        </p:nvPicPr>
        <p:blipFill>
          <a:blip r:embed="rId3">
            <a:alphaModFix/>
          </a:blip>
          <a:stretch>
            <a:fillRect/>
          </a:stretch>
        </p:blipFill>
        <p:spPr>
          <a:xfrm>
            <a:off x="311700" y="1152475"/>
            <a:ext cx="2174175" cy="2174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8c31881dc1_0_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Alternative?</a:t>
            </a:r>
            <a:endParaRPr/>
          </a:p>
        </p:txBody>
      </p:sp>
      <p:sp>
        <p:nvSpPr>
          <p:cNvPr id="124" name="Google Shape;124;g18c31881dc1_0_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o"/>
              <a:t>Json strings!</a:t>
            </a:r>
            <a:endParaRPr b="1"/>
          </a:p>
          <a:p>
            <a:pPr indent="0" lvl="0" marL="0" rtl="0" algn="l">
              <a:lnSpc>
                <a:spcPct val="100000"/>
              </a:lnSpc>
              <a:spcBef>
                <a:spcPts val="1600"/>
              </a:spcBef>
              <a:spcAft>
                <a:spcPts val="1600"/>
              </a:spcAft>
              <a:buNone/>
            </a:pPr>
            <a:r>
              <a:t/>
            </a:r>
            <a:endParaRPr b="1"/>
          </a:p>
        </p:txBody>
      </p:sp>
      <p:pic>
        <p:nvPicPr>
          <p:cNvPr id="125" name="Google Shape;125;g18c31881dc1_0_58"/>
          <p:cNvPicPr preferRelativeResize="0"/>
          <p:nvPr/>
        </p:nvPicPr>
        <p:blipFill rotWithShape="1">
          <a:blip r:embed="rId3">
            <a:alphaModFix/>
          </a:blip>
          <a:srcRect b="2711" l="6043" r="2112" t="3804"/>
          <a:stretch/>
        </p:blipFill>
        <p:spPr>
          <a:xfrm>
            <a:off x="372725" y="1621325"/>
            <a:ext cx="2975525" cy="302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8c31881dc1_0_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JSON strings</a:t>
            </a:r>
            <a:endParaRPr/>
          </a:p>
        </p:txBody>
      </p:sp>
      <p:sp>
        <p:nvSpPr>
          <p:cNvPr id="131" name="Google Shape;131;g18c31881dc1_0_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ro" sz="1350">
                <a:solidFill>
                  <a:srgbClr val="4D5968"/>
                </a:solidFill>
                <a:highlight>
                  <a:srgbClr val="FFFFFF"/>
                </a:highlight>
                <a:latin typeface="Roboto"/>
                <a:ea typeface="Roboto"/>
                <a:cs typeface="Roboto"/>
                <a:sym typeface="Roboto"/>
              </a:rPr>
            </a:br>
            <a:r>
              <a:rPr lang="ro" sz="1350">
                <a:solidFill>
                  <a:srgbClr val="4D5968"/>
                </a:solidFill>
                <a:highlight>
                  <a:srgbClr val="FFFFFF"/>
                </a:highlight>
                <a:latin typeface="Roboto"/>
                <a:ea typeface="Roboto"/>
                <a:cs typeface="Roboto"/>
                <a:sym typeface="Roboto"/>
              </a:rPr>
              <a:t>JSON este folosit pentru a converti informatii ce au o anumita structura intr-un format usor de citit. </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1600"/>
              </a:spcAft>
              <a:buNone/>
            </a:pPr>
            <a:r>
              <a:rPr lang="ro" sz="1350">
                <a:solidFill>
                  <a:srgbClr val="4D5968"/>
                </a:solidFill>
                <a:highlight>
                  <a:srgbClr val="FFFFFF"/>
                </a:highlight>
                <a:latin typeface="Roboto"/>
                <a:ea typeface="Roboto"/>
                <a:cs typeface="Roboto"/>
                <a:sym typeface="Roboto"/>
              </a:rPr>
              <a:t>Unity ne pune la dispozitie clasa </a:t>
            </a:r>
            <a:r>
              <a:rPr lang="ro" sz="1350" u="sng">
                <a:solidFill>
                  <a:schemeClr val="hlink"/>
                </a:solidFill>
                <a:highlight>
                  <a:srgbClr val="FFFFFF"/>
                </a:highlight>
                <a:latin typeface="Roboto"/>
                <a:ea typeface="Roboto"/>
                <a:cs typeface="Roboto"/>
                <a:sym typeface="Roboto"/>
                <a:hlinkClick r:id="rId3"/>
              </a:rPr>
              <a:t>JsonUtility </a:t>
            </a:r>
            <a:r>
              <a:rPr lang="ro" sz="1350">
                <a:solidFill>
                  <a:srgbClr val="4D5968"/>
                </a:solidFill>
                <a:highlight>
                  <a:srgbClr val="FFFFFF"/>
                </a:highlight>
                <a:latin typeface="Roboto"/>
                <a:ea typeface="Roboto"/>
                <a:cs typeface="Roboto"/>
                <a:sym typeface="Roboto"/>
              </a:rPr>
              <a:t>pentru a crea si edita stringuri JSON. Folosinf metodele statice ale clasei, putem serializa si deserializa in format JSON diferite structuri de date de baza. JsonUtility functioneaza asemanator cu clasa </a:t>
            </a:r>
            <a:r>
              <a:rPr lang="ro" sz="1350" u="sng">
                <a:solidFill>
                  <a:schemeClr val="hlink"/>
                </a:solidFill>
                <a:highlight>
                  <a:srgbClr val="FFFFFF"/>
                </a:highlight>
                <a:latin typeface="Roboto"/>
                <a:ea typeface="Roboto"/>
                <a:cs typeface="Roboto"/>
                <a:sym typeface="Roboto"/>
                <a:hlinkClick r:id="rId4"/>
              </a:rPr>
              <a:t>BinaryFormatter</a:t>
            </a:r>
            <a:r>
              <a:rPr lang="ro" sz="1350">
                <a:solidFill>
                  <a:srgbClr val="4D5968"/>
                </a:solidFill>
                <a:highlight>
                  <a:srgbClr val="FFFFFF"/>
                </a:highlight>
                <a:latin typeface="Roboto"/>
                <a:ea typeface="Roboto"/>
                <a:cs typeface="Roboto"/>
                <a:sym typeface="Roboto"/>
              </a:rPr>
              <a:t> din C#.</a:t>
            </a:r>
            <a:endParaRPr sz="1350">
              <a:solidFill>
                <a:srgbClr val="4D5968"/>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8c31881dc1_0_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JSON strings</a:t>
            </a:r>
            <a:endParaRPr/>
          </a:p>
        </p:txBody>
      </p:sp>
      <p:sp>
        <p:nvSpPr>
          <p:cNvPr id="137" name="Google Shape;137;g18c31881dc1_0_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ro" sz="1350">
                <a:solidFill>
                  <a:srgbClr val="4D5968"/>
                </a:solidFill>
                <a:highlight>
                  <a:srgbClr val="FFFFFF"/>
                </a:highlight>
                <a:latin typeface="Roboto"/>
                <a:ea typeface="Roboto"/>
                <a:cs typeface="Roboto"/>
                <a:sym typeface="Roboto"/>
              </a:rPr>
            </a:br>
            <a:r>
              <a:rPr b="1" lang="ro" sz="2350">
                <a:solidFill>
                  <a:srgbClr val="232C39"/>
                </a:solidFill>
                <a:highlight>
                  <a:srgbClr val="FFFFFF"/>
                </a:highlight>
                <a:latin typeface="Roboto"/>
                <a:ea typeface="Roboto"/>
                <a:cs typeface="Roboto"/>
                <a:sym typeface="Roboto"/>
              </a:rPr>
              <a:t>What is JSON?</a:t>
            </a:r>
            <a:endParaRPr b="1" sz="2350">
              <a:solidFill>
                <a:srgbClr val="232C39"/>
              </a:solidFill>
              <a:highlight>
                <a:srgbClr val="FFFFFF"/>
              </a:highlight>
              <a:latin typeface="Roboto"/>
              <a:ea typeface="Roboto"/>
              <a:cs typeface="Roboto"/>
              <a:sym typeface="Roboto"/>
            </a:endParaRPr>
          </a:p>
          <a:p>
            <a:pPr indent="0" lvl="0" marL="0" rtl="0" algn="l">
              <a:lnSpc>
                <a:spcPct val="200000"/>
              </a:lnSpc>
              <a:spcBef>
                <a:spcPts val="1600"/>
              </a:spcBef>
              <a:spcAft>
                <a:spcPts val="0"/>
              </a:spcAft>
              <a:buNone/>
            </a:pPr>
            <a:r>
              <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900"/>
              </a:spcBef>
              <a:spcAft>
                <a:spcPts val="1600"/>
              </a:spcAft>
              <a:buNone/>
            </a:pPr>
            <a:r>
              <a:rPr lang="ro" sz="1350">
                <a:solidFill>
                  <a:srgbClr val="4D5968"/>
                </a:solidFill>
                <a:highlight>
                  <a:srgbClr val="FFFFFF"/>
                </a:highlight>
                <a:latin typeface="Roboto"/>
                <a:ea typeface="Roboto"/>
                <a:cs typeface="Roboto"/>
                <a:sym typeface="Roboto"/>
              </a:rPr>
              <a:t>JSON (JavaScript Object Notation) - format standard pentru citire si scriere de fisiere. Fisierele sunt stocate in text clar si pot fi usor “lecturate” de cel care le deschide. Ca atare nu ofera securitare si nu sunt folosite pentru informatii confidentiale.</a:t>
            </a:r>
            <a:endParaRPr sz="1350">
              <a:solidFill>
                <a:srgbClr val="4D5968"/>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8c31881dc1_0_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JSON strings</a:t>
            </a:r>
            <a:endParaRPr/>
          </a:p>
        </p:txBody>
      </p:sp>
      <p:sp>
        <p:nvSpPr>
          <p:cNvPr id="143" name="Google Shape;143;g18c31881dc1_0_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ro" sz="1350">
                <a:solidFill>
                  <a:srgbClr val="4D5968"/>
                </a:solidFill>
                <a:highlight>
                  <a:srgbClr val="FFFFFF"/>
                </a:highlight>
                <a:latin typeface="Roboto"/>
                <a:ea typeface="Roboto"/>
                <a:cs typeface="Roboto"/>
                <a:sym typeface="Roboto"/>
              </a:rPr>
            </a:br>
            <a:r>
              <a:rPr b="1" lang="ro" sz="2350">
                <a:solidFill>
                  <a:srgbClr val="232C39"/>
                </a:solidFill>
                <a:highlight>
                  <a:srgbClr val="FFFFFF"/>
                </a:highlight>
                <a:latin typeface="Roboto"/>
                <a:ea typeface="Roboto"/>
                <a:cs typeface="Roboto"/>
                <a:sym typeface="Roboto"/>
              </a:rPr>
              <a:t>What is JSON?</a:t>
            </a:r>
            <a:endParaRPr b="1" sz="2350">
              <a:solidFill>
                <a:srgbClr val="232C39"/>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ro" sz="1350">
                <a:solidFill>
                  <a:srgbClr val="4D5968"/>
                </a:solidFill>
                <a:highlight>
                  <a:srgbClr val="FFFFFF"/>
                </a:highlight>
                <a:latin typeface="Roboto"/>
                <a:ea typeface="Roboto"/>
                <a:cs typeface="Roboto"/>
                <a:sym typeface="Roboto"/>
              </a:rPr>
              <a:t>Datele JSON sunt scrise ca perechi nume/valoare (numite perechi cheie/valoare).</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ro" sz="1350">
                <a:solidFill>
                  <a:srgbClr val="4D5968"/>
                </a:solidFill>
                <a:highlight>
                  <a:srgbClr val="FFFFFF"/>
                </a:highlight>
                <a:latin typeface="Roboto"/>
                <a:ea typeface="Roboto"/>
                <a:cs typeface="Roboto"/>
                <a:sym typeface="Roboto"/>
              </a:rPr>
              <a:t>O pereche nume/valoare constă dintr-un nume de câmp (între ghilimele duble), urmat de două puncte, urmat de o valoare:</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ro" sz="1150">
                <a:solidFill>
                  <a:srgbClr val="A52A2A"/>
                </a:solidFill>
                <a:highlight>
                  <a:srgbClr val="FFFFFF"/>
                </a:highlight>
                <a:latin typeface="Courier New"/>
                <a:ea typeface="Courier New"/>
                <a:cs typeface="Courier New"/>
                <a:sym typeface="Courier New"/>
              </a:rPr>
              <a:t>"name"</a:t>
            </a:r>
            <a:r>
              <a:rPr lang="ro" sz="1150">
                <a:solidFill>
                  <a:srgbClr val="000000"/>
                </a:solidFill>
                <a:highlight>
                  <a:srgbClr val="FFFFFF"/>
                </a:highlight>
                <a:latin typeface="Courier New"/>
                <a:ea typeface="Courier New"/>
                <a:cs typeface="Courier New"/>
                <a:sym typeface="Courier New"/>
              </a:rPr>
              <a:t>:</a:t>
            </a:r>
            <a:r>
              <a:rPr lang="ro" sz="1150">
                <a:solidFill>
                  <a:srgbClr val="A52A2A"/>
                </a:solidFill>
                <a:highlight>
                  <a:srgbClr val="FFFFFF"/>
                </a:highlight>
                <a:latin typeface="Courier New"/>
                <a:ea typeface="Courier New"/>
                <a:cs typeface="Courier New"/>
                <a:sym typeface="Courier New"/>
              </a:rPr>
              <a:t>"John"</a:t>
            </a:r>
            <a:endParaRPr sz="1150">
              <a:solidFill>
                <a:srgbClr val="A52A2A"/>
              </a:solidFill>
              <a:highlight>
                <a:srgbClr val="FFFFFF"/>
              </a:highlight>
              <a:latin typeface="Courier New"/>
              <a:ea typeface="Courier New"/>
              <a:cs typeface="Courier New"/>
              <a:sym typeface="Courier New"/>
            </a:endParaRPr>
          </a:p>
          <a:p>
            <a:pPr indent="0" lvl="0" marL="0" rtl="0" algn="l">
              <a:lnSpc>
                <a:spcPct val="100000"/>
              </a:lnSpc>
              <a:spcBef>
                <a:spcPts val="1600"/>
              </a:spcBef>
              <a:spcAft>
                <a:spcPts val="1600"/>
              </a:spcAft>
              <a:buNone/>
            </a:pPr>
            <a:r>
              <a:t/>
            </a:r>
            <a:endParaRPr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8c31881dc1_0_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JSON strings</a:t>
            </a:r>
            <a:endParaRPr/>
          </a:p>
        </p:txBody>
      </p:sp>
      <p:sp>
        <p:nvSpPr>
          <p:cNvPr id="149" name="Google Shape;149;g18c31881dc1_0_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ro" sz="1350">
                <a:solidFill>
                  <a:srgbClr val="4D5968"/>
                </a:solidFill>
                <a:highlight>
                  <a:srgbClr val="FFFFFF"/>
                </a:highlight>
                <a:latin typeface="Roboto"/>
                <a:ea typeface="Roboto"/>
                <a:cs typeface="Roboto"/>
                <a:sym typeface="Roboto"/>
              </a:rPr>
            </a:br>
            <a:r>
              <a:rPr b="1" lang="ro" sz="2350">
                <a:solidFill>
                  <a:srgbClr val="232C39"/>
                </a:solidFill>
                <a:highlight>
                  <a:srgbClr val="FFFFFF"/>
                </a:highlight>
                <a:latin typeface="Roboto"/>
                <a:ea typeface="Roboto"/>
                <a:cs typeface="Roboto"/>
                <a:sym typeface="Roboto"/>
              </a:rPr>
              <a:t>What is JSON?</a:t>
            </a:r>
            <a:endParaRPr b="1" sz="2350">
              <a:solidFill>
                <a:srgbClr val="232C39"/>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ro" sz="1350">
                <a:solidFill>
                  <a:srgbClr val="4D5968"/>
                </a:solidFill>
                <a:highlight>
                  <a:srgbClr val="FFFFFF"/>
                </a:highlight>
                <a:latin typeface="Roboto"/>
                <a:ea typeface="Roboto"/>
                <a:cs typeface="Roboto"/>
                <a:sym typeface="Roboto"/>
              </a:rPr>
              <a:t>Datele JSON sunt scrise ca perechi nume/valoare (numite perechi cheie/valoare).</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ro" sz="1350">
                <a:solidFill>
                  <a:srgbClr val="4D5968"/>
                </a:solidFill>
                <a:highlight>
                  <a:srgbClr val="FFFFFF"/>
                </a:highlight>
                <a:latin typeface="Roboto"/>
                <a:ea typeface="Roboto"/>
                <a:cs typeface="Roboto"/>
                <a:sym typeface="Roboto"/>
              </a:rPr>
              <a:t>În JSON, valorile trebuie să fie unul dintre următoarele tipuri de date:</a:t>
            </a:r>
            <a:endParaRPr sz="1350">
              <a:solidFill>
                <a:srgbClr val="4D5968"/>
              </a:solidFill>
              <a:highlight>
                <a:srgbClr val="FFFFFF"/>
              </a:highlight>
              <a:latin typeface="Roboto"/>
              <a:ea typeface="Roboto"/>
              <a:cs typeface="Roboto"/>
              <a:sym typeface="Roboto"/>
            </a:endParaRPr>
          </a:p>
          <a:p>
            <a:pPr indent="-314325" lvl="0" marL="457200" rtl="0" algn="l">
              <a:lnSpc>
                <a:spcPct val="100000"/>
              </a:lnSpc>
              <a:spcBef>
                <a:spcPts val="1600"/>
              </a:spcBef>
              <a:spcAft>
                <a:spcPts val="0"/>
              </a:spcAft>
              <a:buClr>
                <a:srgbClr val="4D5968"/>
              </a:buClr>
              <a:buSzPts val="1350"/>
              <a:buFont typeface="Roboto"/>
              <a:buChar char="●"/>
            </a:pPr>
            <a:r>
              <a:rPr lang="ro" sz="1350">
                <a:solidFill>
                  <a:srgbClr val="4D5968"/>
                </a:solidFill>
                <a:highlight>
                  <a:srgbClr val="FFFFFF"/>
                </a:highlight>
                <a:latin typeface="Roboto"/>
                <a:ea typeface="Roboto"/>
                <a:cs typeface="Roboto"/>
                <a:sym typeface="Roboto"/>
              </a:rPr>
              <a:t>un șir</a:t>
            </a:r>
            <a:endParaRPr sz="1350">
              <a:solidFill>
                <a:srgbClr val="4D5968"/>
              </a:solidFill>
              <a:highlight>
                <a:srgbClr val="FFFFFF"/>
              </a:highlight>
              <a:latin typeface="Roboto"/>
              <a:ea typeface="Roboto"/>
              <a:cs typeface="Roboto"/>
              <a:sym typeface="Roboto"/>
            </a:endParaRPr>
          </a:p>
          <a:p>
            <a:pPr indent="-314325" lvl="0" marL="457200" rtl="0" algn="l">
              <a:lnSpc>
                <a:spcPct val="100000"/>
              </a:lnSpc>
              <a:spcBef>
                <a:spcPts val="0"/>
              </a:spcBef>
              <a:spcAft>
                <a:spcPts val="0"/>
              </a:spcAft>
              <a:buClr>
                <a:srgbClr val="4D5968"/>
              </a:buClr>
              <a:buSzPts val="1350"/>
              <a:buFont typeface="Roboto"/>
              <a:buChar char="●"/>
            </a:pPr>
            <a:r>
              <a:rPr lang="ro" sz="1350">
                <a:solidFill>
                  <a:srgbClr val="4D5968"/>
                </a:solidFill>
                <a:highlight>
                  <a:srgbClr val="FFFFFF"/>
                </a:highlight>
                <a:latin typeface="Roboto"/>
                <a:ea typeface="Roboto"/>
                <a:cs typeface="Roboto"/>
                <a:sym typeface="Roboto"/>
              </a:rPr>
              <a:t>un număr</a:t>
            </a:r>
            <a:endParaRPr sz="1350">
              <a:solidFill>
                <a:srgbClr val="4D5968"/>
              </a:solidFill>
              <a:highlight>
                <a:srgbClr val="FFFFFF"/>
              </a:highlight>
              <a:latin typeface="Roboto"/>
              <a:ea typeface="Roboto"/>
              <a:cs typeface="Roboto"/>
              <a:sym typeface="Roboto"/>
            </a:endParaRPr>
          </a:p>
          <a:p>
            <a:pPr indent="-314325" lvl="0" marL="457200" rtl="0" algn="l">
              <a:lnSpc>
                <a:spcPct val="100000"/>
              </a:lnSpc>
              <a:spcBef>
                <a:spcPts val="0"/>
              </a:spcBef>
              <a:spcAft>
                <a:spcPts val="0"/>
              </a:spcAft>
              <a:buClr>
                <a:srgbClr val="4D5968"/>
              </a:buClr>
              <a:buSzPts val="1350"/>
              <a:buFont typeface="Roboto"/>
              <a:buChar char="●"/>
            </a:pPr>
            <a:r>
              <a:rPr lang="ro" sz="1350">
                <a:solidFill>
                  <a:srgbClr val="4D5968"/>
                </a:solidFill>
                <a:highlight>
                  <a:srgbClr val="FFFFFF"/>
                </a:highlight>
                <a:latin typeface="Roboto"/>
                <a:ea typeface="Roboto"/>
                <a:cs typeface="Roboto"/>
                <a:sym typeface="Roboto"/>
              </a:rPr>
              <a:t>un obiect</a:t>
            </a:r>
            <a:endParaRPr sz="1350">
              <a:solidFill>
                <a:srgbClr val="4D5968"/>
              </a:solidFill>
              <a:highlight>
                <a:srgbClr val="FFFFFF"/>
              </a:highlight>
              <a:latin typeface="Roboto"/>
              <a:ea typeface="Roboto"/>
              <a:cs typeface="Roboto"/>
              <a:sym typeface="Roboto"/>
            </a:endParaRPr>
          </a:p>
          <a:p>
            <a:pPr indent="-314325" lvl="0" marL="457200" rtl="0" algn="l">
              <a:lnSpc>
                <a:spcPct val="100000"/>
              </a:lnSpc>
              <a:spcBef>
                <a:spcPts val="0"/>
              </a:spcBef>
              <a:spcAft>
                <a:spcPts val="0"/>
              </a:spcAft>
              <a:buClr>
                <a:srgbClr val="4D5968"/>
              </a:buClr>
              <a:buSzPts val="1350"/>
              <a:buFont typeface="Roboto"/>
              <a:buChar char="●"/>
            </a:pPr>
            <a:r>
              <a:rPr lang="ro" sz="1350">
                <a:solidFill>
                  <a:srgbClr val="4D5968"/>
                </a:solidFill>
                <a:highlight>
                  <a:srgbClr val="FFFFFF"/>
                </a:highlight>
                <a:latin typeface="Roboto"/>
                <a:ea typeface="Roboto"/>
                <a:cs typeface="Roboto"/>
                <a:sym typeface="Roboto"/>
              </a:rPr>
              <a:t>un vector</a:t>
            </a:r>
            <a:endParaRPr sz="1350">
              <a:solidFill>
                <a:srgbClr val="4D5968"/>
              </a:solidFill>
              <a:highlight>
                <a:srgbClr val="FFFFFF"/>
              </a:highlight>
              <a:latin typeface="Roboto"/>
              <a:ea typeface="Roboto"/>
              <a:cs typeface="Roboto"/>
              <a:sym typeface="Roboto"/>
            </a:endParaRPr>
          </a:p>
          <a:p>
            <a:pPr indent="-314325" lvl="0" marL="457200" rtl="0" algn="l">
              <a:lnSpc>
                <a:spcPct val="100000"/>
              </a:lnSpc>
              <a:spcBef>
                <a:spcPts val="0"/>
              </a:spcBef>
              <a:spcAft>
                <a:spcPts val="0"/>
              </a:spcAft>
              <a:buClr>
                <a:srgbClr val="4D5968"/>
              </a:buClr>
              <a:buSzPts val="1350"/>
              <a:buFont typeface="Roboto"/>
              <a:buChar char="●"/>
            </a:pPr>
            <a:r>
              <a:rPr lang="ro" sz="1350">
                <a:solidFill>
                  <a:srgbClr val="4D5968"/>
                </a:solidFill>
                <a:highlight>
                  <a:srgbClr val="FFFFFF"/>
                </a:highlight>
                <a:latin typeface="Roboto"/>
                <a:ea typeface="Roboto"/>
                <a:cs typeface="Roboto"/>
                <a:sym typeface="Roboto"/>
              </a:rPr>
              <a:t>un boolean</a:t>
            </a:r>
            <a:endParaRPr sz="1350">
              <a:solidFill>
                <a:srgbClr val="4D5968"/>
              </a:solidFill>
              <a:highlight>
                <a:srgbClr val="FFFFFF"/>
              </a:highlight>
              <a:latin typeface="Roboto"/>
              <a:ea typeface="Roboto"/>
              <a:cs typeface="Roboto"/>
              <a:sym typeface="Roboto"/>
            </a:endParaRPr>
          </a:p>
          <a:p>
            <a:pPr indent="-314325" lvl="0" marL="457200" rtl="0" algn="l">
              <a:lnSpc>
                <a:spcPct val="100000"/>
              </a:lnSpc>
              <a:spcBef>
                <a:spcPts val="0"/>
              </a:spcBef>
              <a:spcAft>
                <a:spcPts val="0"/>
              </a:spcAft>
              <a:buClr>
                <a:srgbClr val="4D5968"/>
              </a:buClr>
              <a:buSzPts val="1350"/>
              <a:buFont typeface="Roboto"/>
              <a:buChar char="●"/>
            </a:pPr>
            <a:r>
              <a:rPr lang="ro" sz="1350">
                <a:solidFill>
                  <a:srgbClr val="4D5968"/>
                </a:solidFill>
                <a:highlight>
                  <a:srgbClr val="FFFFFF"/>
                </a:highlight>
                <a:latin typeface="Roboto"/>
                <a:ea typeface="Roboto"/>
                <a:cs typeface="Roboto"/>
                <a:sym typeface="Roboto"/>
              </a:rPr>
              <a:t>nul</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ro" sz="1350">
                <a:solidFill>
                  <a:srgbClr val="4D5968"/>
                </a:solidFill>
                <a:highlight>
                  <a:srgbClr val="FFFFFF"/>
                </a:highlight>
                <a:latin typeface="Roboto"/>
                <a:ea typeface="Roboto"/>
                <a:cs typeface="Roboto"/>
                <a:sym typeface="Roboto"/>
              </a:rPr>
              <a:t>Pentru mai multe detalii despre cum arata un string Json, dati click </a:t>
            </a:r>
            <a:r>
              <a:rPr lang="ro" sz="1350" u="sng">
                <a:solidFill>
                  <a:schemeClr val="hlink"/>
                </a:solidFill>
                <a:highlight>
                  <a:srgbClr val="FFFFFF"/>
                </a:highlight>
                <a:latin typeface="Roboto"/>
                <a:ea typeface="Roboto"/>
                <a:cs typeface="Roboto"/>
                <a:sym typeface="Roboto"/>
                <a:hlinkClick r:id="rId3"/>
              </a:rPr>
              <a:t>aici</a:t>
            </a:r>
            <a:r>
              <a:rPr lang="ro" sz="1350">
                <a:solidFill>
                  <a:srgbClr val="4D5968"/>
                </a:solidFill>
                <a:highlight>
                  <a:srgbClr val="FFFFFF"/>
                </a:highlight>
                <a:latin typeface="Roboto"/>
                <a:ea typeface="Roboto"/>
                <a:cs typeface="Roboto"/>
                <a:sym typeface="Roboto"/>
              </a:rPr>
              <a:t>.</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1600"/>
              </a:spcAft>
              <a:buNone/>
            </a:pPr>
            <a:r>
              <a:t/>
            </a:r>
            <a:endParaRPr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8c31881dc1_0_1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JSON strings</a:t>
            </a:r>
            <a:endParaRPr/>
          </a:p>
        </p:txBody>
      </p:sp>
      <p:sp>
        <p:nvSpPr>
          <p:cNvPr id="155" name="Google Shape;155;g18c31881dc1_0_1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ro" sz="1350">
                <a:solidFill>
                  <a:srgbClr val="4D5968"/>
                </a:solidFill>
                <a:highlight>
                  <a:srgbClr val="FFFFFF"/>
                </a:highlight>
                <a:latin typeface="Roboto"/>
                <a:ea typeface="Roboto"/>
                <a:cs typeface="Roboto"/>
                <a:sym typeface="Roboto"/>
              </a:rPr>
            </a:br>
            <a:r>
              <a:rPr b="1" lang="ro" sz="2350">
                <a:solidFill>
                  <a:srgbClr val="232C39"/>
                </a:solidFill>
                <a:highlight>
                  <a:srgbClr val="FFFFFF"/>
                </a:highlight>
                <a:latin typeface="Roboto"/>
                <a:ea typeface="Roboto"/>
                <a:cs typeface="Roboto"/>
                <a:sym typeface="Roboto"/>
              </a:rPr>
              <a:t>Exemplu mai “complex”</a:t>
            </a:r>
            <a:endParaRPr b="1" sz="2350">
              <a:solidFill>
                <a:srgbClr val="232C39"/>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ro" sz="1050">
                <a:solidFill>
                  <a:srgbClr val="999999"/>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o" sz="1100">
                <a:solidFill>
                  <a:srgbClr val="000000"/>
                </a:solidFill>
                <a:latin typeface="Courier New"/>
                <a:ea typeface="Courier New"/>
                <a:cs typeface="Courier New"/>
                <a:sym typeface="Courier New"/>
              </a:rPr>
              <a:t>  </a:t>
            </a:r>
            <a:r>
              <a:rPr lang="ro" sz="1050">
                <a:solidFill>
                  <a:srgbClr val="999999"/>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o" sz="1100">
                <a:solidFill>
                  <a:srgbClr val="000000"/>
                </a:solidFill>
                <a:latin typeface="Courier New"/>
                <a:ea typeface="Courier New"/>
                <a:cs typeface="Courier New"/>
                <a:sym typeface="Courier New"/>
              </a:rPr>
              <a:t>    </a:t>
            </a:r>
            <a:r>
              <a:rPr lang="ro" sz="1050">
                <a:solidFill>
                  <a:srgbClr val="990055"/>
                </a:solidFill>
                <a:latin typeface="Courier New"/>
                <a:ea typeface="Courier New"/>
                <a:cs typeface="Courier New"/>
                <a:sym typeface="Courier New"/>
              </a:rPr>
              <a:t>"name"</a:t>
            </a:r>
            <a:r>
              <a:rPr lang="ro" sz="1050">
                <a:solidFill>
                  <a:srgbClr val="9A6E3A"/>
                </a:solidFill>
                <a:latin typeface="Courier New"/>
                <a:ea typeface="Courier New"/>
                <a:cs typeface="Courier New"/>
                <a:sym typeface="Courier New"/>
              </a:rPr>
              <a:t>:</a:t>
            </a:r>
            <a:r>
              <a:rPr lang="ro" sz="1100">
                <a:solidFill>
                  <a:srgbClr val="000000"/>
                </a:solidFill>
                <a:latin typeface="Courier New"/>
                <a:ea typeface="Courier New"/>
                <a:cs typeface="Courier New"/>
                <a:sym typeface="Courier New"/>
              </a:rPr>
              <a:t> </a:t>
            </a:r>
            <a:r>
              <a:rPr lang="ro" sz="1050">
                <a:solidFill>
                  <a:srgbClr val="669900"/>
                </a:solidFill>
                <a:latin typeface="Courier New"/>
                <a:ea typeface="Courier New"/>
                <a:cs typeface="Courier New"/>
                <a:sym typeface="Courier New"/>
              </a:rPr>
              <a:t>"Jane Doe"</a:t>
            </a:r>
            <a:r>
              <a:rPr lang="ro" sz="1050">
                <a:solidFill>
                  <a:srgbClr val="999999"/>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o" sz="1100">
                <a:solidFill>
                  <a:srgbClr val="000000"/>
                </a:solidFill>
                <a:latin typeface="Courier New"/>
                <a:ea typeface="Courier New"/>
                <a:cs typeface="Courier New"/>
                <a:sym typeface="Courier New"/>
              </a:rPr>
              <a:t>    </a:t>
            </a:r>
            <a:r>
              <a:rPr lang="ro" sz="1050">
                <a:solidFill>
                  <a:srgbClr val="990055"/>
                </a:solidFill>
                <a:latin typeface="Courier New"/>
                <a:ea typeface="Courier New"/>
                <a:cs typeface="Courier New"/>
                <a:sym typeface="Courier New"/>
              </a:rPr>
              <a:t>"favorite-game"</a:t>
            </a:r>
            <a:r>
              <a:rPr lang="ro" sz="1050">
                <a:solidFill>
                  <a:srgbClr val="9A6E3A"/>
                </a:solidFill>
                <a:latin typeface="Courier New"/>
                <a:ea typeface="Courier New"/>
                <a:cs typeface="Courier New"/>
                <a:sym typeface="Courier New"/>
              </a:rPr>
              <a:t>:</a:t>
            </a:r>
            <a:r>
              <a:rPr lang="ro" sz="1100">
                <a:solidFill>
                  <a:srgbClr val="000000"/>
                </a:solidFill>
                <a:latin typeface="Courier New"/>
                <a:ea typeface="Courier New"/>
                <a:cs typeface="Courier New"/>
                <a:sym typeface="Courier New"/>
              </a:rPr>
              <a:t> </a:t>
            </a:r>
            <a:r>
              <a:rPr lang="ro" sz="1050">
                <a:solidFill>
                  <a:srgbClr val="669900"/>
                </a:solidFill>
                <a:latin typeface="Courier New"/>
                <a:ea typeface="Courier New"/>
                <a:cs typeface="Courier New"/>
                <a:sym typeface="Courier New"/>
              </a:rPr>
              <a:t>"Stardew Valley"</a:t>
            </a:r>
            <a:r>
              <a:rPr lang="ro" sz="1050">
                <a:solidFill>
                  <a:srgbClr val="999999"/>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o" sz="1100">
                <a:solidFill>
                  <a:srgbClr val="000000"/>
                </a:solidFill>
                <a:latin typeface="Courier New"/>
                <a:ea typeface="Courier New"/>
                <a:cs typeface="Courier New"/>
                <a:sym typeface="Courier New"/>
              </a:rPr>
              <a:t>    </a:t>
            </a:r>
            <a:r>
              <a:rPr lang="ro" sz="1050">
                <a:solidFill>
                  <a:srgbClr val="990055"/>
                </a:solidFill>
                <a:latin typeface="Courier New"/>
                <a:ea typeface="Courier New"/>
                <a:cs typeface="Courier New"/>
                <a:sym typeface="Courier New"/>
              </a:rPr>
              <a:t>"subscriber"</a:t>
            </a:r>
            <a:r>
              <a:rPr lang="ro" sz="1050">
                <a:solidFill>
                  <a:srgbClr val="9A6E3A"/>
                </a:solidFill>
                <a:latin typeface="Courier New"/>
                <a:ea typeface="Courier New"/>
                <a:cs typeface="Courier New"/>
                <a:sym typeface="Courier New"/>
              </a:rPr>
              <a:t>:</a:t>
            </a:r>
            <a:r>
              <a:rPr lang="ro" sz="1100">
                <a:solidFill>
                  <a:srgbClr val="000000"/>
                </a:solidFill>
                <a:latin typeface="Courier New"/>
                <a:ea typeface="Courier New"/>
                <a:cs typeface="Courier New"/>
                <a:sym typeface="Courier New"/>
              </a:rPr>
              <a:t> </a:t>
            </a:r>
            <a:r>
              <a:rPr lang="ro" sz="1050">
                <a:solidFill>
                  <a:srgbClr val="990055"/>
                </a:solidFill>
                <a:latin typeface="Courier New"/>
                <a:ea typeface="Courier New"/>
                <a:cs typeface="Courier New"/>
                <a:sym typeface="Courier New"/>
              </a:rPr>
              <a:t>false</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o" sz="1100">
                <a:solidFill>
                  <a:srgbClr val="000000"/>
                </a:solidFill>
                <a:latin typeface="Courier New"/>
                <a:ea typeface="Courier New"/>
                <a:cs typeface="Courier New"/>
                <a:sym typeface="Courier New"/>
              </a:rPr>
              <a:t>  </a:t>
            </a:r>
            <a:r>
              <a:rPr lang="ro" sz="1050">
                <a:solidFill>
                  <a:srgbClr val="999999"/>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o" sz="1100">
                <a:solidFill>
                  <a:srgbClr val="000000"/>
                </a:solidFill>
                <a:latin typeface="Courier New"/>
                <a:ea typeface="Courier New"/>
                <a:cs typeface="Courier New"/>
                <a:sym typeface="Courier New"/>
              </a:rPr>
              <a:t>  </a:t>
            </a:r>
            <a:r>
              <a:rPr lang="ro" sz="1050">
                <a:solidFill>
                  <a:srgbClr val="999999"/>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o" sz="1100">
                <a:solidFill>
                  <a:srgbClr val="000000"/>
                </a:solidFill>
                <a:latin typeface="Courier New"/>
                <a:ea typeface="Courier New"/>
                <a:cs typeface="Courier New"/>
                <a:sym typeface="Courier New"/>
              </a:rPr>
              <a:t>    </a:t>
            </a:r>
            <a:r>
              <a:rPr lang="ro" sz="1050">
                <a:solidFill>
                  <a:srgbClr val="990055"/>
                </a:solidFill>
                <a:latin typeface="Courier New"/>
                <a:ea typeface="Courier New"/>
                <a:cs typeface="Courier New"/>
                <a:sym typeface="Courier New"/>
              </a:rPr>
              <a:t>"name"</a:t>
            </a:r>
            <a:r>
              <a:rPr lang="ro" sz="1050">
                <a:solidFill>
                  <a:srgbClr val="9A6E3A"/>
                </a:solidFill>
                <a:latin typeface="Courier New"/>
                <a:ea typeface="Courier New"/>
                <a:cs typeface="Courier New"/>
                <a:sym typeface="Courier New"/>
              </a:rPr>
              <a:t>:</a:t>
            </a:r>
            <a:r>
              <a:rPr lang="ro" sz="1100">
                <a:solidFill>
                  <a:srgbClr val="000000"/>
                </a:solidFill>
                <a:latin typeface="Courier New"/>
                <a:ea typeface="Courier New"/>
                <a:cs typeface="Courier New"/>
                <a:sym typeface="Courier New"/>
              </a:rPr>
              <a:t> </a:t>
            </a:r>
            <a:r>
              <a:rPr lang="ro" sz="1050">
                <a:solidFill>
                  <a:srgbClr val="669900"/>
                </a:solidFill>
                <a:latin typeface="Courier New"/>
                <a:ea typeface="Courier New"/>
                <a:cs typeface="Courier New"/>
                <a:sym typeface="Courier New"/>
              </a:rPr>
              <a:t>"John Doe"</a:t>
            </a:r>
            <a:r>
              <a:rPr lang="ro" sz="1050">
                <a:solidFill>
                  <a:srgbClr val="999999"/>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o" sz="1100">
                <a:solidFill>
                  <a:srgbClr val="000000"/>
                </a:solidFill>
                <a:latin typeface="Courier New"/>
                <a:ea typeface="Courier New"/>
                <a:cs typeface="Courier New"/>
                <a:sym typeface="Courier New"/>
              </a:rPr>
              <a:t>    </a:t>
            </a:r>
            <a:r>
              <a:rPr lang="ro" sz="1050">
                <a:solidFill>
                  <a:srgbClr val="990055"/>
                </a:solidFill>
                <a:latin typeface="Courier New"/>
                <a:ea typeface="Courier New"/>
                <a:cs typeface="Courier New"/>
                <a:sym typeface="Courier New"/>
              </a:rPr>
              <a:t>"favorite-game"</a:t>
            </a:r>
            <a:r>
              <a:rPr lang="ro" sz="1050">
                <a:solidFill>
                  <a:srgbClr val="9A6E3A"/>
                </a:solidFill>
                <a:latin typeface="Courier New"/>
                <a:ea typeface="Courier New"/>
                <a:cs typeface="Courier New"/>
                <a:sym typeface="Courier New"/>
              </a:rPr>
              <a:t>:</a:t>
            </a:r>
            <a:r>
              <a:rPr lang="ro" sz="1100">
                <a:solidFill>
                  <a:srgbClr val="000000"/>
                </a:solidFill>
                <a:latin typeface="Courier New"/>
                <a:ea typeface="Courier New"/>
                <a:cs typeface="Courier New"/>
                <a:sym typeface="Courier New"/>
              </a:rPr>
              <a:t> </a:t>
            </a:r>
            <a:r>
              <a:rPr lang="ro" sz="1050">
                <a:solidFill>
                  <a:srgbClr val="669900"/>
                </a:solidFill>
                <a:latin typeface="Courier New"/>
                <a:ea typeface="Courier New"/>
                <a:cs typeface="Courier New"/>
                <a:sym typeface="Courier New"/>
              </a:rPr>
              <a:t>"Dragon Quest XI"</a:t>
            </a:r>
            <a:r>
              <a:rPr lang="ro" sz="1050">
                <a:solidFill>
                  <a:srgbClr val="999999"/>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o" sz="1100">
                <a:solidFill>
                  <a:srgbClr val="000000"/>
                </a:solidFill>
                <a:latin typeface="Courier New"/>
                <a:ea typeface="Courier New"/>
                <a:cs typeface="Courier New"/>
                <a:sym typeface="Courier New"/>
              </a:rPr>
              <a:t>    </a:t>
            </a:r>
            <a:r>
              <a:rPr lang="ro" sz="1050">
                <a:solidFill>
                  <a:srgbClr val="990055"/>
                </a:solidFill>
                <a:latin typeface="Courier New"/>
                <a:ea typeface="Courier New"/>
                <a:cs typeface="Courier New"/>
                <a:sym typeface="Courier New"/>
              </a:rPr>
              <a:t>"subscriber"</a:t>
            </a:r>
            <a:r>
              <a:rPr lang="ro" sz="1050">
                <a:solidFill>
                  <a:srgbClr val="9A6E3A"/>
                </a:solidFill>
                <a:latin typeface="Courier New"/>
                <a:ea typeface="Courier New"/>
                <a:cs typeface="Courier New"/>
                <a:sym typeface="Courier New"/>
              </a:rPr>
              <a:t>:</a:t>
            </a:r>
            <a:r>
              <a:rPr lang="ro" sz="1100">
                <a:solidFill>
                  <a:srgbClr val="000000"/>
                </a:solidFill>
                <a:latin typeface="Courier New"/>
                <a:ea typeface="Courier New"/>
                <a:cs typeface="Courier New"/>
                <a:sym typeface="Courier New"/>
              </a:rPr>
              <a:t> </a:t>
            </a:r>
            <a:r>
              <a:rPr lang="ro" sz="1050">
                <a:solidFill>
                  <a:srgbClr val="990055"/>
                </a:solidFill>
                <a:latin typeface="Courier New"/>
                <a:ea typeface="Courier New"/>
                <a:cs typeface="Courier New"/>
                <a:sym typeface="Courier New"/>
              </a:rPr>
              <a:t>true</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ro" sz="1100">
                <a:solidFill>
                  <a:srgbClr val="000000"/>
                </a:solidFill>
                <a:latin typeface="Courier New"/>
                <a:ea typeface="Courier New"/>
                <a:cs typeface="Courier New"/>
                <a:sym typeface="Courier New"/>
              </a:rPr>
              <a:t>  </a:t>
            </a:r>
            <a:r>
              <a:rPr lang="ro" sz="1050">
                <a:solidFill>
                  <a:srgbClr val="999999"/>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ro" sz="1050">
                <a:solidFill>
                  <a:srgbClr val="999999"/>
                </a:solidFill>
                <a:latin typeface="Courier New"/>
                <a:ea typeface="Courier New"/>
                <a:cs typeface="Courier New"/>
                <a:sym typeface="Courier New"/>
              </a:rPr>
              <a:t>]</a:t>
            </a:r>
            <a:endParaRPr sz="1050">
              <a:solidFill>
                <a:srgbClr val="999999"/>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50">
              <a:solidFill>
                <a:srgbClr val="999999"/>
              </a:solidFill>
              <a:latin typeface="Courier New"/>
              <a:ea typeface="Courier New"/>
              <a:cs typeface="Courier New"/>
              <a:sym typeface="Courier New"/>
            </a:endParaRPr>
          </a:p>
          <a:p>
            <a:pPr indent="0" lvl="0" marL="0" rtl="0" algn="l">
              <a:lnSpc>
                <a:spcPct val="100000"/>
              </a:lnSpc>
              <a:spcBef>
                <a:spcPts val="1600"/>
              </a:spcBef>
              <a:spcAft>
                <a:spcPts val="1600"/>
              </a:spcAft>
              <a:buNone/>
            </a:pPr>
            <a:r>
              <a:t/>
            </a:r>
            <a:endParaRPr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8c31881dc1_0_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JSON strings</a:t>
            </a:r>
            <a:endParaRPr/>
          </a:p>
        </p:txBody>
      </p:sp>
      <p:sp>
        <p:nvSpPr>
          <p:cNvPr id="161" name="Google Shape;161;g18c31881dc1_0_9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ro" sz="1350">
                <a:solidFill>
                  <a:srgbClr val="4D5968"/>
                </a:solidFill>
                <a:highlight>
                  <a:srgbClr val="FFFFFF"/>
                </a:highlight>
                <a:latin typeface="Roboto"/>
                <a:ea typeface="Roboto"/>
                <a:cs typeface="Roboto"/>
                <a:sym typeface="Roboto"/>
              </a:rPr>
            </a:br>
            <a:r>
              <a:rPr b="1" lang="ro" sz="2350">
                <a:solidFill>
                  <a:srgbClr val="232C39"/>
                </a:solidFill>
                <a:highlight>
                  <a:srgbClr val="FFFFFF"/>
                </a:highlight>
                <a:latin typeface="Roboto"/>
                <a:ea typeface="Roboto"/>
                <a:cs typeface="Roboto"/>
                <a:sym typeface="Roboto"/>
              </a:rPr>
              <a:t>How to Use Parse Unity JSON?</a:t>
            </a:r>
            <a:endParaRPr b="1" sz="2350">
              <a:solidFill>
                <a:srgbClr val="232C39"/>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950">
              <a:solidFill>
                <a:srgbClr val="455463"/>
              </a:solidFill>
              <a:latin typeface="Roboto"/>
              <a:ea typeface="Roboto"/>
              <a:cs typeface="Roboto"/>
              <a:sym typeface="Roboto"/>
            </a:endParaRPr>
          </a:p>
          <a:p>
            <a:pPr indent="0" lvl="0" marL="0" rtl="0" algn="l">
              <a:lnSpc>
                <a:spcPct val="100000"/>
              </a:lnSpc>
              <a:spcBef>
                <a:spcPts val="1100"/>
              </a:spcBef>
              <a:spcAft>
                <a:spcPts val="0"/>
              </a:spcAft>
              <a:buNone/>
            </a:pPr>
            <a:r>
              <a:rPr lang="ro" sz="1350">
                <a:solidFill>
                  <a:srgbClr val="4D5968"/>
                </a:solidFill>
                <a:highlight>
                  <a:srgbClr val="FFFFFF"/>
                </a:highlight>
                <a:latin typeface="Roboto"/>
                <a:ea typeface="Roboto"/>
                <a:cs typeface="Roboto"/>
                <a:sym typeface="Roboto"/>
              </a:rPr>
              <a:t>Putem folosi clasa </a:t>
            </a:r>
            <a:r>
              <a:rPr lang="ro" sz="1350" u="sng">
                <a:solidFill>
                  <a:schemeClr val="hlink"/>
                </a:solidFill>
                <a:highlight>
                  <a:srgbClr val="FFFFFF"/>
                </a:highlight>
                <a:latin typeface="Roboto"/>
                <a:ea typeface="Roboto"/>
                <a:cs typeface="Roboto"/>
                <a:sym typeface="Roboto"/>
                <a:hlinkClick r:id="rId3"/>
              </a:rPr>
              <a:t>JsonUtility </a:t>
            </a:r>
            <a:r>
              <a:rPr lang="ro" sz="1350">
                <a:solidFill>
                  <a:srgbClr val="4D5968"/>
                </a:solidFill>
                <a:highlight>
                  <a:srgbClr val="FFFFFF"/>
                </a:highlight>
                <a:latin typeface="Roboto"/>
                <a:ea typeface="Roboto"/>
                <a:cs typeface="Roboto"/>
                <a:sym typeface="Roboto"/>
              </a:rPr>
              <a:t>pentru a converti obiecte din Unity in/din format JSON. Putem folosi serializarea pentru a “impacheta/despacheta” datele intr-un format textual. Exemplu</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ro" sz="1050">
                <a:solidFill>
                  <a:srgbClr val="999999"/>
                </a:solidFill>
                <a:latin typeface="Courier New"/>
                <a:ea typeface="Courier New"/>
                <a:cs typeface="Courier New"/>
                <a:sym typeface="Courier New"/>
              </a:rPr>
              <a:t>[</a:t>
            </a:r>
            <a:r>
              <a:rPr lang="ro" sz="1050">
                <a:solidFill>
                  <a:srgbClr val="000000"/>
                </a:solidFill>
                <a:highlight>
                  <a:srgbClr val="F6F7F8"/>
                </a:highlight>
                <a:latin typeface="Courier New"/>
                <a:ea typeface="Courier New"/>
                <a:cs typeface="Courier New"/>
                <a:sym typeface="Courier New"/>
              </a:rPr>
              <a:t>Serializable</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class</a:t>
            </a:r>
            <a:r>
              <a:rPr lang="ro" sz="1050">
                <a:solidFill>
                  <a:srgbClr val="000000"/>
                </a:solidFill>
                <a:highlight>
                  <a:srgbClr val="F6F7F8"/>
                </a:highlight>
                <a:latin typeface="Courier New"/>
                <a:ea typeface="Courier New"/>
                <a:cs typeface="Courier New"/>
                <a:sym typeface="Courier New"/>
              </a:rPr>
              <a:t> </a:t>
            </a:r>
            <a:r>
              <a:rPr lang="ro" sz="1050">
                <a:solidFill>
                  <a:srgbClr val="DD4A68"/>
                </a:solidFill>
                <a:latin typeface="Courier New"/>
                <a:ea typeface="Courier New"/>
                <a:cs typeface="Courier New"/>
                <a:sym typeface="Courier New"/>
              </a:rPr>
              <a:t>MyClass</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int level</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float timeElapsed</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string playerName</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999999"/>
                </a:solidFill>
                <a:latin typeface="Courier New"/>
                <a:ea typeface="Courier New"/>
                <a:cs typeface="Courier New"/>
                <a:sym typeface="Courier New"/>
              </a:rPr>
              <a:t>}</a:t>
            </a:r>
            <a:endParaRPr sz="1050">
              <a:solidFill>
                <a:srgbClr val="4D5968"/>
              </a:solidFill>
              <a:highlight>
                <a:srgbClr val="FFFFFF"/>
              </a:highlight>
              <a:latin typeface="Roboto"/>
              <a:ea typeface="Roboto"/>
              <a:cs typeface="Roboto"/>
              <a:sym typeface="Roboto"/>
            </a:endParaRPr>
          </a:p>
          <a:p>
            <a:pPr indent="0" lvl="0" marL="0" rtl="0" algn="l">
              <a:lnSpc>
                <a:spcPct val="100000"/>
              </a:lnSpc>
              <a:spcBef>
                <a:spcPts val="0"/>
              </a:spcBef>
              <a:spcAft>
                <a:spcPts val="1600"/>
              </a:spcAft>
              <a:buNone/>
            </a:pPr>
            <a:r>
              <a:t/>
            </a:r>
            <a:endParaRPr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8c31881dc1_0_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JSON strings</a:t>
            </a:r>
            <a:endParaRPr/>
          </a:p>
        </p:txBody>
      </p:sp>
      <p:sp>
        <p:nvSpPr>
          <p:cNvPr id="167" name="Google Shape;167;g18c31881dc1_0_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ro" sz="1350">
                <a:solidFill>
                  <a:srgbClr val="4D5968"/>
                </a:solidFill>
                <a:highlight>
                  <a:srgbClr val="FFFFFF"/>
                </a:highlight>
                <a:latin typeface="Roboto"/>
                <a:ea typeface="Roboto"/>
                <a:cs typeface="Roboto"/>
                <a:sym typeface="Roboto"/>
              </a:rPr>
            </a:br>
            <a:r>
              <a:rPr b="1" lang="ro" sz="2350">
                <a:solidFill>
                  <a:srgbClr val="232C39"/>
                </a:solidFill>
                <a:highlight>
                  <a:srgbClr val="FFFFFF"/>
                </a:highlight>
                <a:latin typeface="Roboto"/>
                <a:ea typeface="Roboto"/>
                <a:cs typeface="Roboto"/>
                <a:sym typeface="Roboto"/>
              </a:rPr>
              <a:t>How to Use Parse Unity JSON?</a:t>
            </a:r>
            <a:endParaRPr b="1" sz="2350">
              <a:solidFill>
                <a:srgbClr val="232C39"/>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ro" sz="1350">
                <a:solidFill>
                  <a:srgbClr val="4D5968"/>
                </a:solidFill>
                <a:highlight>
                  <a:srgbClr val="FFFFFF"/>
                </a:highlight>
                <a:latin typeface="Roboto"/>
                <a:ea typeface="Roboto"/>
                <a:cs typeface="Roboto"/>
                <a:sym typeface="Roboto"/>
              </a:rPr>
              <a:t>In acest exemplu avem o clasa simpla care contrine 3 variabile pe nume level, timeElasped, playerName si este adnotata cu atributul serializable pentru a putea fi procesata de serializatorul JSON</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ro" sz="1050">
                <a:solidFill>
                  <a:srgbClr val="999999"/>
                </a:solidFill>
                <a:latin typeface="Courier New"/>
                <a:ea typeface="Courier New"/>
                <a:cs typeface="Courier New"/>
                <a:sym typeface="Courier New"/>
              </a:rPr>
              <a:t>[</a:t>
            </a:r>
            <a:r>
              <a:rPr lang="ro" sz="1050">
                <a:solidFill>
                  <a:srgbClr val="000000"/>
                </a:solidFill>
                <a:highlight>
                  <a:srgbClr val="F6F7F8"/>
                </a:highlight>
                <a:latin typeface="Courier New"/>
                <a:ea typeface="Courier New"/>
                <a:cs typeface="Courier New"/>
                <a:sym typeface="Courier New"/>
              </a:rPr>
              <a:t>Serializable</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class</a:t>
            </a:r>
            <a:r>
              <a:rPr lang="ro" sz="1050">
                <a:solidFill>
                  <a:srgbClr val="000000"/>
                </a:solidFill>
                <a:highlight>
                  <a:srgbClr val="F6F7F8"/>
                </a:highlight>
                <a:latin typeface="Courier New"/>
                <a:ea typeface="Courier New"/>
                <a:cs typeface="Courier New"/>
                <a:sym typeface="Courier New"/>
              </a:rPr>
              <a:t> </a:t>
            </a:r>
            <a:r>
              <a:rPr lang="ro" sz="1050">
                <a:solidFill>
                  <a:srgbClr val="DD4A68"/>
                </a:solidFill>
                <a:latin typeface="Courier New"/>
                <a:ea typeface="Courier New"/>
                <a:cs typeface="Courier New"/>
                <a:sym typeface="Courier New"/>
              </a:rPr>
              <a:t>MyClass</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int level</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float timeElapsed</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string playerName</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999999"/>
                </a:solidFill>
                <a:latin typeface="Courier New"/>
                <a:ea typeface="Courier New"/>
                <a:cs typeface="Courier New"/>
                <a:sym typeface="Courier New"/>
              </a:rPr>
              <a:t>}</a:t>
            </a:r>
            <a:endParaRPr sz="1050">
              <a:solidFill>
                <a:srgbClr val="4D5968"/>
              </a:solidFill>
              <a:highlight>
                <a:srgbClr val="FFFFFF"/>
              </a:highlight>
              <a:latin typeface="Roboto"/>
              <a:ea typeface="Roboto"/>
              <a:cs typeface="Roboto"/>
              <a:sym typeface="Roboto"/>
            </a:endParaRPr>
          </a:p>
          <a:p>
            <a:pPr indent="0" lvl="0" marL="0" rtl="0" algn="l">
              <a:lnSpc>
                <a:spcPct val="100000"/>
              </a:lnSpc>
              <a:spcBef>
                <a:spcPts val="0"/>
              </a:spcBef>
              <a:spcAft>
                <a:spcPts val="1600"/>
              </a:spcAft>
              <a:buNone/>
            </a:pPr>
            <a:r>
              <a:t/>
            </a:r>
            <a:endParaRPr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14f7250c10b_0_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Persistenta datelor</a:t>
            </a:r>
            <a:endParaRPr/>
          </a:p>
        </p:txBody>
      </p:sp>
      <p:sp>
        <p:nvSpPr>
          <p:cNvPr id="63" name="Google Shape;63;g14f7250c10b_0_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a:t>Unele informatii trebuie sa persiste de la o instantiere la alta a aplicatiei. De exemplu:</a:t>
            </a:r>
            <a:endParaRPr/>
          </a:p>
          <a:p>
            <a:pPr indent="-342900" lvl="0" marL="457200" rtl="0" algn="l">
              <a:lnSpc>
                <a:spcPct val="100000"/>
              </a:lnSpc>
              <a:spcBef>
                <a:spcPts val="1600"/>
              </a:spcBef>
              <a:spcAft>
                <a:spcPts val="0"/>
              </a:spcAft>
              <a:buSzPts val="1800"/>
              <a:buChar char="●"/>
            </a:pPr>
            <a:r>
              <a:rPr lang="ro"/>
              <a:t>volumul audio</a:t>
            </a:r>
            <a:endParaRPr/>
          </a:p>
          <a:p>
            <a:pPr indent="-342900" lvl="0" marL="457200" rtl="0" algn="l">
              <a:lnSpc>
                <a:spcPct val="100000"/>
              </a:lnSpc>
              <a:spcBef>
                <a:spcPts val="0"/>
              </a:spcBef>
              <a:spcAft>
                <a:spcPts val="0"/>
              </a:spcAft>
              <a:buSzPts val="1800"/>
              <a:buChar char="●"/>
            </a:pPr>
            <a:r>
              <a:rPr lang="ro"/>
              <a:t>high score</a:t>
            </a:r>
            <a:endParaRPr/>
          </a:p>
          <a:p>
            <a:pPr indent="-342900" lvl="0" marL="457200" rtl="0" algn="l">
              <a:lnSpc>
                <a:spcPct val="100000"/>
              </a:lnSpc>
              <a:spcBef>
                <a:spcPts val="0"/>
              </a:spcBef>
              <a:spcAft>
                <a:spcPts val="0"/>
              </a:spcAft>
              <a:buSzPts val="1800"/>
              <a:buChar char="●"/>
            </a:pPr>
            <a:r>
              <a:rPr lang="ro"/>
              <a:t>high score list</a:t>
            </a:r>
            <a:endParaRPr/>
          </a:p>
          <a:p>
            <a:pPr indent="-342900" lvl="0" marL="457200" rtl="0" algn="l">
              <a:lnSpc>
                <a:spcPct val="100000"/>
              </a:lnSpc>
              <a:spcBef>
                <a:spcPts val="0"/>
              </a:spcBef>
              <a:spcAft>
                <a:spcPts val="0"/>
              </a:spcAft>
              <a:buSzPts val="1800"/>
              <a:buChar char="●"/>
            </a:pPr>
            <a:r>
              <a:rPr lang="ro"/>
              <a:t>iteme din inventar</a:t>
            </a:r>
            <a:endParaRPr/>
          </a:p>
          <a:p>
            <a:pPr indent="-342900" lvl="0" marL="457200" rtl="0" algn="l">
              <a:lnSpc>
                <a:spcPct val="100000"/>
              </a:lnSpc>
              <a:spcBef>
                <a:spcPts val="0"/>
              </a:spcBef>
              <a:spcAft>
                <a:spcPts val="0"/>
              </a:spcAft>
              <a:buSzPts val="1800"/>
              <a:buChar char="●"/>
            </a:pPr>
            <a:r>
              <a:rPr lang="ro"/>
              <a:t>saved game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8c31881dc1_0_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JSON strings</a:t>
            </a:r>
            <a:endParaRPr/>
          </a:p>
        </p:txBody>
      </p:sp>
      <p:sp>
        <p:nvSpPr>
          <p:cNvPr id="173" name="Google Shape;173;g18c31881dc1_0_109"/>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ro" sz="1350">
                <a:solidFill>
                  <a:srgbClr val="4D5968"/>
                </a:solidFill>
                <a:highlight>
                  <a:srgbClr val="FFFFFF"/>
                </a:highlight>
                <a:latin typeface="Roboto"/>
                <a:ea typeface="Roboto"/>
                <a:cs typeface="Roboto"/>
                <a:sym typeface="Roboto"/>
              </a:rPr>
            </a:br>
            <a:r>
              <a:rPr b="1" lang="ro" sz="2350">
                <a:solidFill>
                  <a:srgbClr val="232C39"/>
                </a:solidFill>
                <a:highlight>
                  <a:srgbClr val="FFFFFF"/>
                </a:highlight>
                <a:latin typeface="Roboto"/>
                <a:ea typeface="Roboto"/>
                <a:cs typeface="Roboto"/>
                <a:sym typeface="Roboto"/>
              </a:rPr>
              <a:t>How to Use Parse Unity JSON?</a:t>
            </a:r>
            <a:endParaRPr b="1" sz="2350">
              <a:solidFill>
                <a:srgbClr val="232C39"/>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ro" sz="1050">
                <a:solidFill>
                  <a:srgbClr val="999999"/>
                </a:solidFill>
                <a:latin typeface="Courier New"/>
                <a:ea typeface="Courier New"/>
                <a:cs typeface="Courier New"/>
                <a:sym typeface="Courier New"/>
              </a:rPr>
              <a:t>[</a:t>
            </a:r>
            <a:r>
              <a:rPr lang="ro" sz="1050">
                <a:solidFill>
                  <a:srgbClr val="000000"/>
                </a:solidFill>
                <a:highlight>
                  <a:srgbClr val="F6F7F8"/>
                </a:highlight>
                <a:latin typeface="Courier New"/>
                <a:ea typeface="Courier New"/>
                <a:cs typeface="Courier New"/>
                <a:sym typeface="Courier New"/>
              </a:rPr>
              <a:t>Serializable</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class</a:t>
            </a:r>
            <a:r>
              <a:rPr lang="ro" sz="1050">
                <a:solidFill>
                  <a:srgbClr val="000000"/>
                </a:solidFill>
                <a:highlight>
                  <a:srgbClr val="F6F7F8"/>
                </a:highlight>
                <a:latin typeface="Courier New"/>
                <a:ea typeface="Courier New"/>
                <a:cs typeface="Courier New"/>
                <a:sym typeface="Courier New"/>
              </a:rPr>
              <a:t> </a:t>
            </a:r>
            <a:r>
              <a:rPr lang="ro" sz="1050">
                <a:solidFill>
                  <a:srgbClr val="DD4A68"/>
                </a:solidFill>
                <a:latin typeface="Courier New"/>
                <a:ea typeface="Courier New"/>
                <a:cs typeface="Courier New"/>
                <a:sym typeface="Courier New"/>
              </a:rPr>
              <a:t>MyClass</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int level</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float timeElapsed</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000000"/>
                </a:solidFill>
                <a:highlight>
                  <a:srgbClr val="F6F7F8"/>
                </a:highlight>
                <a:latin typeface="Courier New"/>
                <a:ea typeface="Courier New"/>
                <a:cs typeface="Courier New"/>
                <a:sym typeface="Courier New"/>
              </a:rPr>
              <a:t>  </a:t>
            </a:r>
            <a:r>
              <a:rPr lang="ro" sz="1050">
                <a:solidFill>
                  <a:srgbClr val="0077AA"/>
                </a:solidFill>
                <a:latin typeface="Courier New"/>
                <a:ea typeface="Courier New"/>
                <a:cs typeface="Courier New"/>
                <a:sym typeface="Courier New"/>
              </a:rPr>
              <a:t>public</a:t>
            </a:r>
            <a:r>
              <a:rPr lang="ro" sz="1050">
                <a:solidFill>
                  <a:srgbClr val="000000"/>
                </a:solidFill>
                <a:highlight>
                  <a:srgbClr val="F6F7F8"/>
                </a:highlight>
                <a:latin typeface="Courier New"/>
                <a:ea typeface="Courier New"/>
                <a:cs typeface="Courier New"/>
                <a:sym typeface="Courier New"/>
              </a:rPr>
              <a:t> string playerName</a:t>
            </a:r>
            <a:r>
              <a:rPr lang="ro" sz="1050">
                <a:solidFill>
                  <a:srgbClr val="999999"/>
                </a:solidFill>
                <a:latin typeface="Courier New"/>
                <a:ea typeface="Courier New"/>
                <a:cs typeface="Courier New"/>
                <a:sym typeface="Courier New"/>
              </a:rPr>
              <a:t>;</a:t>
            </a:r>
            <a:endParaRPr sz="10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050">
                <a:solidFill>
                  <a:srgbClr val="999999"/>
                </a:solidFill>
                <a:latin typeface="Courier New"/>
                <a:ea typeface="Courier New"/>
                <a:cs typeface="Courier New"/>
                <a:sym typeface="Courier New"/>
              </a:rPr>
              <a:t>}</a:t>
            </a:r>
            <a:endParaRPr sz="1050">
              <a:solidFill>
                <a:srgbClr val="4D5968"/>
              </a:solidFill>
              <a:highlight>
                <a:srgbClr val="FFFFFF"/>
              </a:highlight>
              <a:latin typeface="Roboto"/>
              <a:ea typeface="Roboto"/>
              <a:cs typeface="Roboto"/>
              <a:sym typeface="Roboto"/>
            </a:endParaRPr>
          </a:p>
          <a:p>
            <a:pPr indent="0" lvl="0" marL="0" rtl="0" algn="l">
              <a:lnSpc>
                <a:spcPct val="100000"/>
              </a:lnSpc>
              <a:spcBef>
                <a:spcPts val="0"/>
              </a:spcBef>
              <a:spcAft>
                <a:spcPts val="1600"/>
              </a:spcAft>
              <a:buNone/>
            </a:pPr>
            <a:r>
              <a:t/>
            </a:r>
            <a:endParaRPr sz="1150">
              <a:solidFill>
                <a:srgbClr val="A52A2A"/>
              </a:solidFill>
              <a:highlight>
                <a:srgbClr val="FFFFFF"/>
              </a:highlight>
              <a:latin typeface="Courier New"/>
              <a:ea typeface="Courier New"/>
              <a:cs typeface="Courier New"/>
              <a:sym typeface="Courier New"/>
            </a:endParaRPr>
          </a:p>
        </p:txBody>
      </p:sp>
      <p:sp>
        <p:nvSpPr>
          <p:cNvPr id="174" name="Google Shape;174;g18c31881dc1_0_109"/>
          <p:cNvSpPr txBox="1"/>
          <p:nvPr>
            <p:ph idx="1" type="body"/>
          </p:nvPr>
        </p:nvSpPr>
        <p:spPr>
          <a:xfrm>
            <a:off x="3632200" y="1152475"/>
            <a:ext cx="51267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ro" sz="1350">
                <a:solidFill>
                  <a:srgbClr val="4D5968"/>
                </a:solidFill>
                <a:highlight>
                  <a:srgbClr val="FFFFFF"/>
                </a:highlight>
                <a:latin typeface="Roboto"/>
                <a:ea typeface="Roboto"/>
                <a:cs typeface="Roboto"/>
                <a:sym typeface="Roboto"/>
              </a:rPr>
            </a:br>
            <a:r>
              <a:rPr lang="ro" sz="1350">
                <a:solidFill>
                  <a:srgbClr val="000000"/>
                </a:solidFill>
                <a:highlight>
                  <a:srgbClr val="F6F7F8"/>
                </a:highlight>
                <a:latin typeface="Courier New"/>
                <a:ea typeface="Courier New"/>
                <a:cs typeface="Courier New"/>
                <a:sym typeface="Courier New"/>
              </a:rPr>
              <a:t>MyClass myObject </a:t>
            </a:r>
            <a:r>
              <a:rPr lang="ro" sz="1350">
                <a:solidFill>
                  <a:srgbClr val="9A6E3A"/>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 </a:t>
            </a:r>
            <a:r>
              <a:rPr lang="ro" sz="1350">
                <a:solidFill>
                  <a:srgbClr val="0077AA"/>
                </a:solidFill>
                <a:highlight>
                  <a:srgbClr val="F6F7F8"/>
                </a:highlight>
                <a:latin typeface="Courier New"/>
                <a:ea typeface="Courier New"/>
                <a:cs typeface="Courier New"/>
                <a:sym typeface="Courier New"/>
              </a:rPr>
              <a:t>new</a:t>
            </a:r>
            <a:r>
              <a:rPr lang="ro" sz="1350">
                <a:solidFill>
                  <a:srgbClr val="000000"/>
                </a:solidFill>
                <a:highlight>
                  <a:srgbClr val="F6F7F8"/>
                </a:highlight>
                <a:latin typeface="Courier New"/>
                <a:ea typeface="Courier New"/>
                <a:cs typeface="Courier New"/>
                <a:sym typeface="Courier New"/>
              </a:rPr>
              <a:t> </a:t>
            </a:r>
            <a:r>
              <a:rPr lang="ro" sz="1350">
                <a:solidFill>
                  <a:srgbClr val="DD4A68"/>
                </a:solidFill>
                <a:highlight>
                  <a:srgbClr val="F6F7F8"/>
                </a:highlight>
                <a:latin typeface="Courier New"/>
                <a:ea typeface="Courier New"/>
                <a:cs typeface="Courier New"/>
                <a:sym typeface="Courier New"/>
              </a:rPr>
              <a:t>MyClass</a:t>
            </a:r>
            <a:r>
              <a:rPr lang="ro" sz="1350">
                <a:solidFill>
                  <a:srgbClr val="999999"/>
                </a:solidFill>
                <a:highlight>
                  <a:srgbClr val="F6F7F8"/>
                </a:highlight>
                <a:latin typeface="Courier New"/>
                <a:ea typeface="Courier New"/>
                <a:cs typeface="Courier New"/>
                <a:sym typeface="Courier New"/>
              </a:rPr>
              <a:t>();</a:t>
            </a:r>
            <a:endParaRPr sz="13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ro" sz="1350">
                <a:solidFill>
                  <a:srgbClr val="000000"/>
                </a:solidFill>
                <a:highlight>
                  <a:srgbClr val="F6F7F8"/>
                </a:highlight>
                <a:latin typeface="Courier New"/>
                <a:ea typeface="Courier New"/>
                <a:cs typeface="Courier New"/>
                <a:sym typeface="Courier New"/>
              </a:rPr>
              <a:t>myObject</a:t>
            </a:r>
            <a:r>
              <a:rPr lang="ro" sz="1350">
                <a:solidFill>
                  <a:srgbClr val="999999"/>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level </a:t>
            </a:r>
            <a:r>
              <a:rPr lang="ro" sz="1350">
                <a:solidFill>
                  <a:srgbClr val="9A6E3A"/>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 </a:t>
            </a:r>
            <a:r>
              <a:rPr lang="ro" sz="1350">
                <a:solidFill>
                  <a:srgbClr val="990055"/>
                </a:solidFill>
                <a:highlight>
                  <a:srgbClr val="F6F7F8"/>
                </a:highlight>
                <a:latin typeface="Courier New"/>
                <a:ea typeface="Courier New"/>
                <a:cs typeface="Courier New"/>
                <a:sym typeface="Courier New"/>
              </a:rPr>
              <a:t>1</a:t>
            </a:r>
            <a:r>
              <a:rPr lang="ro" sz="1350">
                <a:solidFill>
                  <a:srgbClr val="999999"/>
                </a:solidFill>
                <a:highlight>
                  <a:srgbClr val="F6F7F8"/>
                </a:highlight>
                <a:latin typeface="Courier New"/>
                <a:ea typeface="Courier New"/>
                <a:cs typeface="Courier New"/>
                <a:sym typeface="Courier New"/>
              </a:rPr>
              <a:t>;</a:t>
            </a:r>
            <a:endParaRPr sz="13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350">
                <a:solidFill>
                  <a:srgbClr val="000000"/>
                </a:solidFill>
                <a:highlight>
                  <a:srgbClr val="F6F7F8"/>
                </a:highlight>
                <a:latin typeface="Courier New"/>
                <a:ea typeface="Courier New"/>
                <a:cs typeface="Courier New"/>
                <a:sym typeface="Courier New"/>
              </a:rPr>
              <a:t>myObject</a:t>
            </a:r>
            <a:r>
              <a:rPr lang="ro" sz="1350">
                <a:solidFill>
                  <a:srgbClr val="999999"/>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timeElapsed </a:t>
            </a:r>
            <a:r>
              <a:rPr lang="ro" sz="1350">
                <a:solidFill>
                  <a:srgbClr val="9A6E3A"/>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 </a:t>
            </a:r>
            <a:r>
              <a:rPr lang="ro" sz="1350">
                <a:solidFill>
                  <a:srgbClr val="990055"/>
                </a:solidFill>
                <a:highlight>
                  <a:srgbClr val="F6F7F8"/>
                </a:highlight>
                <a:latin typeface="Courier New"/>
                <a:ea typeface="Courier New"/>
                <a:cs typeface="Courier New"/>
                <a:sym typeface="Courier New"/>
              </a:rPr>
              <a:t>47</a:t>
            </a:r>
            <a:r>
              <a:rPr lang="ro" sz="1350">
                <a:solidFill>
                  <a:srgbClr val="999999"/>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5f</a:t>
            </a:r>
            <a:r>
              <a:rPr lang="ro" sz="1350">
                <a:solidFill>
                  <a:srgbClr val="999999"/>
                </a:solidFill>
                <a:highlight>
                  <a:srgbClr val="F6F7F8"/>
                </a:highlight>
                <a:latin typeface="Courier New"/>
                <a:ea typeface="Courier New"/>
                <a:cs typeface="Courier New"/>
                <a:sym typeface="Courier New"/>
              </a:rPr>
              <a:t>;</a:t>
            </a:r>
            <a:endParaRPr sz="13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350">
                <a:solidFill>
                  <a:srgbClr val="000000"/>
                </a:solidFill>
                <a:highlight>
                  <a:srgbClr val="F6F7F8"/>
                </a:highlight>
                <a:latin typeface="Courier New"/>
                <a:ea typeface="Courier New"/>
                <a:cs typeface="Courier New"/>
                <a:sym typeface="Courier New"/>
              </a:rPr>
              <a:t>myObject</a:t>
            </a:r>
            <a:r>
              <a:rPr lang="ro" sz="1350">
                <a:solidFill>
                  <a:srgbClr val="999999"/>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playerName </a:t>
            </a:r>
            <a:r>
              <a:rPr lang="ro" sz="1350">
                <a:solidFill>
                  <a:srgbClr val="9A6E3A"/>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 </a:t>
            </a:r>
            <a:r>
              <a:rPr lang="ro" sz="1350">
                <a:solidFill>
                  <a:srgbClr val="669900"/>
                </a:solidFill>
                <a:highlight>
                  <a:srgbClr val="F6F7F8"/>
                </a:highlight>
                <a:latin typeface="Courier New"/>
                <a:ea typeface="Courier New"/>
                <a:cs typeface="Courier New"/>
                <a:sym typeface="Courier New"/>
              </a:rPr>
              <a:t>"Dr Charles Francis"</a:t>
            </a:r>
            <a:r>
              <a:rPr lang="ro" sz="1350">
                <a:solidFill>
                  <a:srgbClr val="999999"/>
                </a:solidFill>
                <a:highlight>
                  <a:srgbClr val="F6F7F8"/>
                </a:highlight>
                <a:latin typeface="Courier New"/>
                <a:ea typeface="Courier New"/>
                <a:cs typeface="Courier New"/>
                <a:sym typeface="Courier New"/>
              </a:rPr>
              <a:t>;</a:t>
            </a:r>
            <a:endParaRPr sz="13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350">
                <a:solidFill>
                  <a:srgbClr val="000000"/>
                </a:solidFill>
                <a:highlight>
                  <a:srgbClr val="F6F7F8"/>
                </a:highlight>
                <a:latin typeface="Courier New"/>
                <a:ea typeface="Courier New"/>
                <a:cs typeface="Courier New"/>
                <a:sym typeface="Courier New"/>
              </a:rPr>
              <a:t>Then go </a:t>
            </a:r>
            <a:r>
              <a:rPr lang="ro" sz="1350">
                <a:solidFill>
                  <a:srgbClr val="0077AA"/>
                </a:solidFill>
                <a:highlight>
                  <a:srgbClr val="F6F7F8"/>
                </a:highlight>
                <a:latin typeface="Courier New"/>
                <a:ea typeface="Courier New"/>
                <a:cs typeface="Courier New"/>
                <a:sym typeface="Courier New"/>
              </a:rPr>
              <a:t>with</a:t>
            </a:r>
            <a:r>
              <a:rPr lang="ro" sz="1350">
                <a:solidFill>
                  <a:srgbClr val="000000"/>
                </a:solidFill>
                <a:highlight>
                  <a:srgbClr val="F6F7F8"/>
                </a:highlight>
                <a:latin typeface="Courier New"/>
                <a:ea typeface="Courier New"/>
                <a:cs typeface="Courier New"/>
                <a:sym typeface="Courier New"/>
              </a:rPr>
              <a:t> JsonUtility</a:t>
            </a:r>
            <a:r>
              <a:rPr lang="ro" sz="1350">
                <a:solidFill>
                  <a:srgbClr val="999999"/>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ToJson method to serialize it to the </a:t>
            </a:r>
            <a:r>
              <a:rPr lang="ro" sz="1350">
                <a:solidFill>
                  <a:srgbClr val="990055"/>
                </a:solidFill>
                <a:highlight>
                  <a:srgbClr val="F6F7F8"/>
                </a:highlight>
                <a:latin typeface="Courier New"/>
                <a:ea typeface="Courier New"/>
                <a:cs typeface="Courier New"/>
                <a:sym typeface="Courier New"/>
              </a:rPr>
              <a:t>JSON</a:t>
            </a:r>
            <a:r>
              <a:rPr lang="ro" sz="1350">
                <a:solidFill>
                  <a:srgbClr val="000000"/>
                </a:solidFill>
                <a:highlight>
                  <a:srgbClr val="F6F7F8"/>
                </a:highlight>
                <a:latin typeface="Courier New"/>
                <a:ea typeface="Courier New"/>
                <a:cs typeface="Courier New"/>
                <a:sym typeface="Courier New"/>
              </a:rPr>
              <a:t> </a:t>
            </a:r>
            <a:r>
              <a:rPr lang="ro" sz="1350">
                <a:solidFill>
                  <a:srgbClr val="990055"/>
                </a:solidFill>
                <a:highlight>
                  <a:srgbClr val="F6F7F8"/>
                </a:highlight>
                <a:latin typeface="Courier New"/>
                <a:ea typeface="Courier New"/>
                <a:cs typeface="Courier New"/>
                <a:sym typeface="Courier New"/>
              </a:rPr>
              <a:t>format</a:t>
            </a:r>
            <a:r>
              <a:rPr lang="ro" sz="1350">
                <a:solidFill>
                  <a:srgbClr val="9A6E3A"/>
                </a:solidFill>
                <a:highlight>
                  <a:srgbClr val="F6F7F8"/>
                </a:highlight>
                <a:latin typeface="Courier New"/>
                <a:ea typeface="Courier New"/>
                <a:cs typeface="Courier New"/>
                <a:sym typeface="Courier New"/>
              </a:rPr>
              <a:t>:</a:t>
            </a:r>
            <a:endParaRPr sz="13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350">
                <a:solidFill>
                  <a:srgbClr val="000000"/>
                </a:solidFill>
                <a:highlight>
                  <a:srgbClr val="F6F7F8"/>
                </a:highlight>
                <a:latin typeface="Courier New"/>
                <a:ea typeface="Courier New"/>
                <a:cs typeface="Courier New"/>
                <a:sym typeface="Courier New"/>
              </a:rPr>
              <a:t>string json </a:t>
            </a:r>
            <a:r>
              <a:rPr lang="ro" sz="1350">
                <a:solidFill>
                  <a:srgbClr val="9A6E3A"/>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 JsonUtility</a:t>
            </a:r>
            <a:r>
              <a:rPr lang="ro" sz="1350">
                <a:solidFill>
                  <a:srgbClr val="999999"/>
                </a:solidFill>
                <a:highlight>
                  <a:srgbClr val="F6F7F8"/>
                </a:highlight>
                <a:latin typeface="Courier New"/>
                <a:ea typeface="Courier New"/>
                <a:cs typeface="Courier New"/>
                <a:sym typeface="Courier New"/>
              </a:rPr>
              <a:t>.</a:t>
            </a:r>
            <a:r>
              <a:rPr lang="ro" sz="1350">
                <a:solidFill>
                  <a:srgbClr val="DD4A68"/>
                </a:solidFill>
                <a:highlight>
                  <a:srgbClr val="F6F7F8"/>
                </a:highlight>
                <a:latin typeface="Courier New"/>
                <a:ea typeface="Courier New"/>
                <a:cs typeface="Courier New"/>
                <a:sym typeface="Courier New"/>
              </a:rPr>
              <a:t>ToJson</a:t>
            </a:r>
            <a:r>
              <a:rPr lang="ro" sz="1350">
                <a:solidFill>
                  <a:srgbClr val="999999"/>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myObject</a:t>
            </a:r>
            <a:r>
              <a:rPr lang="ro" sz="1350">
                <a:solidFill>
                  <a:srgbClr val="999999"/>
                </a:solidFill>
                <a:highlight>
                  <a:srgbClr val="F6F7F8"/>
                </a:highlight>
                <a:latin typeface="Courier New"/>
                <a:ea typeface="Courier New"/>
                <a:cs typeface="Courier New"/>
                <a:sym typeface="Courier New"/>
              </a:rPr>
              <a:t>);</a:t>
            </a:r>
            <a:endParaRPr sz="13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350">
                <a:solidFill>
                  <a:srgbClr val="708090"/>
                </a:solidFill>
                <a:highlight>
                  <a:srgbClr val="F6F7F8"/>
                </a:highlight>
                <a:latin typeface="Courier New"/>
                <a:ea typeface="Courier New"/>
                <a:cs typeface="Courier New"/>
                <a:sym typeface="Courier New"/>
              </a:rPr>
              <a:t>// json now contains: '{"level":1,"timeElapsed":47.5,"playerName":"Dr Charles Francis"}'</a:t>
            </a:r>
            <a:endParaRPr sz="13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350">
                <a:solidFill>
                  <a:srgbClr val="000000"/>
                </a:solidFill>
                <a:highlight>
                  <a:srgbClr val="F6F7F8"/>
                </a:highlight>
                <a:latin typeface="Courier New"/>
                <a:ea typeface="Courier New"/>
                <a:cs typeface="Courier New"/>
                <a:sym typeface="Courier New"/>
              </a:rPr>
              <a:t>You can also convert the </a:t>
            </a:r>
            <a:r>
              <a:rPr lang="ro" sz="1350">
                <a:solidFill>
                  <a:srgbClr val="990055"/>
                </a:solidFill>
                <a:highlight>
                  <a:srgbClr val="F6F7F8"/>
                </a:highlight>
                <a:latin typeface="Courier New"/>
                <a:ea typeface="Courier New"/>
                <a:cs typeface="Courier New"/>
                <a:sym typeface="Courier New"/>
              </a:rPr>
              <a:t>JSON</a:t>
            </a:r>
            <a:r>
              <a:rPr lang="ro" sz="1350">
                <a:solidFill>
                  <a:srgbClr val="000000"/>
                </a:solidFill>
                <a:highlight>
                  <a:srgbClr val="F6F7F8"/>
                </a:highlight>
                <a:latin typeface="Courier New"/>
                <a:ea typeface="Courier New"/>
                <a:cs typeface="Courier New"/>
                <a:sym typeface="Courier New"/>
              </a:rPr>
              <a:t> back into object by using JsonUtility</a:t>
            </a:r>
            <a:r>
              <a:rPr lang="ro" sz="1350">
                <a:solidFill>
                  <a:srgbClr val="999999"/>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FromJson</a:t>
            </a:r>
            <a:r>
              <a:rPr lang="ro" sz="1350">
                <a:solidFill>
                  <a:srgbClr val="9A6E3A"/>
                </a:solidFill>
                <a:highlight>
                  <a:srgbClr val="F6F7F8"/>
                </a:highlight>
                <a:latin typeface="Courier New"/>
                <a:ea typeface="Courier New"/>
                <a:cs typeface="Courier New"/>
                <a:sym typeface="Courier New"/>
              </a:rPr>
              <a:t>:</a:t>
            </a:r>
            <a:endParaRPr sz="1350">
              <a:solidFill>
                <a:srgbClr val="000000"/>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ro" sz="1350">
                <a:solidFill>
                  <a:srgbClr val="000000"/>
                </a:solidFill>
                <a:highlight>
                  <a:srgbClr val="F6F7F8"/>
                </a:highlight>
                <a:latin typeface="Courier New"/>
                <a:ea typeface="Courier New"/>
                <a:cs typeface="Courier New"/>
                <a:sym typeface="Courier New"/>
              </a:rPr>
              <a:t>myObject </a:t>
            </a:r>
            <a:r>
              <a:rPr lang="ro" sz="1350">
                <a:solidFill>
                  <a:srgbClr val="9A6E3A"/>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 JsonUtility</a:t>
            </a:r>
            <a:r>
              <a:rPr lang="ro" sz="1350">
                <a:solidFill>
                  <a:srgbClr val="999999"/>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FromJson</a:t>
            </a:r>
            <a:r>
              <a:rPr lang="ro" sz="1350">
                <a:solidFill>
                  <a:srgbClr val="9A6E3A"/>
                </a:solidFill>
                <a:highlight>
                  <a:srgbClr val="F6F7F8"/>
                </a:highlight>
                <a:latin typeface="Courier New"/>
                <a:ea typeface="Courier New"/>
                <a:cs typeface="Courier New"/>
                <a:sym typeface="Courier New"/>
              </a:rPr>
              <a:t>&lt;</a:t>
            </a:r>
            <a:r>
              <a:rPr lang="ro" sz="1350">
                <a:solidFill>
                  <a:srgbClr val="000000"/>
                </a:solidFill>
                <a:highlight>
                  <a:srgbClr val="F6F7F8"/>
                </a:highlight>
                <a:latin typeface="Courier New"/>
                <a:ea typeface="Courier New"/>
                <a:cs typeface="Courier New"/>
                <a:sym typeface="Courier New"/>
              </a:rPr>
              <a:t>MyClass</a:t>
            </a:r>
            <a:r>
              <a:rPr lang="ro" sz="1350">
                <a:solidFill>
                  <a:srgbClr val="9A6E3A"/>
                </a:solidFill>
                <a:highlight>
                  <a:srgbClr val="F6F7F8"/>
                </a:highlight>
                <a:latin typeface="Courier New"/>
                <a:ea typeface="Courier New"/>
                <a:cs typeface="Courier New"/>
                <a:sym typeface="Courier New"/>
              </a:rPr>
              <a:t>&gt;</a:t>
            </a:r>
            <a:r>
              <a:rPr lang="ro" sz="1350">
                <a:solidFill>
                  <a:srgbClr val="999999"/>
                </a:solidFill>
                <a:highlight>
                  <a:srgbClr val="F6F7F8"/>
                </a:highlight>
                <a:latin typeface="Courier New"/>
                <a:ea typeface="Courier New"/>
                <a:cs typeface="Courier New"/>
                <a:sym typeface="Courier New"/>
              </a:rPr>
              <a:t>(</a:t>
            </a:r>
            <a:r>
              <a:rPr lang="ro" sz="1350">
                <a:solidFill>
                  <a:srgbClr val="000000"/>
                </a:solidFill>
                <a:highlight>
                  <a:srgbClr val="F6F7F8"/>
                </a:highlight>
                <a:latin typeface="Courier New"/>
                <a:ea typeface="Courier New"/>
                <a:cs typeface="Courier New"/>
                <a:sym typeface="Courier New"/>
              </a:rPr>
              <a:t>json</a:t>
            </a:r>
            <a:r>
              <a:rPr lang="ro" sz="1350">
                <a:solidFill>
                  <a:srgbClr val="999999"/>
                </a:solidFill>
                <a:highlight>
                  <a:srgbClr val="F6F7F8"/>
                </a:highlight>
                <a:latin typeface="Courier New"/>
                <a:ea typeface="Courier New"/>
                <a:cs typeface="Courier New"/>
                <a:sym typeface="Courier New"/>
              </a:rPr>
              <a:t>);</a:t>
            </a:r>
            <a:endParaRPr sz="1350">
              <a:solidFill>
                <a:srgbClr val="999999"/>
              </a:solidFill>
              <a:highlight>
                <a:srgbClr val="F6F7F8"/>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2350">
              <a:solidFill>
                <a:srgbClr val="232C39"/>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8c31881dc1_0_1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JSON strings</a:t>
            </a:r>
            <a:endParaRPr/>
          </a:p>
        </p:txBody>
      </p:sp>
      <p:sp>
        <p:nvSpPr>
          <p:cNvPr id="180" name="Google Shape;180;g18c31881dc1_0_1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ro" sz="1350">
                <a:solidFill>
                  <a:srgbClr val="4D5968"/>
                </a:solidFill>
                <a:highlight>
                  <a:srgbClr val="FFFFFF"/>
                </a:highlight>
                <a:latin typeface="Roboto"/>
                <a:ea typeface="Roboto"/>
                <a:cs typeface="Roboto"/>
                <a:sym typeface="Roboto"/>
              </a:rPr>
            </a:br>
            <a:r>
              <a:rPr b="1" lang="ro" sz="2350">
                <a:solidFill>
                  <a:srgbClr val="232C39"/>
                </a:solidFill>
                <a:highlight>
                  <a:srgbClr val="FFFFFF"/>
                </a:highlight>
                <a:latin typeface="Roboto"/>
                <a:ea typeface="Roboto"/>
                <a:cs typeface="Roboto"/>
                <a:sym typeface="Roboto"/>
              </a:rPr>
              <a:t>Avantaje</a:t>
            </a:r>
            <a:r>
              <a:rPr b="1" lang="ro" sz="2350">
                <a:solidFill>
                  <a:srgbClr val="232C39"/>
                </a:solidFill>
                <a:highlight>
                  <a:srgbClr val="FFFFFF"/>
                </a:highlight>
                <a:latin typeface="Roboto"/>
                <a:ea typeface="Roboto"/>
                <a:cs typeface="Roboto"/>
                <a:sym typeface="Roboto"/>
              </a:rPr>
              <a:t> JSON?</a:t>
            </a:r>
            <a:endParaRPr b="1" sz="2350">
              <a:solidFill>
                <a:srgbClr val="232C39"/>
              </a:solidFill>
              <a:highlight>
                <a:srgbClr val="FFFFFF"/>
              </a:highlight>
              <a:latin typeface="Roboto"/>
              <a:ea typeface="Roboto"/>
              <a:cs typeface="Roboto"/>
              <a:sym typeface="Roboto"/>
            </a:endParaRPr>
          </a:p>
          <a:p>
            <a:pPr indent="-314325" lvl="0" marL="457200" rtl="0" algn="l">
              <a:lnSpc>
                <a:spcPct val="100000"/>
              </a:lnSpc>
              <a:spcBef>
                <a:spcPts val="1600"/>
              </a:spcBef>
              <a:spcAft>
                <a:spcPts val="0"/>
              </a:spcAft>
              <a:buClr>
                <a:srgbClr val="4D5968"/>
              </a:buClr>
              <a:buSzPts val="1350"/>
              <a:buFont typeface="Roboto"/>
              <a:buChar char="●"/>
            </a:pPr>
            <a:r>
              <a:rPr lang="ro" sz="1350">
                <a:solidFill>
                  <a:srgbClr val="4D5968"/>
                </a:solidFill>
                <a:highlight>
                  <a:srgbClr val="FFFFFF"/>
                </a:highlight>
                <a:latin typeface="Roboto"/>
                <a:ea typeface="Roboto"/>
                <a:cs typeface="Roboto"/>
                <a:sym typeface="Roboto"/>
              </a:rPr>
              <a:t>Usor de citit si de editat. </a:t>
            </a:r>
            <a:endParaRPr sz="1350">
              <a:solidFill>
                <a:srgbClr val="4D5968"/>
              </a:solidFill>
              <a:highlight>
                <a:srgbClr val="FFFFFF"/>
              </a:highlight>
              <a:latin typeface="Roboto"/>
              <a:ea typeface="Roboto"/>
              <a:cs typeface="Roboto"/>
              <a:sym typeface="Roboto"/>
            </a:endParaRPr>
          </a:p>
          <a:p>
            <a:pPr indent="-314325" lvl="0" marL="457200" rtl="0" algn="l">
              <a:lnSpc>
                <a:spcPct val="100000"/>
              </a:lnSpc>
              <a:spcBef>
                <a:spcPts val="0"/>
              </a:spcBef>
              <a:spcAft>
                <a:spcPts val="0"/>
              </a:spcAft>
              <a:buClr>
                <a:srgbClr val="4D5968"/>
              </a:buClr>
              <a:buSzPts val="1350"/>
              <a:buFont typeface="Roboto"/>
              <a:buChar char="●"/>
            </a:pPr>
            <a:r>
              <a:rPr lang="ro" sz="1350">
                <a:solidFill>
                  <a:srgbClr val="4D5968"/>
                </a:solidFill>
                <a:highlight>
                  <a:srgbClr val="FFFFFF"/>
                </a:highlight>
                <a:latin typeface="Roboto"/>
                <a:ea typeface="Roboto"/>
                <a:cs typeface="Roboto"/>
                <a:sym typeface="Roboto"/>
              </a:rPr>
              <a:t>Poate satisface nevoile de baza penru un joc:</a:t>
            </a:r>
            <a:endParaRPr sz="1350">
              <a:solidFill>
                <a:srgbClr val="4D5968"/>
              </a:solidFill>
              <a:highlight>
                <a:srgbClr val="FFFFFF"/>
              </a:highlight>
              <a:latin typeface="Roboto"/>
              <a:ea typeface="Roboto"/>
              <a:cs typeface="Roboto"/>
              <a:sym typeface="Roboto"/>
            </a:endParaRPr>
          </a:p>
          <a:p>
            <a:pPr indent="-314325" lvl="1" marL="914400" rtl="0" algn="l">
              <a:lnSpc>
                <a:spcPct val="100000"/>
              </a:lnSpc>
              <a:spcBef>
                <a:spcPts val="0"/>
              </a:spcBef>
              <a:spcAft>
                <a:spcPts val="0"/>
              </a:spcAft>
              <a:buClr>
                <a:srgbClr val="4D5968"/>
              </a:buClr>
              <a:buSzPts val="1350"/>
              <a:buFont typeface="Roboto"/>
              <a:buChar char="○"/>
            </a:pPr>
            <a:r>
              <a:rPr lang="ro" sz="1350">
                <a:solidFill>
                  <a:srgbClr val="4D5968"/>
                </a:solidFill>
                <a:highlight>
                  <a:srgbClr val="FFFFFF"/>
                </a:highlight>
                <a:latin typeface="Roboto"/>
                <a:ea typeface="Roboto"/>
                <a:cs typeface="Roboto"/>
                <a:sym typeface="Roboto"/>
              </a:rPr>
              <a:t>retinem high score lists</a:t>
            </a:r>
            <a:endParaRPr sz="1350">
              <a:solidFill>
                <a:srgbClr val="4D5968"/>
              </a:solidFill>
              <a:highlight>
                <a:srgbClr val="FFFFFF"/>
              </a:highlight>
              <a:latin typeface="Roboto"/>
              <a:ea typeface="Roboto"/>
              <a:cs typeface="Roboto"/>
              <a:sym typeface="Roboto"/>
            </a:endParaRPr>
          </a:p>
          <a:p>
            <a:pPr indent="-314325" lvl="1" marL="914400" rtl="0" algn="l">
              <a:lnSpc>
                <a:spcPct val="100000"/>
              </a:lnSpc>
              <a:spcBef>
                <a:spcPts val="0"/>
              </a:spcBef>
              <a:spcAft>
                <a:spcPts val="0"/>
              </a:spcAft>
              <a:buClr>
                <a:srgbClr val="4D5968"/>
              </a:buClr>
              <a:buSzPts val="1350"/>
              <a:buFont typeface="Roboto"/>
              <a:buChar char="○"/>
            </a:pPr>
            <a:r>
              <a:rPr lang="ro" sz="1350">
                <a:solidFill>
                  <a:srgbClr val="4D5968"/>
                </a:solidFill>
                <a:highlight>
                  <a:srgbClr val="FFFFFF"/>
                </a:highlight>
                <a:latin typeface="Roboto"/>
                <a:ea typeface="Roboto"/>
                <a:cs typeface="Roboto"/>
                <a:sym typeface="Roboto"/>
              </a:rPr>
              <a:t>retinem pozitiile tuturor obiectelor dintr-o scena, impreuna cu alte atribute</a:t>
            </a:r>
            <a:endParaRPr sz="1350">
              <a:solidFill>
                <a:srgbClr val="4D5968"/>
              </a:solidFill>
              <a:highlight>
                <a:srgbClr val="FFFFFF"/>
              </a:highlight>
              <a:latin typeface="Roboto"/>
              <a:ea typeface="Roboto"/>
              <a:cs typeface="Roboto"/>
              <a:sym typeface="Roboto"/>
            </a:endParaRPr>
          </a:p>
          <a:p>
            <a:pPr indent="-314325" lvl="1" marL="914400" rtl="0" algn="l">
              <a:lnSpc>
                <a:spcPct val="100000"/>
              </a:lnSpc>
              <a:spcBef>
                <a:spcPts val="0"/>
              </a:spcBef>
              <a:spcAft>
                <a:spcPts val="0"/>
              </a:spcAft>
              <a:buClr>
                <a:srgbClr val="4D5968"/>
              </a:buClr>
              <a:buSzPts val="1350"/>
              <a:buFont typeface="Roboto"/>
              <a:buChar char="○"/>
            </a:pPr>
            <a:r>
              <a:rPr lang="ro" sz="1350">
                <a:solidFill>
                  <a:srgbClr val="4D5968"/>
                </a:solidFill>
                <a:highlight>
                  <a:srgbClr val="FFFFFF"/>
                </a:highlight>
                <a:latin typeface="Roboto"/>
                <a:ea typeface="Roboto"/>
                <a:cs typeface="Roboto"/>
                <a:sym typeface="Roboto"/>
              </a:rPr>
              <a:t>nu exista probleme mari la codificare/decodificare deoarece JSONul pastreaza “structura” clasei serializate</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1600"/>
              </a:spcAft>
              <a:buNone/>
            </a:pPr>
            <a:r>
              <a:t/>
            </a:r>
            <a:endParaRPr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8c31881dc1_0_1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JSON strings</a:t>
            </a:r>
            <a:endParaRPr/>
          </a:p>
        </p:txBody>
      </p:sp>
      <p:sp>
        <p:nvSpPr>
          <p:cNvPr id="186" name="Google Shape;186;g18c31881dc1_0_1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ro" sz="1350">
                <a:solidFill>
                  <a:srgbClr val="4D5968"/>
                </a:solidFill>
                <a:highlight>
                  <a:srgbClr val="FFFFFF"/>
                </a:highlight>
                <a:latin typeface="Roboto"/>
                <a:ea typeface="Roboto"/>
                <a:cs typeface="Roboto"/>
                <a:sym typeface="Roboto"/>
              </a:rPr>
            </a:br>
            <a:r>
              <a:rPr b="1" lang="ro" sz="2350">
                <a:solidFill>
                  <a:srgbClr val="232C39"/>
                </a:solidFill>
                <a:highlight>
                  <a:srgbClr val="FFFFFF"/>
                </a:highlight>
                <a:latin typeface="Roboto"/>
                <a:ea typeface="Roboto"/>
                <a:cs typeface="Roboto"/>
                <a:sym typeface="Roboto"/>
              </a:rPr>
              <a:t>Dezavantaje </a:t>
            </a:r>
            <a:r>
              <a:rPr b="1" lang="ro" sz="2350">
                <a:solidFill>
                  <a:srgbClr val="232C39"/>
                </a:solidFill>
                <a:highlight>
                  <a:srgbClr val="FFFFFF"/>
                </a:highlight>
                <a:latin typeface="Roboto"/>
                <a:ea typeface="Roboto"/>
                <a:cs typeface="Roboto"/>
                <a:sym typeface="Roboto"/>
              </a:rPr>
              <a:t>JSON?</a:t>
            </a:r>
            <a:endParaRPr b="1" sz="2350">
              <a:solidFill>
                <a:srgbClr val="232C39"/>
              </a:solidFill>
              <a:highlight>
                <a:srgbClr val="FFFFFF"/>
              </a:highlight>
              <a:latin typeface="Roboto"/>
              <a:ea typeface="Roboto"/>
              <a:cs typeface="Roboto"/>
              <a:sym typeface="Roboto"/>
            </a:endParaRPr>
          </a:p>
          <a:p>
            <a:pPr indent="0" lvl="0" marL="457200" rtl="0" algn="l">
              <a:lnSpc>
                <a:spcPct val="100000"/>
              </a:lnSpc>
              <a:spcBef>
                <a:spcPts val="1600"/>
              </a:spcBef>
              <a:spcAft>
                <a:spcPts val="0"/>
              </a:spcAft>
              <a:buNone/>
            </a:pPr>
            <a:r>
              <a:rPr lang="ro" sz="1350">
                <a:solidFill>
                  <a:srgbClr val="4D5968"/>
                </a:solidFill>
                <a:highlight>
                  <a:srgbClr val="FFFFFF"/>
                </a:highlight>
                <a:latin typeface="Roboto"/>
                <a:ea typeface="Roboto"/>
                <a:cs typeface="Roboto"/>
                <a:sym typeface="Roboto"/>
              </a:rPr>
              <a:t>[free talk]</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t/>
            </a:r>
            <a:endParaRPr sz="1350">
              <a:solidFill>
                <a:srgbClr val="4D5968"/>
              </a:solidFill>
              <a:highlight>
                <a:srgbClr val="FFFFFF"/>
              </a:highlight>
              <a:latin typeface="Roboto"/>
              <a:ea typeface="Roboto"/>
              <a:cs typeface="Roboto"/>
              <a:sym typeface="Roboto"/>
            </a:endParaRPr>
          </a:p>
          <a:p>
            <a:pPr indent="0" lvl="0" marL="0" rtl="0" algn="l">
              <a:lnSpc>
                <a:spcPct val="100000"/>
              </a:lnSpc>
              <a:spcBef>
                <a:spcPts val="1600"/>
              </a:spcBef>
              <a:spcAft>
                <a:spcPts val="1600"/>
              </a:spcAft>
              <a:buNone/>
            </a:pPr>
            <a:r>
              <a:t/>
            </a:r>
            <a:endParaRPr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8c31881dc1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Persistenta datelor</a:t>
            </a:r>
            <a:endParaRPr/>
          </a:p>
        </p:txBody>
      </p:sp>
      <p:sp>
        <p:nvSpPr>
          <p:cNvPr id="69" name="Google Shape;69;g18c31881dc1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a:t>Unele informatii trebuie sa persiste de la o instantiere la alta a aplicatiei. De exemplu:</a:t>
            </a:r>
            <a:endParaRPr/>
          </a:p>
          <a:p>
            <a:pPr indent="-342900" lvl="0" marL="457200" rtl="0" algn="l">
              <a:lnSpc>
                <a:spcPct val="100000"/>
              </a:lnSpc>
              <a:spcBef>
                <a:spcPts val="1600"/>
              </a:spcBef>
              <a:spcAft>
                <a:spcPts val="0"/>
              </a:spcAft>
              <a:buSzPts val="1800"/>
              <a:buChar char="●"/>
            </a:pPr>
            <a:r>
              <a:rPr lang="ro"/>
              <a:t>volumul audio</a:t>
            </a:r>
            <a:endParaRPr/>
          </a:p>
          <a:p>
            <a:pPr indent="-342900" lvl="0" marL="457200" rtl="0" algn="l">
              <a:lnSpc>
                <a:spcPct val="100000"/>
              </a:lnSpc>
              <a:spcBef>
                <a:spcPts val="0"/>
              </a:spcBef>
              <a:spcAft>
                <a:spcPts val="0"/>
              </a:spcAft>
              <a:buSzPts val="1800"/>
              <a:buChar char="●"/>
            </a:pPr>
            <a:r>
              <a:rPr lang="ro"/>
              <a:t>high score</a:t>
            </a:r>
            <a:endParaRPr/>
          </a:p>
          <a:p>
            <a:pPr indent="-342900" lvl="0" marL="457200" rtl="0" algn="l">
              <a:lnSpc>
                <a:spcPct val="100000"/>
              </a:lnSpc>
              <a:spcBef>
                <a:spcPts val="0"/>
              </a:spcBef>
              <a:spcAft>
                <a:spcPts val="0"/>
              </a:spcAft>
              <a:buSzPts val="1800"/>
              <a:buChar char="●"/>
            </a:pPr>
            <a:r>
              <a:rPr lang="ro"/>
              <a:t>high score list</a:t>
            </a:r>
            <a:endParaRPr/>
          </a:p>
          <a:p>
            <a:pPr indent="-342900" lvl="0" marL="457200" rtl="0" algn="l">
              <a:lnSpc>
                <a:spcPct val="100000"/>
              </a:lnSpc>
              <a:spcBef>
                <a:spcPts val="0"/>
              </a:spcBef>
              <a:spcAft>
                <a:spcPts val="0"/>
              </a:spcAft>
              <a:buSzPts val="1800"/>
              <a:buChar char="●"/>
            </a:pPr>
            <a:r>
              <a:rPr lang="ro"/>
              <a:t>iteme din inventar</a:t>
            </a:r>
            <a:endParaRPr/>
          </a:p>
          <a:p>
            <a:pPr indent="-342900" lvl="0" marL="457200" rtl="0" algn="l">
              <a:lnSpc>
                <a:spcPct val="100000"/>
              </a:lnSpc>
              <a:spcBef>
                <a:spcPts val="0"/>
              </a:spcBef>
              <a:spcAft>
                <a:spcPts val="0"/>
              </a:spcAft>
              <a:buSzPts val="1800"/>
              <a:buChar char="●"/>
            </a:pPr>
            <a:r>
              <a:rPr lang="ro"/>
              <a:t>saved game</a:t>
            </a:r>
            <a:endParaRPr/>
          </a:p>
          <a:p>
            <a:pPr indent="0" lvl="0" marL="0" rtl="0" algn="l">
              <a:lnSpc>
                <a:spcPct val="100000"/>
              </a:lnSpc>
              <a:spcBef>
                <a:spcPts val="1600"/>
              </a:spcBef>
              <a:spcAft>
                <a:spcPts val="1600"/>
              </a:spcAft>
              <a:buNone/>
            </a:pPr>
            <a:r>
              <a:rPr lang="ro"/>
              <a:t>In functie de tipul datelor, avem mai multe alternative de a salva informatii.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8c31881dc1_0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Player Prefs</a:t>
            </a:r>
            <a:endParaRPr/>
          </a:p>
        </p:txBody>
      </p:sp>
      <p:sp>
        <p:nvSpPr>
          <p:cNvPr id="75" name="Google Shape;75;g18c31881dc1_0_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o"/>
              <a:t>“</a:t>
            </a:r>
            <a:r>
              <a:rPr lang="ro"/>
              <a:t>PlayerPrefs” este clasa cu ajutorul careia putem salva informatii de baza de tip int/float/string</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8c31881dc1_0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Player Prefs</a:t>
            </a:r>
            <a:endParaRPr/>
          </a:p>
        </p:txBody>
      </p:sp>
      <p:sp>
        <p:nvSpPr>
          <p:cNvPr id="81" name="Google Shape;81;g18c31881dc1_0_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o"/>
              <a:t>“PlayerPrefs” este clasa cu ajutorul careia putem salva informatii de baza de tip int/float/string</a:t>
            </a:r>
            <a:endParaRPr/>
          </a:p>
          <a:p>
            <a:pPr indent="-342900" lvl="0" marL="457200" rtl="0" algn="l">
              <a:lnSpc>
                <a:spcPct val="100000"/>
              </a:lnSpc>
              <a:spcBef>
                <a:spcPts val="1600"/>
              </a:spcBef>
              <a:spcAft>
                <a:spcPts val="0"/>
              </a:spcAft>
              <a:buSzPts val="1800"/>
              <a:buChar char="●"/>
            </a:pPr>
            <a:r>
              <a:rPr lang="ro"/>
              <a:t>Salvarea informatiei se face intr-un fisier, astfel incat datele sunt salvate intre sesiunile jocului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8c31881dc1_0_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Player Prefs</a:t>
            </a:r>
            <a:endParaRPr/>
          </a:p>
        </p:txBody>
      </p:sp>
      <p:sp>
        <p:nvSpPr>
          <p:cNvPr id="87" name="Google Shape;87;g18c31881dc1_0_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o"/>
              <a:t>“PlayerPrefs” este clasa cu ajutorul careia putem salva informatii de baza de tip int/float/string</a:t>
            </a:r>
            <a:endParaRPr/>
          </a:p>
          <a:p>
            <a:pPr indent="-342900" lvl="0" marL="457200" rtl="0" algn="l">
              <a:lnSpc>
                <a:spcPct val="100000"/>
              </a:lnSpc>
              <a:spcBef>
                <a:spcPts val="1600"/>
              </a:spcBef>
              <a:spcAft>
                <a:spcPts val="0"/>
              </a:spcAft>
              <a:buSzPts val="1800"/>
              <a:buChar char="●"/>
            </a:pPr>
            <a:r>
              <a:rPr lang="ro"/>
              <a:t>Salvarea informatiei se face intr-un fisier, astfel incat datele sunt salvate intre sesiunile jocului</a:t>
            </a:r>
            <a:endParaRPr/>
          </a:p>
          <a:p>
            <a:pPr indent="-342900" lvl="0" marL="457200" rtl="0" algn="l">
              <a:lnSpc>
                <a:spcPct val="100000"/>
              </a:lnSpc>
              <a:spcBef>
                <a:spcPts val="0"/>
              </a:spcBef>
              <a:spcAft>
                <a:spcPts val="0"/>
              </a:spcAft>
              <a:buSzPts val="1800"/>
              <a:buChar char="●"/>
            </a:pPr>
            <a:r>
              <a:rPr lang="ro"/>
              <a:t>Datele sunt salvate intr-o structura de forma cheie-valoare. </a:t>
            </a:r>
            <a:endParaRPr/>
          </a:p>
          <a:p>
            <a:pPr indent="-342900" lvl="0" marL="457200" rtl="0" algn="l">
              <a:lnSpc>
                <a:spcPct val="100000"/>
              </a:lnSpc>
              <a:spcBef>
                <a:spcPts val="0"/>
              </a:spcBef>
              <a:spcAft>
                <a:spcPts val="0"/>
              </a:spcAft>
              <a:buSzPts val="1800"/>
              <a:buChar char="●"/>
            </a:pPr>
            <a:r>
              <a:rPr lang="ro"/>
              <a:t>Se poate verifica existenta unei chei, obtinerea informatiei de pe acea cheie, schimbarea infromatiei de la o cheie stergerea cheii si a informatiei, stergerea totala a informatiei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8c31881dc1_0_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Player Prefs</a:t>
            </a:r>
            <a:endParaRPr/>
          </a:p>
        </p:txBody>
      </p:sp>
      <p:sp>
        <p:nvSpPr>
          <p:cNvPr id="93" name="Google Shape;93;g18c31881dc1_0_22"/>
          <p:cNvSpPr txBox="1"/>
          <p:nvPr>
            <p:ph idx="1" type="body"/>
          </p:nvPr>
        </p:nvSpPr>
        <p:spPr>
          <a:xfrm>
            <a:off x="311700" y="1152475"/>
            <a:ext cx="47385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sz="950" u="sng">
                <a:solidFill>
                  <a:srgbClr val="B83C82"/>
                </a:solidFill>
                <a:latin typeface="Roboto"/>
                <a:ea typeface="Roboto"/>
                <a:cs typeface="Roboto"/>
                <a:sym typeface="Roboto"/>
                <a:hlinkClick r:id="rId3">
                  <a:extLst>
                    <a:ext uri="{A12FA001-AC4F-418D-AE19-62706E023703}">
                      <ahyp:hlinkClr val="tx"/>
                    </a:ext>
                  </a:extLst>
                </a:hlinkClick>
              </a:rPr>
              <a:t>DeleteAll</a:t>
            </a:r>
            <a:endParaRPr sz="950" u="sng">
              <a:solidFill>
                <a:srgbClr val="B83C82"/>
              </a:solidFill>
              <a:latin typeface="Roboto"/>
              <a:ea typeface="Roboto"/>
              <a:cs typeface="Roboto"/>
              <a:sym typeface="Roboto"/>
            </a:endParaRPr>
          </a:p>
          <a:p>
            <a:pPr indent="-342900" lvl="0" marL="457200" rtl="0" algn="l">
              <a:spcBef>
                <a:spcPts val="0"/>
              </a:spcBef>
              <a:spcAft>
                <a:spcPts val="0"/>
              </a:spcAft>
              <a:buSzPts val="1800"/>
              <a:buChar char="●"/>
            </a:pPr>
            <a:r>
              <a:rPr lang="ro" sz="950">
                <a:solidFill>
                  <a:srgbClr val="455463"/>
                </a:solidFill>
                <a:latin typeface="Roboto"/>
                <a:ea typeface="Roboto"/>
                <a:cs typeface="Roboto"/>
                <a:sym typeface="Roboto"/>
              </a:rPr>
              <a:t>Removes all keys and values from the preferences. Use with caution.</a:t>
            </a:r>
            <a:endParaRPr sz="950">
              <a:solidFill>
                <a:srgbClr val="455463"/>
              </a:solidFill>
              <a:latin typeface="Roboto"/>
              <a:ea typeface="Roboto"/>
              <a:cs typeface="Roboto"/>
              <a:sym typeface="Roboto"/>
            </a:endParaRPr>
          </a:p>
          <a:p>
            <a:pPr indent="-342900" lvl="0" marL="457200" rtl="0" algn="l">
              <a:spcBef>
                <a:spcPts val="0"/>
              </a:spcBef>
              <a:spcAft>
                <a:spcPts val="0"/>
              </a:spcAft>
              <a:buSzPts val="1800"/>
              <a:buChar char="●"/>
            </a:pPr>
            <a:r>
              <a:rPr lang="ro" sz="950" u="sng">
                <a:solidFill>
                  <a:srgbClr val="B83C82"/>
                </a:solidFill>
                <a:latin typeface="Roboto"/>
                <a:ea typeface="Roboto"/>
                <a:cs typeface="Roboto"/>
                <a:sym typeface="Roboto"/>
                <a:hlinkClick r:id="rId4">
                  <a:extLst>
                    <a:ext uri="{A12FA001-AC4F-418D-AE19-62706E023703}">
                      <ahyp:hlinkClr val="tx"/>
                    </a:ext>
                  </a:extLst>
                </a:hlinkClick>
              </a:rPr>
              <a:t>DeleteKey</a:t>
            </a:r>
            <a:endParaRPr sz="950" u="sng">
              <a:solidFill>
                <a:srgbClr val="B83C82"/>
              </a:solidFill>
              <a:latin typeface="Roboto"/>
              <a:ea typeface="Roboto"/>
              <a:cs typeface="Roboto"/>
              <a:sym typeface="Roboto"/>
            </a:endParaRPr>
          </a:p>
          <a:p>
            <a:pPr indent="-342900" lvl="0" marL="457200" rtl="0" algn="l">
              <a:spcBef>
                <a:spcPts val="0"/>
              </a:spcBef>
              <a:spcAft>
                <a:spcPts val="0"/>
              </a:spcAft>
              <a:buSzPts val="1800"/>
              <a:buChar char="●"/>
            </a:pPr>
            <a:r>
              <a:rPr lang="ro" sz="950">
                <a:solidFill>
                  <a:srgbClr val="455463"/>
                </a:solidFill>
                <a:latin typeface="Roboto"/>
                <a:ea typeface="Roboto"/>
                <a:cs typeface="Roboto"/>
                <a:sym typeface="Roboto"/>
              </a:rPr>
              <a:t>Removes the given key from the PlayerPrefs. If the key does not exist, DeleteKey has no impact.</a:t>
            </a:r>
            <a:endParaRPr sz="950">
              <a:solidFill>
                <a:srgbClr val="455463"/>
              </a:solidFill>
              <a:latin typeface="Roboto"/>
              <a:ea typeface="Roboto"/>
              <a:cs typeface="Roboto"/>
              <a:sym typeface="Roboto"/>
            </a:endParaRPr>
          </a:p>
          <a:p>
            <a:pPr indent="-342900" lvl="0" marL="457200" rtl="0" algn="l">
              <a:spcBef>
                <a:spcPts val="0"/>
              </a:spcBef>
              <a:spcAft>
                <a:spcPts val="0"/>
              </a:spcAft>
              <a:buSzPts val="1800"/>
              <a:buChar char="●"/>
            </a:pPr>
            <a:r>
              <a:rPr lang="ro" sz="950" u="sng">
                <a:solidFill>
                  <a:srgbClr val="B83C82"/>
                </a:solidFill>
                <a:latin typeface="Roboto"/>
                <a:ea typeface="Roboto"/>
                <a:cs typeface="Roboto"/>
                <a:sym typeface="Roboto"/>
                <a:hlinkClick r:id="rId5">
                  <a:extLst>
                    <a:ext uri="{A12FA001-AC4F-418D-AE19-62706E023703}">
                      <ahyp:hlinkClr val="tx"/>
                    </a:ext>
                  </a:extLst>
                </a:hlinkClick>
              </a:rPr>
              <a:t>GetFloat</a:t>
            </a:r>
            <a:endParaRPr sz="950" u="sng">
              <a:solidFill>
                <a:srgbClr val="B83C82"/>
              </a:solidFill>
              <a:latin typeface="Roboto"/>
              <a:ea typeface="Roboto"/>
              <a:cs typeface="Roboto"/>
              <a:sym typeface="Roboto"/>
            </a:endParaRPr>
          </a:p>
          <a:p>
            <a:pPr indent="-342900" lvl="0" marL="457200" rtl="0" algn="l">
              <a:spcBef>
                <a:spcPts val="0"/>
              </a:spcBef>
              <a:spcAft>
                <a:spcPts val="0"/>
              </a:spcAft>
              <a:buSzPts val="1800"/>
              <a:buChar char="●"/>
            </a:pPr>
            <a:r>
              <a:rPr lang="ro" sz="950">
                <a:solidFill>
                  <a:srgbClr val="455463"/>
                </a:solidFill>
                <a:latin typeface="Roboto"/>
                <a:ea typeface="Roboto"/>
                <a:cs typeface="Roboto"/>
                <a:sym typeface="Roboto"/>
              </a:rPr>
              <a:t>Returns the value corresponding to key in the preference file if it exists.</a:t>
            </a:r>
            <a:endParaRPr sz="950">
              <a:solidFill>
                <a:srgbClr val="455463"/>
              </a:solidFill>
              <a:latin typeface="Roboto"/>
              <a:ea typeface="Roboto"/>
              <a:cs typeface="Roboto"/>
              <a:sym typeface="Roboto"/>
            </a:endParaRPr>
          </a:p>
          <a:p>
            <a:pPr indent="-342900" lvl="0" marL="457200" rtl="0" algn="l">
              <a:spcBef>
                <a:spcPts val="0"/>
              </a:spcBef>
              <a:spcAft>
                <a:spcPts val="0"/>
              </a:spcAft>
              <a:buSzPts val="1800"/>
              <a:buChar char="●"/>
            </a:pPr>
            <a:r>
              <a:rPr lang="ro" sz="950" u="sng">
                <a:solidFill>
                  <a:srgbClr val="B83C82"/>
                </a:solidFill>
                <a:latin typeface="Roboto"/>
                <a:ea typeface="Roboto"/>
                <a:cs typeface="Roboto"/>
                <a:sym typeface="Roboto"/>
                <a:hlinkClick r:id="rId6">
                  <a:extLst>
                    <a:ext uri="{A12FA001-AC4F-418D-AE19-62706E023703}">
                      <ahyp:hlinkClr val="tx"/>
                    </a:ext>
                  </a:extLst>
                </a:hlinkClick>
              </a:rPr>
              <a:t>GetInt</a:t>
            </a:r>
            <a:endParaRPr sz="950" u="sng">
              <a:solidFill>
                <a:srgbClr val="B83C82"/>
              </a:solidFill>
              <a:latin typeface="Roboto"/>
              <a:ea typeface="Roboto"/>
              <a:cs typeface="Roboto"/>
              <a:sym typeface="Roboto"/>
            </a:endParaRPr>
          </a:p>
          <a:p>
            <a:pPr indent="-342900" lvl="0" marL="457200" rtl="0" algn="l">
              <a:spcBef>
                <a:spcPts val="0"/>
              </a:spcBef>
              <a:spcAft>
                <a:spcPts val="0"/>
              </a:spcAft>
              <a:buSzPts val="1800"/>
              <a:buChar char="●"/>
            </a:pPr>
            <a:r>
              <a:rPr lang="ro" sz="950">
                <a:solidFill>
                  <a:srgbClr val="455463"/>
                </a:solidFill>
                <a:latin typeface="Roboto"/>
                <a:ea typeface="Roboto"/>
                <a:cs typeface="Roboto"/>
                <a:sym typeface="Roboto"/>
              </a:rPr>
              <a:t>Returns the value corresponding to key in the preference file if it exists.</a:t>
            </a:r>
            <a:endParaRPr sz="950">
              <a:solidFill>
                <a:srgbClr val="455463"/>
              </a:solidFill>
              <a:latin typeface="Roboto"/>
              <a:ea typeface="Roboto"/>
              <a:cs typeface="Roboto"/>
              <a:sym typeface="Roboto"/>
            </a:endParaRPr>
          </a:p>
          <a:p>
            <a:pPr indent="-342900" lvl="0" marL="457200" rtl="0" algn="l">
              <a:spcBef>
                <a:spcPts val="0"/>
              </a:spcBef>
              <a:spcAft>
                <a:spcPts val="0"/>
              </a:spcAft>
              <a:buSzPts val="1800"/>
              <a:buChar char="●"/>
            </a:pPr>
            <a:r>
              <a:rPr lang="ro" sz="950" u="sng">
                <a:solidFill>
                  <a:srgbClr val="B83C82"/>
                </a:solidFill>
                <a:latin typeface="Roboto"/>
                <a:ea typeface="Roboto"/>
                <a:cs typeface="Roboto"/>
                <a:sym typeface="Roboto"/>
                <a:hlinkClick r:id="rId7">
                  <a:extLst>
                    <a:ext uri="{A12FA001-AC4F-418D-AE19-62706E023703}">
                      <ahyp:hlinkClr val="tx"/>
                    </a:ext>
                  </a:extLst>
                </a:hlinkClick>
              </a:rPr>
              <a:t>GetString</a:t>
            </a:r>
            <a:endParaRPr sz="950" u="sng">
              <a:solidFill>
                <a:srgbClr val="B83C82"/>
              </a:solidFill>
              <a:latin typeface="Roboto"/>
              <a:ea typeface="Roboto"/>
              <a:cs typeface="Roboto"/>
              <a:sym typeface="Roboto"/>
            </a:endParaRPr>
          </a:p>
          <a:p>
            <a:pPr indent="-342900" lvl="0" marL="457200" rtl="0" algn="l">
              <a:spcBef>
                <a:spcPts val="0"/>
              </a:spcBef>
              <a:spcAft>
                <a:spcPts val="0"/>
              </a:spcAft>
              <a:buSzPts val="1800"/>
              <a:buChar char="●"/>
            </a:pPr>
            <a:r>
              <a:rPr lang="ro" sz="950">
                <a:solidFill>
                  <a:srgbClr val="455463"/>
                </a:solidFill>
                <a:latin typeface="Roboto"/>
                <a:ea typeface="Roboto"/>
                <a:cs typeface="Roboto"/>
                <a:sym typeface="Roboto"/>
              </a:rPr>
              <a:t>Returns the value corresponding to key in the preference file if it exists.</a:t>
            </a:r>
            <a:r>
              <a:rPr lang="ro" sz="950">
                <a:solidFill>
                  <a:srgbClr val="455463"/>
                </a:solidFill>
                <a:latin typeface="Roboto"/>
                <a:ea typeface="Roboto"/>
                <a:cs typeface="Roboto"/>
                <a:sym typeface="Roboto"/>
              </a:rPr>
              <a:t>.</a:t>
            </a:r>
            <a:endParaRPr sz="950">
              <a:solidFill>
                <a:srgbClr val="455463"/>
              </a:solidFill>
              <a:latin typeface="Roboto"/>
              <a:ea typeface="Roboto"/>
              <a:cs typeface="Roboto"/>
              <a:sym typeface="Roboto"/>
            </a:endParaRPr>
          </a:p>
        </p:txBody>
      </p:sp>
      <p:sp>
        <p:nvSpPr>
          <p:cNvPr id="94" name="Google Shape;94;g18c31881dc1_0_22"/>
          <p:cNvSpPr txBox="1"/>
          <p:nvPr>
            <p:ph idx="1" type="body"/>
          </p:nvPr>
        </p:nvSpPr>
        <p:spPr>
          <a:xfrm>
            <a:off x="4778300" y="1152475"/>
            <a:ext cx="43068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sz="1050" u="sng">
                <a:solidFill>
                  <a:srgbClr val="B83C82"/>
                </a:solidFill>
                <a:latin typeface="Roboto"/>
                <a:ea typeface="Roboto"/>
                <a:cs typeface="Roboto"/>
                <a:sym typeface="Roboto"/>
                <a:hlinkClick r:id="rId8">
                  <a:extLst>
                    <a:ext uri="{A12FA001-AC4F-418D-AE19-62706E023703}">
                      <ahyp:hlinkClr val="tx"/>
                    </a:ext>
                  </a:extLst>
                </a:hlinkClick>
              </a:rPr>
              <a:t>HasKey</a:t>
            </a:r>
            <a:endParaRPr sz="950" u="sng">
              <a:solidFill>
                <a:srgbClr val="B83C82"/>
              </a:solidFill>
              <a:latin typeface="Roboto"/>
              <a:ea typeface="Roboto"/>
              <a:cs typeface="Roboto"/>
              <a:sym typeface="Roboto"/>
            </a:endParaRPr>
          </a:p>
          <a:p>
            <a:pPr indent="-342900" lvl="0" marL="457200" rtl="0" algn="l">
              <a:spcBef>
                <a:spcPts val="0"/>
              </a:spcBef>
              <a:spcAft>
                <a:spcPts val="0"/>
              </a:spcAft>
              <a:buSzPts val="1800"/>
              <a:buChar char="●"/>
            </a:pPr>
            <a:r>
              <a:rPr lang="ro" sz="950">
                <a:solidFill>
                  <a:srgbClr val="455463"/>
                </a:solidFill>
                <a:latin typeface="Roboto"/>
                <a:ea typeface="Roboto"/>
                <a:cs typeface="Roboto"/>
                <a:sym typeface="Roboto"/>
              </a:rPr>
              <a:t>Returns true if the given key exists in PlayerPrefs, otherwise returns false</a:t>
            </a:r>
            <a:endParaRPr sz="950">
              <a:solidFill>
                <a:srgbClr val="455463"/>
              </a:solidFill>
              <a:latin typeface="Roboto"/>
              <a:ea typeface="Roboto"/>
              <a:cs typeface="Roboto"/>
              <a:sym typeface="Roboto"/>
            </a:endParaRPr>
          </a:p>
          <a:p>
            <a:pPr indent="-342900" lvl="0" marL="457200" rtl="0" algn="l">
              <a:spcBef>
                <a:spcPts val="0"/>
              </a:spcBef>
              <a:spcAft>
                <a:spcPts val="0"/>
              </a:spcAft>
              <a:buSzPts val="1800"/>
              <a:buChar char="●"/>
            </a:pPr>
            <a:r>
              <a:rPr lang="ro" sz="950" u="sng">
                <a:solidFill>
                  <a:srgbClr val="B83C82"/>
                </a:solidFill>
                <a:latin typeface="Roboto"/>
                <a:ea typeface="Roboto"/>
                <a:cs typeface="Roboto"/>
                <a:sym typeface="Roboto"/>
                <a:hlinkClick r:id="rId9">
                  <a:extLst>
                    <a:ext uri="{A12FA001-AC4F-418D-AE19-62706E023703}">
                      <ahyp:hlinkClr val="tx"/>
                    </a:ext>
                  </a:extLst>
                </a:hlinkClick>
              </a:rPr>
              <a:t>SetFloat</a:t>
            </a:r>
            <a:endParaRPr sz="950" u="sng">
              <a:solidFill>
                <a:srgbClr val="B83C82"/>
              </a:solidFill>
              <a:latin typeface="Roboto"/>
              <a:ea typeface="Roboto"/>
              <a:cs typeface="Roboto"/>
              <a:sym typeface="Roboto"/>
            </a:endParaRPr>
          </a:p>
          <a:p>
            <a:pPr indent="-342900" lvl="0" marL="457200" rtl="0" algn="l">
              <a:spcBef>
                <a:spcPts val="0"/>
              </a:spcBef>
              <a:spcAft>
                <a:spcPts val="0"/>
              </a:spcAft>
              <a:buSzPts val="1800"/>
              <a:buChar char="●"/>
            </a:pPr>
            <a:r>
              <a:rPr lang="ro" sz="950">
                <a:solidFill>
                  <a:srgbClr val="455463"/>
                </a:solidFill>
                <a:latin typeface="Roboto"/>
                <a:ea typeface="Roboto"/>
                <a:cs typeface="Roboto"/>
                <a:sym typeface="Roboto"/>
              </a:rPr>
              <a:t>Sets the float value of the preference identified by the given key. You can use PlayerPrefs.GetFloat to retrieve this value.</a:t>
            </a:r>
            <a:endParaRPr sz="950">
              <a:solidFill>
                <a:srgbClr val="455463"/>
              </a:solidFill>
              <a:latin typeface="Roboto"/>
              <a:ea typeface="Roboto"/>
              <a:cs typeface="Roboto"/>
              <a:sym typeface="Roboto"/>
            </a:endParaRPr>
          </a:p>
          <a:p>
            <a:pPr indent="-342900" lvl="0" marL="457200" rtl="0" algn="l">
              <a:spcBef>
                <a:spcPts val="0"/>
              </a:spcBef>
              <a:spcAft>
                <a:spcPts val="0"/>
              </a:spcAft>
              <a:buSzPts val="1800"/>
              <a:buChar char="●"/>
            </a:pPr>
            <a:r>
              <a:rPr lang="ro" sz="950" u="sng">
                <a:solidFill>
                  <a:srgbClr val="B83C82"/>
                </a:solidFill>
                <a:latin typeface="Roboto"/>
                <a:ea typeface="Roboto"/>
                <a:cs typeface="Roboto"/>
                <a:sym typeface="Roboto"/>
                <a:hlinkClick r:id="rId10">
                  <a:extLst>
                    <a:ext uri="{A12FA001-AC4F-418D-AE19-62706E023703}">
                      <ahyp:hlinkClr val="tx"/>
                    </a:ext>
                  </a:extLst>
                </a:hlinkClick>
              </a:rPr>
              <a:t>SetInt</a:t>
            </a:r>
            <a:endParaRPr sz="950" u="sng">
              <a:solidFill>
                <a:srgbClr val="B83C82"/>
              </a:solidFill>
              <a:latin typeface="Roboto"/>
              <a:ea typeface="Roboto"/>
              <a:cs typeface="Roboto"/>
              <a:sym typeface="Roboto"/>
            </a:endParaRPr>
          </a:p>
          <a:p>
            <a:pPr indent="-342900" lvl="0" marL="457200" rtl="0" algn="l">
              <a:spcBef>
                <a:spcPts val="0"/>
              </a:spcBef>
              <a:spcAft>
                <a:spcPts val="0"/>
              </a:spcAft>
              <a:buSzPts val="1800"/>
              <a:buChar char="●"/>
            </a:pPr>
            <a:r>
              <a:rPr lang="ro" sz="950">
                <a:solidFill>
                  <a:srgbClr val="455463"/>
                </a:solidFill>
                <a:latin typeface="Roboto"/>
                <a:ea typeface="Roboto"/>
                <a:cs typeface="Roboto"/>
                <a:sym typeface="Roboto"/>
              </a:rPr>
              <a:t>Sets a single integer value for the preference identified by the given key. You can use PlayerPrefs.GetInt to retrieve this value.</a:t>
            </a:r>
            <a:endParaRPr sz="950">
              <a:solidFill>
                <a:srgbClr val="455463"/>
              </a:solidFill>
              <a:latin typeface="Roboto"/>
              <a:ea typeface="Roboto"/>
              <a:cs typeface="Roboto"/>
              <a:sym typeface="Roboto"/>
            </a:endParaRPr>
          </a:p>
          <a:p>
            <a:pPr indent="-342900" lvl="0" marL="457200" rtl="0" algn="l">
              <a:spcBef>
                <a:spcPts val="0"/>
              </a:spcBef>
              <a:spcAft>
                <a:spcPts val="0"/>
              </a:spcAft>
              <a:buSzPts val="1800"/>
              <a:buChar char="●"/>
            </a:pPr>
            <a:r>
              <a:rPr lang="ro" sz="950" u="sng">
                <a:solidFill>
                  <a:srgbClr val="B83C82"/>
                </a:solidFill>
                <a:latin typeface="Roboto"/>
                <a:ea typeface="Roboto"/>
                <a:cs typeface="Roboto"/>
                <a:sym typeface="Roboto"/>
                <a:hlinkClick r:id="rId11">
                  <a:extLst>
                    <a:ext uri="{A12FA001-AC4F-418D-AE19-62706E023703}">
                      <ahyp:hlinkClr val="tx"/>
                    </a:ext>
                  </a:extLst>
                </a:hlinkClick>
              </a:rPr>
              <a:t>SetString</a:t>
            </a:r>
            <a:endParaRPr sz="950" u="sng">
              <a:solidFill>
                <a:srgbClr val="B83C82"/>
              </a:solidFill>
              <a:latin typeface="Roboto"/>
              <a:ea typeface="Roboto"/>
              <a:cs typeface="Roboto"/>
              <a:sym typeface="Roboto"/>
            </a:endParaRPr>
          </a:p>
          <a:p>
            <a:pPr indent="-342900" lvl="0" marL="457200" rtl="0" algn="l">
              <a:spcBef>
                <a:spcPts val="0"/>
              </a:spcBef>
              <a:spcAft>
                <a:spcPts val="0"/>
              </a:spcAft>
              <a:buSzPts val="1800"/>
              <a:buChar char="●"/>
            </a:pPr>
            <a:r>
              <a:rPr lang="ro" sz="950">
                <a:solidFill>
                  <a:srgbClr val="455463"/>
                </a:solidFill>
                <a:latin typeface="Roboto"/>
                <a:ea typeface="Roboto"/>
                <a:cs typeface="Roboto"/>
                <a:sym typeface="Roboto"/>
              </a:rPr>
              <a:t>Sets a single string value for the preference identified by the given key. You can use PlayerPrefs.GetString to retrieve this value.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8c31881dc1_0_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Player Prefs</a:t>
            </a:r>
            <a:endParaRPr/>
          </a:p>
        </p:txBody>
      </p:sp>
      <p:sp>
        <p:nvSpPr>
          <p:cNvPr id="100" name="Google Shape;100;g18c31881dc1_0_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1600"/>
              </a:spcAft>
              <a:buNone/>
            </a:pPr>
            <a:r>
              <a:rPr lang="ro"/>
              <a:t>Situatii in care folosim player prefs?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8c31881dc1_0_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Player Prefs</a:t>
            </a:r>
            <a:endParaRPr/>
          </a:p>
        </p:txBody>
      </p:sp>
      <p:sp>
        <p:nvSpPr>
          <p:cNvPr id="106" name="Google Shape;106;g18c31881dc1_0_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ro"/>
              <a:t>Situatii in care folosim player prefs?</a:t>
            </a:r>
            <a:endParaRPr/>
          </a:p>
          <a:p>
            <a:pPr indent="0" lvl="0" marL="457200" rtl="0" algn="l">
              <a:lnSpc>
                <a:spcPct val="100000"/>
              </a:lnSpc>
              <a:spcBef>
                <a:spcPts val="1600"/>
              </a:spcBef>
              <a:spcAft>
                <a:spcPts val="0"/>
              </a:spcAft>
              <a:buNone/>
            </a:pPr>
            <a:r>
              <a:t/>
            </a:r>
            <a:endParaRPr/>
          </a:p>
          <a:p>
            <a:pPr indent="-342900" lvl="0" marL="457200" rtl="0" algn="l">
              <a:lnSpc>
                <a:spcPct val="100000"/>
              </a:lnSpc>
              <a:spcBef>
                <a:spcPts val="1600"/>
              </a:spcBef>
              <a:spcAft>
                <a:spcPts val="0"/>
              </a:spcAft>
              <a:buSzPts val="1800"/>
              <a:buChar char="●"/>
            </a:pPr>
            <a:r>
              <a:rPr lang="ro"/>
              <a:t>setari de sistem precum volum audio, rezolutie</a:t>
            </a:r>
            <a:endParaRPr/>
          </a:p>
          <a:p>
            <a:pPr indent="-342900" lvl="0" marL="457200" rtl="0" algn="l">
              <a:lnSpc>
                <a:spcPct val="100000"/>
              </a:lnSpc>
              <a:spcBef>
                <a:spcPts val="0"/>
              </a:spcBef>
              <a:spcAft>
                <a:spcPts val="0"/>
              </a:spcAft>
              <a:buSzPts val="1800"/>
              <a:buChar char="●"/>
            </a:pPr>
            <a:r>
              <a:rPr lang="ro"/>
              <a:t>scena de unde se continua (levelul)</a:t>
            </a:r>
            <a:endParaRPr/>
          </a:p>
          <a:p>
            <a:pPr indent="-342900" lvl="0" marL="457200" rtl="0" algn="l">
              <a:lnSpc>
                <a:spcPct val="100000"/>
              </a:lnSpc>
              <a:spcBef>
                <a:spcPts val="0"/>
              </a:spcBef>
              <a:spcAft>
                <a:spcPts val="0"/>
              </a:spcAft>
              <a:buSzPts val="1800"/>
              <a:buChar char="●"/>
            </a:pPr>
            <a:r>
              <a:rPr lang="ro"/>
              <a:t>highscore, impreuna cu username</a:t>
            </a:r>
            <a:endParaRPr/>
          </a:p>
          <a:p>
            <a:pPr indent="0" lvl="0" marL="0" rtl="0" algn="l">
              <a:lnSpc>
                <a:spcPct val="100000"/>
              </a:lnSpc>
              <a:spcBef>
                <a:spcPts val="1600"/>
              </a:spcBef>
              <a:spcAft>
                <a:spcPts val="1600"/>
              </a:spcAft>
              <a:buNone/>
            </a:pPr>
            <a:r>
              <a:rPr lang="ro"/>
              <a:t>Player Prefs nu au atat de mare legatura cu “preferintele” jucatorului, cat cu “preferintele playerului -adica al aplicatiei”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