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459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Programming Techniques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0367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deep dive into software architecture, design patterns, and best practices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6846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3026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Adrian Buturuga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9207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i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Principal Development Consultant @ </a:t>
            </a:r>
            <a:pPr indent="0" marL="0">
              <a:lnSpc>
                <a:spcPts val="2850"/>
              </a:lnSpc>
              <a:buNone/>
            </a:pPr>
            <a:r>
              <a:rPr lang="en-US" sz="1750" b="1" i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Endava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0925" y="595193"/>
            <a:ext cx="4419481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8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Liskov Substitution Principle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30925" y="1290757"/>
            <a:ext cx="13168551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Objects of a superclass should be replaceable with objects of a subclass without affecting the correctness of the program.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730925" y="1796296"/>
            <a:ext cx="1696760" cy="212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730925" y="2144078"/>
            <a:ext cx="6418778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Subclasses should be substitutable for their base classes without breaking functionality.</a:t>
            </a:r>
            <a:endParaRPr lang="en-US" sz="1050" dirty="0"/>
          </a:p>
        </p:txBody>
      </p:sp>
      <p:sp>
        <p:nvSpPr>
          <p:cNvPr id="6" name="Text 4"/>
          <p:cNvSpPr/>
          <p:nvPr/>
        </p:nvSpPr>
        <p:spPr>
          <a:xfrm>
            <a:off x="730925" y="2483406"/>
            <a:ext cx="6418778" cy="434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When a subclass doesn't support the behavior expected of its parent class, it violates LSP. For example, a penguin can't fly, breaking the base `Bird` class's expected `fly()` behavior.</a:t>
            </a:r>
            <a:endParaRPr lang="en-US" sz="1050" dirty="0"/>
          </a:p>
        </p:txBody>
      </p:sp>
      <p:sp>
        <p:nvSpPr>
          <p:cNvPr id="7" name="Shape 5"/>
          <p:cNvSpPr/>
          <p:nvPr/>
        </p:nvSpPr>
        <p:spPr>
          <a:xfrm>
            <a:off x="730925" y="3070384"/>
            <a:ext cx="6418778" cy="3895487"/>
          </a:xfrm>
          <a:prstGeom prst="roundRect">
            <a:avLst>
              <a:gd name="adj" fmla="val 1464"/>
            </a:avLst>
          </a:prstGeom>
          <a:solidFill>
            <a:srgbClr val="DADBF1"/>
          </a:solidFill>
          <a:ln/>
        </p:spPr>
      </p:sp>
      <p:sp>
        <p:nvSpPr>
          <p:cNvPr id="8" name="Shape 6"/>
          <p:cNvSpPr/>
          <p:nvPr/>
        </p:nvSpPr>
        <p:spPr>
          <a:xfrm>
            <a:off x="724138" y="3070384"/>
            <a:ext cx="6432352" cy="3895487"/>
          </a:xfrm>
          <a:prstGeom prst="roundRect">
            <a:avLst>
              <a:gd name="adj" fmla="val 523"/>
            </a:avLst>
          </a:prstGeom>
          <a:solidFill>
            <a:srgbClr val="DADBF1"/>
          </a:solidFill>
          <a:ln/>
        </p:spPr>
      </p:sp>
      <p:sp>
        <p:nvSpPr>
          <p:cNvPr id="9" name="Text 7"/>
          <p:cNvSpPr/>
          <p:nvPr/>
        </p:nvSpPr>
        <p:spPr>
          <a:xfrm>
            <a:off x="859869" y="3172182"/>
            <a:ext cx="6160889" cy="369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Bird {
    public void fly() {
        System.out.println("Flying...");
    }
}
class Penguin extends Bird {
    @Override
    public void fly() {
        throw new UnsupportedOperationException("Penguins can't fly!");
    }
}
// This will crash at runtime:
Bird bird = new Penguin();
bird.fly();  // Throws exception!
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730925" y="7118509"/>
            <a:ext cx="6418778" cy="217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🚨</a:t>
            </a:r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This breaks LSP because we can't substitute a Penguin for a Bird without breaking the program.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7488317" y="1796296"/>
            <a:ext cx="1696760" cy="2120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7488317" y="2160984"/>
            <a:ext cx="6418778" cy="4764167"/>
          </a:xfrm>
          <a:prstGeom prst="roundRect">
            <a:avLst>
              <a:gd name="adj" fmla="val 1197"/>
            </a:avLst>
          </a:prstGeom>
          <a:solidFill>
            <a:srgbClr val="DADBF1"/>
          </a:solidFill>
          <a:ln/>
        </p:spPr>
      </p:sp>
      <p:sp>
        <p:nvSpPr>
          <p:cNvPr id="13" name="Shape 11"/>
          <p:cNvSpPr/>
          <p:nvPr/>
        </p:nvSpPr>
        <p:spPr>
          <a:xfrm>
            <a:off x="7481530" y="2160984"/>
            <a:ext cx="6432352" cy="4764167"/>
          </a:xfrm>
          <a:prstGeom prst="roundRect">
            <a:avLst>
              <a:gd name="adj" fmla="val 427"/>
            </a:avLst>
          </a:prstGeom>
          <a:solidFill>
            <a:srgbClr val="DADBF1"/>
          </a:solidFill>
          <a:ln/>
        </p:spPr>
      </p:sp>
      <p:sp>
        <p:nvSpPr>
          <p:cNvPr id="14" name="Text 12"/>
          <p:cNvSpPr/>
          <p:nvPr/>
        </p:nvSpPr>
        <p:spPr>
          <a:xfrm>
            <a:off x="7617262" y="2262783"/>
            <a:ext cx="6160889" cy="456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Bird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Common bird behaviors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eat() { 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System.out.println("Eating..."); 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Flyable { void fly();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Sparrow extends Bird implements Flyable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fly()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System.out.println("Flying...");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Penguin extends Bird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// No fly method - correctly doesn't claim to support flying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swim()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System.out.println("Swimming...");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7488317" y="7077789"/>
            <a:ext cx="6418778" cy="434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170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Now we can use all birds interchangeably for bird behaviors, and only expect flying from Flyable birds.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0025"/>
            <a:ext cx="5241727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r>
              <a:rPr lang="en-US" sz="2900" b="1" spc="-8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Interface Segregation Principle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97929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b="1" spc="-4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Bad Code Example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2357080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Worker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interface has multiple responsibilities: </a:t>
            </a:r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work()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eat()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793790" y="2725460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robot should implement </a:t>
            </a:r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work()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but not </a:t>
            </a:r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eat()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150" dirty="0"/>
          </a:p>
        </p:txBody>
      </p:sp>
      <p:sp>
        <p:nvSpPr>
          <p:cNvPr id="6" name="Shape 4"/>
          <p:cNvSpPr/>
          <p:nvPr/>
        </p:nvSpPr>
        <p:spPr>
          <a:xfrm>
            <a:off x="793790" y="3127057"/>
            <a:ext cx="6341626" cy="3285649"/>
          </a:xfrm>
          <a:prstGeom prst="roundRect">
            <a:avLst>
              <a:gd name="adj" fmla="val 1885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86527" y="3127057"/>
            <a:ext cx="6356152" cy="3285649"/>
          </a:xfrm>
          <a:prstGeom prst="roundRect">
            <a:avLst>
              <a:gd name="adj" fmla="val 673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933926" y="3237548"/>
            <a:ext cx="6061353" cy="3064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Worker {
    void work();
    void eat();
}
class RobotWorker implements Worker {
    public void work() { ... }
    public void eat() {
        throw new UnsupportedOperationException();
    }
}
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793790" y="6578560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forces unrelated functionality.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7502604" y="197929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450" b="1" spc="-4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Fixed Code Example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502604" y="2357080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Separate concerns by splitting the </a:t>
            </a:r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Worker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interface.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7502604" y="2725460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HumanWorker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implements both work and eat behaviors.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7502604" y="3093839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RobotWorker</a:t>
            </a:r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only implements work behavior.</a:t>
            </a:r>
            <a:endParaRPr lang="en-US" sz="1150" dirty="0"/>
          </a:p>
        </p:txBody>
      </p:sp>
      <p:sp>
        <p:nvSpPr>
          <p:cNvPr id="14" name="Shape 12"/>
          <p:cNvSpPr/>
          <p:nvPr/>
        </p:nvSpPr>
        <p:spPr>
          <a:xfrm>
            <a:off x="7502604" y="3495437"/>
            <a:ext cx="6341626" cy="3049905"/>
          </a:xfrm>
          <a:prstGeom prst="roundRect">
            <a:avLst>
              <a:gd name="adj" fmla="val 2030"/>
            </a:avLst>
          </a:prstGeom>
          <a:solidFill>
            <a:srgbClr val="DADBF1"/>
          </a:solidFill>
          <a:ln/>
        </p:spPr>
      </p:sp>
      <p:sp>
        <p:nvSpPr>
          <p:cNvPr id="15" name="Shape 13"/>
          <p:cNvSpPr/>
          <p:nvPr/>
        </p:nvSpPr>
        <p:spPr>
          <a:xfrm>
            <a:off x="7495342" y="3495437"/>
            <a:ext cx="6356152" cy="3049905"/>
          </a:xfrm>
          <a:prstGeom prst="roundRect">
            <a:avLst>
              <a:gd name="adj" fmla="val 725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7642741" y="3605927"/>
            <a:ext cx="6061353" cy="2828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Workable {
    void work();
}
interface Eatable {
    void eat();
}
class RobotWorker implements Workable {
    public void work() { ... }
}
</a:t>
            </a:r>
            <a:endParaRPr lang="en-US" sz="1150" dirty="0"/>
          </a:p>
        </p:txBody>
      </p:sp>
      <p:sp>
        <p:nvSpPr>
          <p:cNvPr id="17" name="Text 15"/>
          <p:cNvSpPr/>
          <p:nvPr/>
        </p:nvSpPr>
        <p:spPr>
          <a:xfrm>
            <a:off x="7502604" y="6711196"/>
            <a:ext cx="634162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class only implements relevant interfaces.</a:t>
            </a:r>
            <a:endParaRPr lang="en-US" sz="1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3768"/>
            <a:ext cx="12334875" cy="531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50"/>
              </a:lnSpc>
              <a:buNone/>
            </a:pPr>
            <a:r>
              <a:rPr lang="en-US" sz="3300" b="1" spc="-10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Liskov Substitution Principle </a:t>
            </a:r>
            <a:pPr indent="0" marL="0">
              <a:lnSpc>
                <a:spcPts val="4150"/>
              </a:lnSpc>
              <a:buNone/>
            </a:pPr>
            <a:r>
              <a:rPr lang="en-US" sz="3300" b="1" spc="-10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vs.</a:t>
            </a:r>
            <a:pPr indent="0" marL="0">
              <a:lnSpc>
                <a:spcPts val="4150"/>
              </a:lnSpc>
              <a:buNone/>
            </a:pPr>
            <a:r>
              <a:rPr lang="en-US" sz="3300" b="1" spc="-10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Interface Segragation Principle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075" y="1494830"/>
            <a:ext cx="13044249" cy="4645819"/>
          </a:xfrm>
          <a:prstGeom prst="roundRect">
            <a:avLst>
              <a:gd name="adj" fmla="val 153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0695" y="1502450"/>
            <a:ext cx="13027700" cy="4910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72026" y="1611987"/>
            <a:ext cx="399847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317927" y="1611987"/>
            <a:ext cx="399466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Liskov Substitution Principle 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9660017" y="1611987"/>
            <a:ext cx="399847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Segregation Principle 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800695" y="1993463"/>
            <a:ext cx="13027700" cy="76295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972026" y="2103001"/>
            <a:ext cx="399847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 Concern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317927" y="2103001"/>
            <a:ext cx="3994666" cy="543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that </a:t>
            </a:r>
            <a:pPr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subtypes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replace their base types without altering expected behavior.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9660017" y="2103001"/>
            <a:ext cx="3998476" cy="543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Avoiding </a:t>
            </a:r>
            <a:pPr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forcing classes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implement methods they do not use.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800695" y="2756416"/>
            <a:ext cx="13027700" cy="10348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72026" y="2865953"/>
            <a:ext cx="399847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It Solves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317927" y="2865953"/>
            <a:ext cx="3994666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Prevents subclasses from modifying or breaking inherited behavior in a way that makes them unusable as a true substitute for their parent class.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9660017" y="2865953"/>
            <a:ext cx="3998476" cy="543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Prevents bloated interfaces that require implementing unrelated or unnecessary methods.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800695" y="3791307"/>
            <a:ext cx="13027700" cy="130683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972026" y="3900845"/>
            <a:ext cx="399847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 Violation Example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5317927" y="3900845"/>
            <a:ext cx="3994666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subclass </a:t>
            </a:r>
            <a:pPr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overrides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method and throws an exception because it does not support the behavior (e.g., `Penguin` inheriting `Bird.fly()`).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9660017" y="3900845"/>
            <a:ext cx="3998476" cy="1087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class is </a:t>
            </a:r>
            <a:pPr indent="0" marL="0">
              <a:lnSpc>
                <a:spcPts val="2100"/>
              </a:lnSpc>
              <a:buNone/>
            </a:pPr>
            <a:r>
              <a:rPr lang="en-US" sz="1300" b="1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forced to implement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methods it does not need because an interface contains too many responsibilities (e.g., `RobotWorker` forced to implement `eat()`).</a:t>
            </a:r>
            <a:endParaRPr lang="en-US" sz="1300" dirty="0"/>
          </a:p>
        </p:txBody>
      </p:sp>
      <p:sp>
        <p:nvSpPr>
          <p:cNvPr id="20" name="Shape 18"/>
          <p:cNvSpPr/>
          <p:nvPr/>
        </p:nvSpPr>
        <p:spPr>
          <a:xfrm>
            <a:off x="800695" y="5098137"/>
            <a:ext cx="13027700" cy="103489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72026" y="5207675"/>
            <a:ext cx="3998476" cy="2719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Fix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5317927" y="5207675"/>
            <a:ext cx="3994666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Restructure the hierarchy to avoid forcing invalid behavior on subclasses (e.g., separating `FlyingBird` and `Penguin`).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9660017" y="5207675"/>
            <a:ext cx="3998476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 large interfaces into smaller, more specific ones so that classes only implement what they need.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793075" y="6331744"/>
            <a:ext cx="6437233" cy="1273969"/>
          </a:xfrm>
          <a:prstGeom prst="roundRect">
            <a:avLst>
              <a:gd name="adj" fmla="val 56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970598" y="6509266"/>
            <a:ext cx="2124432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LSP Violation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970598" y="6876693"/>
            <a:ext cx="6082189" cy="551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 bulb socket needs a light bulb, not a plug 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💡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Substituting objects should not break expectations.</a:t>
            </a:r>
            <a:endParaRPr lang="en-US" sz="1300" dirty="0"/>
          </a:p>
        </p:txBody>
      </p:sp>
      <p:sp>
        <p:nvSpPr>
          <p:cNvPr id="27" name="Shape 25"/>
          <p:cNvSpPr/>
          <p:nvPr/>
        </p:nvSpPr>
        <p:spPr>
          <a:xfrm>
            <a:off x="7400211" y="6331744"/>
            <a:ext cx="6437233" cy="1273969"/>
          </a:xfrm>
          <a:prstGeom prst="roundRect">
            <a:avLst>
              <a:gd name="adj" fmla="val 56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7577733" y="6509266"/>
            <a:ext cx="2124432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ISP Violation</a:t>
            </a:r>
            <a:endParaRPr lang="en-US" sz="1650" dirty="0"/>
          </a:p>
        </p:txBody>
      </p:sp>
      <p:sp>
        <p:nvSpPr>
          <p:cNvPr id="29" name="Text 27"/>
          <p:cNvSpPr/>
          <p:nvPr/>
        </p:nvSpPr>
        <p:spPr>
          <a:xfrm>
            <a:off x="7577733" y="6876693"/>
            <a:ext cx="6082189" cy="551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Steering wheel 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🚗</a:t>
            </a:r>
            <a:pPr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shouldn't control brakes. Interfaces should not force unnecessary features.</a:t>
            </a:r>
            <a:endParaRPr lang="en-US" sz="1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828" y="568523"/>
            <a:ext cx="4901327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00" b="1" spc="-79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Dependency Inversion Principle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22828" y="1323499"/>
            <a:ext cx="1678186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Bad Code Example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722828" y="1667470"/>
            <a:ext cx="6428661" cy="214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high-level module directly depends on a low-level module.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722828" y="2002988"/>
            <a:ext cx="6428661" cy="214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creates tight coupling. It makes changing the database hard.</a:t>
            </a:r>
            <a:endParaRPr lang="en-US" sz="1050" dirty="0"/>
          </a:p>
        </p:txBody>
      </p:sp>
      <p:sp>
        <p:nvSpPr>
          <p:cNvPr id="6" name="Shape 4"/>
          <p:cNvSpPr/>
          <p:nvPr/>
        </p:nvSpPr>
        <p:spPr>
          <a:xfrm>
            <a:off x="722828" y="2368748"/>
            <a:ext cx="6428661" cy="4282202"/>
          </a:xfrm>
          <a:prstGeom prst="roundRect">
            <a:avLst>
              <a:gd name="adj" fmla="val 1317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16161" y="2368748"/>
            <a:ext cx="6441996" cy="4282202"/>
          </a:xfrm>
          <a:prstGeom prst="roundRect">
            <a:avLst>
              <a:gd name="adj" fmla="val 470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850344" y="2469356"/>
            <a:ext cx="6173629" cy="4080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MySQLDatabase {
    public void saveOrder(String order) {
        System.out.println("Saving order to MySQL: " + order);
    }
}
class OrderProcessor {
    private MySQLDatabase database;
    public OrderProcessor() {
        this.database = new MySQLDatabase(); // Direct dependency
    }
    public void process(String order) {
        System.out.println("Processing order: " + order);
        database.saveOrder(order);
    }
}
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486531" y="1323499"/>
            <a:ext cx="1678186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300" b="1" spc="-4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Fixed Code Example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486531" y="1667470"/>
            <a:ext cx="6428661" cy="214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 an interface that both MySQL and other databases can implement.</a:t>
            </a:r>
            <a:endParaRPr lang="en-US" sz="1050" dirty="0"/>
          </a:p>
        </p:txBody>
      </p:sp>
      <p:sp>
        <p:nvSpPr>
          <p:cNvPr id="11" name="Text 9"/>
          <p:cNvSpPr/>
          <p:nvPr/>
        </p:nvSpPr>
        <p:spPr>
          <a:xfrm>
            <a:off x="7486531" y="2002988"/>
            <a:ext cx="6428661" cy="214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abstraction lets us replace MySQLDatabase easily.</a:t>
            </a:r>
            <a:endParaRPr lang="en-US" sz="1050" dirty="0"/>
          </a:p>
        </p:txBody>
      </p:sp>
      <p:sp>
        <p:nvSpPr>
          <p:cNvPr id="12" name="Shape 10"/>
          <p:cNvSpPr/>
          <p:nvPr/>
        </p:nvSpPr>
        <p:spPr>
          <a:xfrm>
            <a:off x="7486531" y="2368748"/>
            <a:ext cx="6428661" cy="5141357"/>
          </a:xfrm>
          <a:prstGeom prst="roundRect">
            <a:avLst>
              <a:gd name="adj" fmla="val 1097"/>
            </a:avLst>
          </a:prstGeom>
          <a:solidFill>
            <a:srgbClr val="DADBF1"/>
          </a:solidFill>
          <a:ln/>
        </p:spPr>
      </p:sp>
      <p:sp>
        <p:nvSpPr>
          <p:cNvPr id="13" name="Shape 11"/>
          <p:cNvSpPr/>
          <p:nvPr/>
        </p:nvSpPr>
        <p:spPr>
          <a:xfrm>
            <a:off x="7479863" y="2368748"/>
            <a:ext cx="6441996" cy="5141357"/>
          </a:xfrm>
          <a:prstGeom prst="roundRect">
            <a:avLst>
              <a:gd name="adj" fmla="val 392"/>
            </a:avLst>
          </a:prstGeom>
          <a:solidFill>
            <a:srgbClr val="DADBF1"/>
          </a:solidFill>
          <a:ln/>
        </p:spPr>
      </p:sp>
      <p:sp>
        <p:nvSpPr>
          <p:cNvPr id="14" name="Text 12"/>
          <p:cNvSpPr/>
          <p:nvPr/>
        </p:nvSpPr>
        <p:spPr>
          <a:xfrm>
            <a:off x="7614047" y="2469356"/>
            <a:ext cx="6173629" cy="4940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650"/>
              </a:lnSpc>
              <a:buNone/>
            </a:pPr>
            <a:r>
              <a:rPr lang="en-US" sz="1050" spc="-21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Database {
    void saveOrder(String order);
}
class MySQLDatabase implements Database {
    public void saveOrder(String order) {
        System.out.println("Saving order to MySQL: " + order);
    }
}
class OrderProcessor {
    private Database database;
    public OrderProcessor(Database database) { // Depend on abstraction
        this.database = database;
    }
    public void process(String order) {
        System.out.println("Processing order: " + order);
        database.saveOrder(order);
    }
}
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718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Design Patterns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58473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362723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584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Definition: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407515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"Reusable solutions to common software problems"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9200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78860" y="496252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49200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use them?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54104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Improve code maintainability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5309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Increase software scalability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530906" y="629483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Reduce development effort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960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 &amp; Use Cases of Design Pattern Categories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0794"/>
            <a:ext cx="4196358" cy="5019080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775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Creational Patterns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26564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Abstract object instantiation. Promotes flexibility and reuse with centralized object creation.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49044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Factory Method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93264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Singleton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537483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Builder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5873829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when class is determined at runtime or to construct complex objects.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2540794"/>
            <a:ext cx="4196358" cy="5019080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451396" y="2775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Structural Patterns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51396" y="326564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class and object relationships for efficiency. Ensures component structure.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51396" y="449044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Adapter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451396" y="493264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Decorator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451396" y="537483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Composite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451396" y="5873829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when adapting interfaces, extending functionality, or treating objects as one.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9640133" y="2540794"/>
            <a:ext cx="4196358" cy="5019080"/>
          </a:xfrm>
          <a:prstGeom prst="roundRect">
            <a:avLst>
              <a:gd name="adj" fmla="val 22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9874568" y="2775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Behavioral Patterns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9874568" y="3265646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Govern object interactions with loose coupling, promoting separation of concerns and maintainability.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74568" y="485334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Strategy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74568" y="529554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Observer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9874568" y="5737741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Command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874568" y="623673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when selecting algorithms, reacting to state changes, or encapsulating requests.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5207"/>
            <a:ext cx="64052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 &amp; Next Course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86761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697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Takeaways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18826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SOLID principles </a:t>
            </a:r>
            <a:pPr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maintainability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99336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Design Patterns </a:t>
            </a:r>
            <a:pPr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 reusable solutions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79846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Applying both ensures scalable software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704" y="1867614"/>
            <a:ext cx="4120872" cy="254686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4704" y="46979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Next Week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254704" y="518838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Creational Design Patterns: Singleton, Factory, Builder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254704" y="5993487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Hands-on coding session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738" y="1867614"/>
            <a:ext cx="4120753" cy="254674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715738" y="4697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Practical Application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715738" y="5188268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We'll implement these concepts in   real-world scenarios through guided exercises and collaborative       problem-solving.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941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Course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982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22407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1982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Objective: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2688669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advanced software development techniques for scalable and maintainable applications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19825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937" y="22407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1982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Topics covered: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2688669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design principles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908983" y="318766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Object-oriented design patterns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08983" y="404955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integration patterns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908983" y="4911447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Hands-on development of real-world solutions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280190" y="61192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6365260" y="616172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8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4"/>
          <p:cNvSpPr/>
          <p:nvPr/>
        </p:nvSpPr>
        <p:spPr>
          <a:xfrm>
            <a:off x="7017306" y="61192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Assessment: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7017306" y="66096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Written Exam: Applied exercises based on the course curriculum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3300"/>
            <a:ext cx="4252913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150"/>
              </a:lnSpc>
              <a:buNone/>
            </a:pPr>
            <a:r>
              <a:rPr lang="en-US" sz="3300" b="1" spc="-10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Course Outline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303770" y="1555075"/>
            <a:ext cx="22860" cy="5991225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636425" y="1926312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7123867" y="1746409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87625" y="1778258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338161" y="172509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Week 1: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93790" y="2092881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Software Design &amp; SOLID Principles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7483673" y="2776776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7123867" y="2596872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87625" y="262872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8165783" y="257556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Week 2-5: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8165783" y="2943344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Object-Oriented Design Patterns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8165783" y="3317558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Creational Patterns (Factory, Singleton, Builder)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8165783" y="3691771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Structural Patterns (Adapter, Decorator, Composite)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8165783" y="4065984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Behavioral Patterns (Strategy, Observer, Command)</a:t>
            </a:r>
            <a:endParaRPr lang="en-US" sz="1300" dirty="0"/>
          </a:p>
        </p:txBody>
      </p:sp>
      <p:sp>
        <p:nvSpPr>
          <p:cNvPr id="17" name="Shape 15"/>
          <p:cNvSpPr/>
          <p:nvPr/>
        </p:nvSpPr>
        <p:spPr>
          <a:xfrm>
            <a:off x="6636425" y="3913108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8" name="Shape 16"/>
          <p:cNvSpPr/>
          <p:nvPr/>
        </p:nvSpPr>
        <p:spPr>
          <a:xfrm>
            <a:off x="7123867" y="3733205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187625" y="3765054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20" name="Text 18"/>
          <p:cNvSpPr/>
          <p:nvPr/>
        </p:nvSpPr>
        <p:spPr>
          <a:xfrm>
            <a:off x="4338161" y="371189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Week 6-9: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793790" y="4079677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Integration Patterns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793790" y="4453890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Messaging &amp; Event-Driven Architecture</a:t>
            </a:r>
            <a:endParaRPr lang="en-US" sz="1300" dirty="0"/>
          </a:p>
        </p:txBody>
      </p:sp>
      <p:sp>
        <p:nvSpPr>
          <p:cNvPr id="23" name="Text 21"/>
          <p:cNvSpPr/>
          <p:nvPr/>
        </p:nvSpPr>
        <p:spPr>
          <a:xfrm>
            <a:off x="793790" y="4828103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Microservices Communication Strategies</a:t>
            </a:r>
            <a:endParaRPr lang="en-US" sz="1300" dirty="0"/>
          </a:p>
        </p:txBody>
      </p:sp>
      <p:sp>
        <p:nvSpPr>
          <p:cNvPr id="24" name="Shape 22"/>
          <p:cNvSpPr/>
          <p:nvPr/>
        </p:nvSpPr>
        <p:spPr>
          <a:xfrm>
            <a:off x="7483673" y="5049441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7123867" y="4869537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87625" y="4901386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27" name="Text 25"/>
          <p:cNvSpPr/>
          <p:nvPr/>
        </p:nvSpPr>
        <p:spPr>
          <a:xfrm>
            <a:off x="8165783" y="4848225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Week 10-12:</a:t>
            </a:r>
            <a:endParaRPr lang="en-US" sz="1650" dirty="0"/>
          </a:p>
        </p:txBody>
      </p:sp>
      <p:sp>
        <p:nvSpPr>
          <p:cNvPr id="28" name="Text 26"/>
          <p:cNvSpPr/>
          <p:nvPr/>
        </p:nvSpPr>
        <p:spPr>
          <a:xfrm>
            <a:off x="8165783" y="5216009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Architectural Patterns</a:t>
            </a:r>
            <a:endParaRPr lang="en-US" sz="1300" dirty="0"/>
          </a:p>
        </p:txBody>
      </p:sp>
      <p:sp>
        <p:nvSpPr>
          <p:cNvPr id="29" name="Text 27"/>
          <p:cNvSpPr/>
          <p:nvPr/>
        </p:nvSpPr>
        <p:spPr>
          <a:xfrm>
            <a:off x="8165783" y="5590223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Domain-Driven Design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8165783" y="5964436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Hexagonal Architecture</a:t>
            </a:r>
            <a:endParaRPr lang="en-US" sz="1300" dirty="0"/>
          </a:p>
        </p:txBody>
      </p:sp>
      <p:sp>
        <p:nvSpPr>
          <p:cNvPr id="31" name="Text 29"/>
          <p:cNvSpPr/>
          <p:nvPr/>
        </p:nvSpPr>
        <p:spPr>
          <a:xfrm>
            <a:off x="8165783" y="6338649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 Sourcing &amp; CQRS</a:t>
            </a:r>
            <a:endParaRPr lang="en-US" sz="1300" dirty="0"/>
          </a:p>
        </p:txBody>
      </p:sp>
      <p:sp>
        <p:nvSpPr>
          <p:cNvPr id="32" name="Shape 30"/>
          <p:cNvSpPr/>
          <p:nvPr/>
        </p:nvSpPr>
        <p:spPr>
          <a:xfrm>
            <a:off x="6636425" y="6185773"/>
            <a:ext cx="510302" cy="2286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33" name="Shape 31"/>
          <p:cNvSpPr/>
          <p:nvPr/>
        </p:nvSpPr>
        <p:spPr>
          <a:xfrm>
            <a:off x="7123867" y="6005870"/>
            <a:ext cx="382667" cy="382667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4" name="Text 32"/>
          <p:cNvSpPr/>
          <p:nvPr/>
        </p:nvSpPr>
        <p:spPr>
          <a:xfrm>
            <a:off x="7187625" y="6037719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200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000" dirty="0"/>
          </a:p>
        </p:txBody>
      </p:sp>
      <p:sp>
        <p:nvSpPr>
          <p:cNvPr id="35" name="Text 33"/>
          <p:cNvSpPr/>
          <p:nvPr/>
        </p:nvSpPr>
        <p:spPr>
          <a:xfrm>
            <a:off x="4338161" y="598455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650" b="1" spc="-5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Week 13-14:</a:t>
            </a:r>
            <a:endParaRPr lang="en-US" sz="1650" dirty="0"/>
          </a:p>
        </p:txBody>
      </p:sp>
      <p:sp>
        <p:nvSpPr>
          <p:cNvPr id="36" name="Text 34"/>
          <p:cNvSpPr/>
          <p:nvPr/>
        </p:nvSpPr>
        <p:spPr>
          <a:xfrm>
            <a:off x="793790" y="6352342"/>
            <a:ext cx="567082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300" spc="-27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 Preparation &amp; Case Studies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46038"/>
            <a:ext cx="6940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This Course Matters?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94979"/>
            <a:ext cx="4196358" cy="2923818"/>
          </a:xfrm>
          <a:prstGeom prst="roundRect">
            <a:avLst>
              <a:gd name="adj" fmla="val 325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82941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Modern software needs scalability, maintainability, and flexibility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216962" y="4594979"/>
            <a:ext cx="4196358" cy="2923818"/>
          </a:xfrm>
          <a:prstGeom prst="roundRect">
            <a:avLst>
              <a:gd name="adj" fmla="val 325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451396" y="482941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Poor software design leads to: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5451396" y="56741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Difficult-to-maintain code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451396" y="61163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Increased technical debt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451396" y="6558558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and scalability issues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40133" y="4594979"/>
            <a:ext cx="4196358" cy="2923818"/>
          </a:xfrm>
          <a:prstGeom prst="roundRect">
            <a:avLst>
              <a:gd name="adj" fmla="val 325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74568" y="482941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Well-structured software ensures: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874568" y="56741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Readability &amp; maintainability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874568" y="6116360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Easy extension &amp; modification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874568" y="69214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High reusability &amp; testability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6748"/>
            <a:ext cx="7374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Software Design Challenges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2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Common Problems: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636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Code that is too complex to understand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058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Modifications break existing functionality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480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Large classes that handle too many responsibilities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902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Tight dependencies that make testing difficult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882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Solution: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4636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</a:t>
            </a:r>
            <a:pPr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SOLID Principles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Patterns</a:t>
            </a:r>
            <a:endParaRPr lang="en-US" sz="175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4081701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929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SOLID Principles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550682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344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Definition: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834890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set of five principles to design maintainable and scalable     object-oriented software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8421" y="3550682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344472"/>
            <a:ext cx="36081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of applying these principles: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5189220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Reduces complexity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0228421" y="5631418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Improves code reusability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0228421" y="607361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Simplifies testing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4099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01829"/>
            <a:ext cx="5909072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700"/>
              </a:lnSpc>
              <a:buNone/>
            </a:pPr>
            <a:r>
              <a:rPr lang="en-US" sz="3750" b="1" spc="-11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SOLID Principles Overview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793790" y="4093488"/>
            <a:ext cx="13042821" cy="3344228"/>
          </a:xfrm>
          <a:prstGeom prst="roundRect">
            <a:avLst>
              <a:gd name="adj" fmla="val 24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4101108"/>
            <a:ext cx="130275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94172" y="4224338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Principle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11772" y="4224338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801410" y="4655939"/>
            <a:ext cx="130275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994172" y="4779169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Single Responsibility Principle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7511772" y="4779169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class should have </a:t>
            </a:r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only one responsibility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801410" y="5210770"/>
            <a:ext cx="130275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994172" y="5334000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Open/Closed Principle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7511772" y="5334000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should be </a:t>
            </a:r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for extension, but closed for modification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801410" y="5765602"/>
            <a:ext cx="130275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994172" y="5888831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Liskov Substitution Principle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7511772" y="5888831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Subclasses should be </a:t>
            </a:r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substitutable</a:t>
            </a:r>
            <a:pPr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their base classes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801410" y="6320433"/>
            <a:ext cx="130275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994172" y="6443663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Segregation Principle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7511772" y="6443663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Interfaces should be </a:t>
            </a:r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small and specific</a:t>
            </a:r>
            <a:endParaRPr lang="en-US" sz="1500" dirty="0"/>
          </a:p>
        </p:txBody>
      </p:sp>
      <p:sp>
        <p:nvSpPr>
          <p:cNvPr id="20" name="Shape 17"/>
          <p:cNvSpPr/>
          <p:nvPr/>
        </p:nvSpPr>
        <p:spPr>
          <a:xfrm>
            <a:off x="801410" y="6875264"/>
            <a:ext cx="130275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994172" y="6998494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b="1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Dependency Inversion Principle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7511772" y="6998494"/>
            <a:ext cx="6124456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500" spc="-30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Depend on abstractions, not concrete implementations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6165" y="586264"/>
            <a:ext cx="4790480" cy="433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400"/>
              </a:lnSpc>
              <a:buNone/>
            </a:pPr>
            <a:r>
              <a:rPr lang="en-US" sz="2700" b="1" spc="-82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Single Responsibility Principle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46165" y="1296353"/>
            <a:ext cx="13138071" cy="221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class should have one and only one reason to change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746165" y="1812369"/>
            <a:ext cx="1732240" cy="216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Bad Example:</a:t>
            </a:r>
            <a:endParaRPr lang="en-US" sz="1350" dirty="0"/>
          </a:p>
        </p:txBody>
      </p:sp>
      <p:sp>
        <p:nvSpPr>
          <p:cNvPr id="5" name="Shape 3"/>
          <p:cNvSpPr/>
          <p:nvPr/>
        </p:nvSpPr>
        <p:spPr>
          <a:xfrm>
            <a:off x="746165" y="2184678"/>
            <a:ext cx="6399967" cy="3533061"/>
          </a:xfrm>
          <a:prstGeom prst="roundRect">
            <a:avLst>
              <a:gd name="adj" fmla="val 1647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739259" y="2184678"/>
            <a:ext cx="6413778" cy="3533061"/>
          </a:xfrm>
          <a:prstGeom prst="roundRect">
            <a:avLst>
              <a:gd name="adj" fmla="val 588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877729" y="2288500"/>
            <a:ext cx="6136838" cy="33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Order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processOrder()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System.out.println("Processing order...");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saveToDatabase();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sendEmail();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void saveToDatabase()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System.out.println("Saving order to DB...");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void sendEmail()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System.out.println("Sending confirmation email...");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746165" y="5873591"/>
            <a:ext cx="6399967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🚨</a:t>
            </a:r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indent="0" marL="0">
              <a:lnSpc>
                <a:spcPts val="1700"/>
              </a:lnSpc>
              <a:buNone/>
            </a:pPr>
            <a:r>
              <a:rPr lang="en-US" sz="105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Problem:</a:t>
            </a:r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Order class has multiple responsibilities.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491889" y="1812369"/>
            <a:ext cx="2105978" cy="224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indent="0" marL="0">
              <a:lnSpc>
                <a:spcPts val="1700"/>
              </a:lnSpc>
              <a:buNone/>
            </a:pPr>
            <a:r>
              <a:rPr lang="en-US" sz="1350" b="1" spc="-4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Fix: Separate Concerns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7491889" y="2192298"/>
            <a:ext cx="6399967" cy="5306616"/>
          </a:xfrm>
          <a:prstGeom prst="roundRect">
            <a:avLst>
              <a:gd name="adj" fmla="val 1097"/>
            </a:avLst>
          </a:prstGeom>
          <a:solidFill>
            <a:srgbClr val="DADBF1"/>
          </a:solidFill>
          <a:ln/>
        </p:spPr>
      </p:sp>
      <p:sp>
        <p:nvSpPr>
          <p:cNvPr id="11" name="Shape 9"/>
          <p:cNvSpPr/>
          <p:nvPr/>
        </p:nvSpPr>
        <p:spPr>
          <a:xfrm>
            <a:off x="7484983" y="2192298"/>
            <a:ext cx="6413778" cy="5306616"/>
          </a:xfrm>
          <a:prstGeom prst="roundRect">
            <a:avLst>
              <a:gd name="adj" fmla="val 392"/>
            </a:avLst>
          </a:prstGeom>
          <a:solidFill>
            <a:srgbClr val="DADBF1"/>
          </a:solidFill>
          <a:ln/>
        </p:spPr>
      </p:sp>
      <p:sp>
        <p:nvSpPr>
          <p:cNvPr id="12" name="Text 10"/>
          <p:cNvSpPr/>
          <p:nvPr/>
        </p:nvSpPr>
        <p:spPr>
          <a:xfrm>
            <a:off x="7623453" y="2296120"/>
            <a:ext cx="6136838" cy="5098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OrderRepository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void save(Order order);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NotificationService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void sendConfirmation(Order order);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Order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OrderRepository orderRepository;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NotificationService notificationService;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Order(OrderRepository orderRepository, NotificationService notificationService)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this.orderRepository = orderRepository;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this.notificationService = notificationService;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processOrder() {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System.out.println("Processing order...");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orderRepository.save(this);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notificationService.sendConfirmation(this);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0690" y="597694"/>
            <a:ext cx="3649266" cy="441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450"/>
              </a:lnSpc>
              <a:buNone/>
            </a:pPr>
            <a:r>
              <a:rPr lang="en-US" sz="2750" b="1" spc="-8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Open/Closed Principle</a:t>
            </a:r>
            <a:endParaRPr lang="en-US" sz="2750" dirty="0"/>
          </a:p>
        </p:txBody>
      </p:sp>
      <p:sp>
        <p:nvSpPr>
          <p:cNvPr id="3" name="Shape 1"/>
          <p:cNvSpPr/>
          <p:nvPr/>
        </p:nvSpPr>
        <p:spPr>
          <a:xfrm>
            <a:off x="760690" y="1533644"/>
            <a:ext cx="6448544" cy="141208"/>
          </a:xfrm>
          <a:prstGeom prst="roundRect">
            <a:avLst>
              <a:gd name="adj" fmla="val 4202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60690" y="1886783"/>
            <a:ext cx="6448544" cy="2261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Software should be open for extension but closed for modification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760690" y="2197656"/>
            <a:ext cx="6448544" cy="2261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Bad Example: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760690" y="2582704"/>
            <a:ext cx="6448544" cy="2472928"/>
          </a:xfrm>
          <a:prstGeom prst="roundRect">
            <a:avLst>
              <a:gd name="adj" fmla="val 2400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53666" y="2582704"/>
            <a:ext cx="6462593" cy="2472928"/>
          </a:xfrm>
          <a:prstGeom prst="roundRect">
            <a:avLst>
              <a:gd name="adj" fmla="val 857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894874" y="2688669"/>
            <a:ext cx="6180177" cy="22609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PaymentProcessor {
    public void processPayment(String type) {
        if (type.equals("CreditCard")) {
            System.out.println("Processing Credit Card Payment...");
        } else if (type.equals("PayPal")) {
            System.out.println("Processing PayPal Payment...");
        }
    }
}
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760690" y="5214580"/>
            <a:ext cx="6448544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🚨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1750"/>
              </a:lnSpc>
              <a:buNone/>
            </a:pPr>
            <a:r>
              <a:rPr lang="en-US" sz="110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Problem: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If we need to add a new payment method (e.g., Bitcoin), we must </a:t>
            </a:r>
            <a:pPr algn="l" indent="0" marL="0">
              <a:lnSpc>
                <a:spcPts val="1750"/>
              </a:lnSpc>
              <a:buNone/>
            </a:pPr>
            <a:r>
              <a:rPr lang="en-US" sz="110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modify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this class.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7421166" y="1321713"/>
            <a:ext cx="6448544" cy="141208"/>
          </a:xfrm>
          <a:prstGeom prst="roundRect">
            <a:avLst>
              <a:gd name="adj" fmla="val 4202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421166" y="1674852"/>
            <a:ext cx="3258264" cy="228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spc="-42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✅</a:t>
            </a:r>
            <a:pPr algn="l" indent="0" marL="0">
              <a:lnSpc>
                <a:spcPts val="1700"/>
              </a:lnSpc>
              <a:buNone/>
            </a:pPr>
            <a:r>
              <a:rPr lang="en-US" sz="1350" b="1" spc="-42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Fix: Use Abstraction &amp; Polymorphism</a:t>
            </a:r>
            <a:endParaRPr lang="en-US" sz="1350" dirty="0"/>
          </a:p>
        </p:txBody>
      </p:sp>
      <p:sp>
        <p:nvSpPr>
          <p:cNvPr id="12" name="Shape 10"/>
          <p:cNvSpPr/>
          <p:nvPr/>
        </p:nvSpPr>
        <p:spPr>
          <a:xfrm>
            <a:off x="7421166" y="2062043"/>
            <a:ext cx="6448544" cy="5186124"/>
          </a:xfrm>
          <a:prstGeom prst="roundRect">
            <a:avLst>
              <a:gd name="adj" fmla="val 1144"/>
            </a:avLst>
          </a:prstGeom>
          <a:solidFill>
            <a:srgbClr val="DADBF1"/>
          </a:solidFill>
          <a:ln/>
        </p:spPr>
      </p:sp>
      <p:sp>
        <p:nvSpPr>
          <p:cNvPr id="13" name="Shape 11"/>
          <p:cNvSpPr/>
          <p:nvPr/>
        </p:nvSpPr>
        <p:spPr>
          <a:xfrm>
            <a:off x="7414141" y="2062043"/>
            <a:ext cx="6462593" cy="5186124"/>
          </a:xfrm>
          <a:prstGeom prst="roundRect">
            <a:avLst>
              <a:gd name="adj" fmla="val 409"/>
            </a:avLst>
          </a:prstGeom>
          <a:solidFill>
            <a:srgbClr val="DADBF1"/>
          </a:solidFill>
          <a:ln/>
        </p:spPr>
      </p:sp>
      <p:sp>
        <p:nvSpPr>
          <p:cNvPr id="14" name="Text 12"/>
          <p:cNvSpPr/>
          <p:nvPr/>
        </p:nvSpPr>
        <p:spPr>
          <a:xfrm>
            <a:off x="7555349" y="2168009"/>
            <a:ext cx="6180177" cy="497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Payment {
    void process();
}
class CreditCardPayment implements Payment {
    public void process() {
        System.out.println("Processing Credit Card Payment...");
    }
}
class PayPalPayment implements Payment {
    public void process() {
        System.out.println("Processing PayPal Payment...");
    }
}
class PaymentProcessor {
    public void processPayment(Payment payment) {
        payment.process();
    }
}
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7421166" y="7407116"/>
            <a:ext cx="6448544" cy="2337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Now we can add new payment types without modifying existing code!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2025-03-06T14:11:17Z</dcterms:created>
  <dcterms:modified xsi:type="dcterms:W3CDTF">2025-03-06T14:11:17Z</dcterms:modified>
</cp:coreProperties>
</file>