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489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21901"/>
            <a:ext cx="7556421" cy="1063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00" b="1" kern="0" spc="-10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Advanced Programming Techniques - Week 2</a:t>
            </a:r>
            <a:endParaRPr lang="en-US" sz="3300" dirty="0"/>
          </a:p>
        </p:txBody>
      </p:sp>
      <p:sp>
        <p:nvSpPr>
          <p:cNvPr id="4" name="Text 1"/>
          <p:cNvSpPr/>
          <p:nvPr/>
        </p:nvSpPr>
        <p:spPr>
          <a:xfrm>
            <a:off x="793790" y="2240280"/>
            <a:ext cx="2603540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650" b="1" kern="0" spc="-5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Creational Design Patterns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793790" y="2761178"/>
            <a:ext cx="75564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300" kern="0" spc="-2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systematic approach to object creation in software development</a:t>
            </a:r>
            <a:endParaRPr lang="en-US" sz="13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224689"/>
            <a:ext cx="850583" cy="102072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899523" y="3394710"/>
            <a:ext cx="364474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kern="0" spc="-5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What are Creational Design Patterns?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1899523" y="3762494"/>
            <a:ext cx="6450687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kern="0" spc="-2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Fundamental solutions for flexible object creation</a:t>
            </a:r>
            <a:endParaRPr lang="en-US" sz="13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245412"/>
            <a:ext cx="850583" cy="102072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899523" y="4415433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kern="0" spc="-5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use them?</a:t>
            </a:r>
            <a:endParaRPr lang="en-US" sz="1650" dirty="0"/>
          </a:p>
        </p:txBody>
      </p:sp>
      <p:sp>
        <p:nvSpPr>
          <p:cNvPr id="11" name="Text 6"/>
          <p:cNvSpPr/>
          <p:nvPr/>
        </p:nvSpPr>
        <p:spPr>
          <a:xfrm>
            <a:off x="1899523" y="4783217"/>
            <a:ext cx="6450687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kern="0" spc="-2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flexibility, reusability, and maintainability in your code</a:t>
            </a:r>
            <a:endParaRPr lang="en-US" sz="13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266134"/>
            <a:ext cx="850583" cy="102072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899523" y="5436156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kern="0" spc="-5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Types of Patterns</a:t>
            </a:r>
            <a:endParaRPr lang="en-US" sz="1650" dirty="0"/>
          </a:p>
        </p:txBody>
      </p:sp>
      <p:sp>
        <p:nvSpPr>
          <p:cNvPr id="14" name="Text 8"/>
          <p:cNvSpPr/>
          <p:nvPr/>
        </p:nvSpPr>
        <p:spPr>
          <a:xfrm>
            <a:off x="1899523" y="5803940"/>
            <a:ext cx="6450687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kern="0" spc="-2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Builder, Singleton, Prototype, Factory, Abstract Factory</a:t>
            </a:r>
            <a:endParaRPr lang="en-US" sz="13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6286857"/>
            <a:ext cx="850583" cy="1020723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899523" y="6456878"/>
            <a:ext cx="3147298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kern="0" spc="-5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Code Examples &amp; Best Practices</a:t>
            </a:r>
            <a:endParaRPr lang="en-US" sz="1650" dirty="0"/>
          </a:p>
        </p:txBody>
      </p:sp>
      <p:sp>
        <p:nvSpPr>
          <p:cNvPr id="17" name="Text 10"/>
          <p:cNvSpPr/>
          <p:nvPr/>
        </p:nvSpPr>
        <p:spPr>
          <a:xfrm>
            <a:off x="1899523" y="6824663"/>
            <a:ext cx="6450687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kern="0" spc="-2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Practical implementations and industry standards</a:t>
            </a:r>
            <a:endParaRPr lang="en-US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936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Prototype Pattern Design Diagram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51403"/>
            <a:ext cx="7556421" cy="4684514"/>
          </a:xfrm>
          <a:prstGeom prst="roundRect">
            <a:avLst>
              <a:gd name="adj" fmla="val 203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8858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Design Diagram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1028224" y="3495318"/>
            <a:ext cx="7087553" cy="3606165"/>
          </a:xfrm>
          <a:prstGeom prst="roundRect">
            <a:avLst>
              <a:gd name="adj" fmla="val 2642"/>
            </a:avLst>
          </a:prstGeom>
          <a:solidFill>
            <a:srgbClr val="DADBF1"/>
          </a:solidFill>
          <a:ln/>
        </p:spPr>
      </p:sp>
      <p:sp>
        <p:nvSpPr>
          <p:cNvPr id="7" name="Shape 4"/>
          <p:cNvSpPr/>
          <p:nvPr/>
        </p:nvSpPr>
        <p:spPr>
          <a:xfrm>
            <a:off x="1016913" y="3495318"/>
            <a:ext cx="7110174" cy="3606165"/>
          </a:xfrm>
          <a:prstGeom prst="roundRect">
            <a:avLst>
              <a:gd name="adj" fmla="val 944"/>
            </a:avLst>
          </a:prstGeom>
          <a:solidFill>
            <a:srgbClr val="DADBF1"/>
          </a:solidFill>
          <a:ln/>
        </p:spPr>
      </p:sp>
      <p:sp>
        <p:nvSpPr>
          <p:cNvPr id="8" name="Text 5"/>
          <p:cNvSpPr/>
          <p:nvPr/>
        </p:nvSpPr>
        <p:spPr>
          <a:xfrm>
            <a:off x="1243727" y="3665339"/>
            <a:ext cx="6656546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classDiagram
class Shape {
  +clone(): Shape
}
class Circle {
  +clone(): Circle
}
Shape &lt;|-- Circle
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34390"/>
            <a:ext cx="5511165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600"/>
              </a:lnSpc>
              <a:buNone/>
            </a:pPr>
            <a:r>
              <a:rPr lang="en-US" sz="2900" b="1" kern="0" spc="-8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Prototype Pattern Example Code</a:t>
            </a:r>
            <a:endParaRPr lang="en-US" sz="2900" dirty="0"/>
          </a:p>
        </p:txBody>
      </p:sp>
      <p:sp>
        <p:nvSpPr>
          <p:cNvPr id="4" name="Shape 1"/>
          <p:cNvSpPr/>
          <p:nvPr/>
        </p:nvSpPr>
        <p:spPr>
          <a:xfrm>
            <a:off x="6280190" y="1516261"/>
            <a:ext cx="7556421" cy="5878830"/>
          </a:xfrm>
          <a:prstGeom prst="roundRect">
            <a:avLst>
              <a:gd name="adj" fmla="val 1053"/>
            </a:avLst>
          </a:prstGeom>
          <a:solidFill>
            <a:srgbClr val="DADBF1"/>
          </a:solidFill>
          <a:ln/>
        </p:spPr>
      </p:sp>
      <p:sp>
        <p:nvSpPr>
          <p:cNvPr id="5" name="Shape 2"/>
          <p:cNvSpPr/>
          <p:nvPr/>
        </p:nvSpPr>
        <p:spPr>
          <a:xfrm>
            <a:off x="6272927" y="1516261"/>
            <a:ext cx="7570946" cy="5878830"/>
          </a:xfrm>
          <a:prstGeom prst="roundRect">
            <a:avLst>
              <a:gd name="adj" fmla="val 376"/>
            </a:avLst>
          </a:prstGeom>
          <a:solidFill>
            <a:srgbClr val="DADBF1"/>
          </a:solidFill>
          <a:ln/>
        </p:spPr>
      </p:sp>
      <p:sp>
        <p:nvSpPr>
          <p:cNvPr id="6" name="Text 3"/>
          <p:cNvSpPr/>
          <p:nvPr/>
        </p:nvSpPr>
        <p:spPr>
          <a:xfrm>
            <a:off x="6420326" y="1626751"/>
            <a:ext cx="7276148" cy="5657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abstract class Shape implements Cloneable {
    public abstract void draw();
    public Object clone() throws CloneNotSupportedException {
        return super.clone();
    }
}
class Circle extends Shape {
    public void draw() {
        System.out.println("Drawing a circle...");
    }
}
public class PrototypeDemo {
    public static void main(String[] args) throws CloneNotSupportedException {
        Circle circle1 = new Circle();
        Circle circle2 = (Circle) circle1.clone(); // Cloning the object
        circle1.draw(); // Output: Drawing a circle...
        circle2.draw(); // Output: Drawing a circle...
    }
}
</a:t>
            </a:r>
            <a:endParaRPr lang="en-US" sz="11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84039"/>
            <a:ext cx="5855137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00" b="1" kern="0" spc="-12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Factory Method Pattern</a:t>
            </a:r>
            <a:endParaRPr lang="en-US" sz="4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880592"/>
            <a:ext cx="1077397" cy="15861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94322" y="2095976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Definition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2194322" y="2561749"/>
            <a:ext cx="6155888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Factory Method Pattern </a:t>
            </a:r>
            <a:r>
              <a:rPr lang="en-US" sz="1650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creates objects through a common interface</a:t>
            </a: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while deferring instantiation to subclasses.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466743"/>
            <a:ext cx="1077397" cy="12929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94322" y="3682127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Properties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2194322" y="4147899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kern="0" spc="-3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Uses </a:t>
            </a:r>
            <a:r>
              <a:rPr lang="en-US" sz="1650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inheritance</a:t>
            </a: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delegate object creation.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759643"/>
            <a:ext cx="1077397" cy="12929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94322" y="4975027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Benefits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2194322" y="5440799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kern="0" spc="-3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Reduces </a:t>
            </a:r>
            <a:r>
              <a:rPr lang="en-US" sz="1650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tight coupling</a:t>
            </a: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6052542"/>
            <a:ext cx="1077397" cy="129290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194322" y="6267926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Advantages</a:t>
            </a:r>
            <a:endParaRPr lang="en-US" sz="2100" dirty="0"/>
          </a:p>
        </p:txBody>
      </p:sp>
      <p:sp>
        <p:nvSpPr>
          <p:cNvPr id="15" name="Text 8"/>
          <p:cNvSpPr/>
          <p:nvPr/>
        </p:nvSpPr>
        <p:spPr>
          <a:xfrm>
            <a:off x="2194322" y="6733699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kern="0" spc="-3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Provides </a:t>
            </a:r>
            <a:r>
              <a:rPr lang="en-US" sz="1650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single entry point</a:t>
            </a: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object creation.</a:t>
            </a:r>
            <a:endParaRPr lang="en-US" sz="16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3546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Factory Pattern Design Diagram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593181"/>
            <a:ext cx="7556421" cy="4800838"/>
          </a:xfrm>
          <a:prstGeom prst="roundRect">
            <a:avLst>
              <a:gd name="adj" fmla="val 1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1028224" y="2827615"/>
            <a:ext cx="7087553" cy="4331970"/>
          </a:xfrm>
          <a:prstGeom prst="roundRect">
            <a:avLst>
              <a:gd name="adj" fmla="val 2199"/>
            </a:avLst>
          </a:prstGeom>
          <a:solidFill>
            <a:srgbClr val="DADBF1"/>
          </a:solidFill>
          <a:ln/>
        </p:spPr>
      </p:sp>
      <p:sp>
        <p:nvSpPr>
          <p:cNvPr id="6" name="Shape 3"/>
          <p:cNvSpPr/>
          <p:nvPr/>
        </p:nvSpPr>
        <p:spPr>
          <a:xfrm>
            <a:off x="1016913" y="2827615"/>
            <a:ext cx="7110174" cy="4331970"/>
          </a:xfrm>
          <a:prstGeom prst="roundRect">
            <a:avLst>
              <a:gd name="adj" fmla="val 785"/>
            </a:avLst>
          </a:prstGeom>
          <a:solidFill>
            <a:srgbClr val="DADBF1"/>
          </a:solidFill>
          <a:ln/>
        </p:spPr>
      </p:sp>
      <p:sp>
        <p:nvSpPr>
          <p:cNvPr id="7" name="Text 4"/>
          <p:cNvSpPr/>
          <p:nvPr/>
        </p:nvSpPr>
        <p:spPr>
          <a:xfrm>
            <a:off x="1243727" y="2997637"/>
            <a:ext cx="6656546" cy="39919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classDiagram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class Vehicle {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+drive()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class Car {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+drive()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class VehicleFactory {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+createVehicle(): Vehicle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750" dirty="0"/>
          </a:p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VehicleFactory &lt;|-- Car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56392"/>
            <a:ext cx="6312694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b="1" kern="0" spc="-10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Factory Pattern Example Code</a:t>
            </a:r>
            <a:endParaRPr lang="en-US" sz="3550" dirty="0"/>
          </a:p>
        </p:txBody>
      </p:sp>
      <p:sp>
        <p:nvSpPr>
          <p:cNvPr id="4" name="Shape 1"/>
          <p:cNvSpPr/>
          <p:nvPr/>
        </p:nvSpPr>
        <p:spPr>
          <a:xfrm>
            <a:off x="6280190" y="1495544"/>
            <a:ext cx="7556421" cy="6077664"/>
          </a:xfrm>
          <a:prstGeom prst="roundRect">
            <a:avLst>
              <a:gd name="adj" fmla="val 1254"/>
            </a:avLst>
          </a:prstGeom>
          <a:solidFill>
            <a:srgbClr val="DADBF1"/>
          </a:solidFill>
          <a:ln/>
        </p:spPr>
      </p:sp>
      <p:sp>
        <p:nvSpPr>
          <p:cNvPr id="5" name="Shape 2"/>
          <p:cNvSpPr/>
          <p:nvPr/>
        </p:nvSpPr>
        <p:spPr>
          <a:xfrm>
            <a:off x="6271141" y="1495544"/>
            <a:ext cx="7574518" cy="6077664"/>
          </a:xfrm>
          <a:prstGeom prst="roundRect">
            <a:avLst>
              <a:gd name="adj" fmla="val 448"/>
            </a:avLst>
          </a:prstGeom>
          <a:solidFill>
            <a:srgbClr val="DADBF1"/>
          </a:solidFill>
          <a:ln/>
        </p:spPr>
      </p:sp>
      <p:sp>
        <p:nvSpPr>
          <p:cNvPr id="6" name="Text 3"/>
          <p:cNvSpPr/>
          <p:nvPr/>
        </p:nvSpPr>
        <p:spPr>
          <a:xfrm>
            <a:off x="6452592" y="1631633"/>
            <a:ext cx="7211616" cy="5805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kern="0" spc="-29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abstract class Vehicle {
    public abstract void drive();
}
class Car extends Vehicle {
    public void drive() {
        System.out.println("Driving a car...");
    }
}
abstract class VehicleFactory {
    public abstract Vehicle createVehicle();
}
class CarFactory extends VehicleFactory {
    public Vehicle createVehicle() {
        return new Car();
    }
}
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67157"/>
            <a:ext cx="63954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Abstract Factory Pattern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116098"/>
            <a:ext cx="170021" cy="1579126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03973" y="21160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Definition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2606516"/>
            <a:ext cx="704623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Abstract Factory Pattern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an interface for creating families of related objects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without specifying their concrete classes.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3922038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644134" y="39220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Properties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412456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Supports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multiple families of objects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5002173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984415" y="50021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Benefits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5492591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Avoids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hard-coded class dependencies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814513" y="6082308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324695" y="60823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Advantages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2324695" y="6572726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Ensures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objects created together are compatible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09970"/>
            <a:ext cx="7556421" cy="1204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b="1" kern="0" spc="-11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Abstract Factory Pattern Design Diagram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793790" y="2204085"/>
            <a:ext cx="7556421" cy="5315426"/>
          </a:xfrm>
          <a:prstGeom prst="roundRect">
            <a:avLst>
              <a:gd name="adj" fmla="val 152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994172" y="2404467"/>
            <a:ext cx="7155656" cy="4914662"/>
          </a:xfrm>
          <a:prstGeom prst="roundRect">
            <a:avLst>
              <a:gd name="adj" fmla="val 1648"/>
            </a:avLst>
          </a:prstGeom>
          <a:solidFill>
            <a:srgbClr val="DADBF1"/>
          </a:solidFill>
          <a:ln/>
        </p:spPr>
      </p:sp>
      <p:sp>
        <p:nvSpPr>
          <p:cNvPr id="6" name="Shape 3"/>
          <p:cNvSpPr/>
          <p:nvPr/>
        </p:nvSpPr>
        <p:spPr>
          <a:xfrm>
            <a:off x="984647" y="2404467"/>
            <a:ext cx="7174706" cy="4914662"/>
          </a:xfrm>
          <a:prstGeom prst="roundRect">
            <a:avLst>
              <a:gd name="adj" fmla="val 588"/>
            </a:avLst>
          </a:prstGeom>
          <a:solidFill>
            <a:srgbClr val="DADBF1"/>
          </a:solidFill>
          <a:ln/>
        </p:spPr>
      </p:sp>
      <p:sp>
        <p:nvSpPr>
          <p:cNvPr id="7" name="Text 4"/>
          <p:cNvSpPr/>
          <p:nvPr/>
        </p:nvSpPr>
        <p:spPr>
          <a:xfrm>
            <a:off x="1177409" y="2549009"/>
            <a:ext cx="6789182" cy="46255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classDiagram</a:t>
            </a:r>
            <a:endParaRPr lang="en-US" sz="15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class GUIFactory {</a:t>
            </a:r>
            <a:endParaRPr lang="en-US" sz="15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+createButton(): Button</a:t>
            </a:r>
            <a:endParaRPr lang="en-US" sz="15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+createCheckbox(): Checkbox</a:t>
            </a:r>
            <a:endParaRPr lang="en-US" sz="15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5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class WindowsFactory {</a:t>
            </a:r>
            <a:endParaRPr lang="en-US" sz="15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+createButton(): WindowsButton</a:t>
            </a:r>
            <a:endParaRPr lang="en-US" sz="15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+createCheckbox(): WindowsCheckbox</a:t>
            </a:r>
            <a:endParaRPr lang="en-US" sz="15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5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class MacFactory {</a:t>
            </a:r>
            <a:endParaRPr lang="en-US" sz="15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+createButton(): MacButton</a:t>
            </a:r>
            <a:endParaRPr lang="en-US" sz="15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+createCheckbox(): MacCheckbox</a:t>
            </a:r>
            <a:endParaRPr lang="en-US" sz="15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5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GUIFactory &lt;|-- WindowsFactory</a:t>
            </a:r>
            <a:endParaRPr lang="en-US" sz="15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500" kern="0" spc="-30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GUIFactory &lt;|-- MacFactory</a:t>
            </a:r>
            <a:endParaRPr lang="en-US"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04612"/>
            <a:ext cx="7556421" cy="13468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00" b="1" kern="0" spc="-12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Abstract Factory Pattern Example Code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6280190" y="2374583"/>
            <a:ext cx="7556421" cy="5150406"/>
          </a:xfrm>
          <a:prstGeom prst="roundRect">
            <a:avLst>
              <a:gd name="adj" fmla="val 1757"/>
            </a:avLst>
          </a:prstGeom>
          <a:solidFill>
            <a:srgbClr val="DADBF1"/>
          </a:solidFill>
          <a:ln/>
        </p:spPr>
      </p:sp>
      <p:sp>
        <p:nvSpPr>
          <p:cNvPr id="5" name="Shape 2"/>
          <p:cNvSpPr/>
          <p:nvPr/>
        </p:nvSpPr>
        <p:spPr>
          <a:xfrm>
            <a:off x="6269474" y="2374583"/>
            <a:ext cx="7577852" cy="5150406"/>
          </a:xfrm>
          <a:prstGeom prst="roundRect">
            <a:avLst>
              <a:gd name="adj" fmla="val 628"/>
            </a:avLst>
          </a:prstGeom>
          <a:solidFill>
            <a:srgbClr val="DADBF1"/>
          </a:solidFill>
          <a:ln/>
        </p:spPr>
      </p:sp>
      <p:sp>
        <p:nvSpPr>
          <p:cNvPr id="6" name="Text 3"/>
          <p:cNvSpPr/>
          <p:nvPr/>
        </p:nvSpPr>
        <p:spPr>
          <a:xfrm>
            <a:off x="6484858" y="2536150"/>
            <a:ext cx="7147084" cy="48272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interface GUIFactory {</a:t>
            </a:r>
            <a:endParaRPr lang="en-US" sz="1650" dirty="0"/>
          </a:p>
          <a:p>
            <a:pPr marL="0" indent="0">
              <a:lnSpc>
                <a:spcPts val="270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Button createButton();</a:t>
            </a:r>
            <a:endParaRPr lang="en-US" sz="1650" dirty="0"/>
          </a:p>
          <a:p>
            <a:pPr marL="0" indent="0">
              <a:lnSpc>
                <a:spcPts val="270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Checkbox createCheckbox();</a:t>
            </a:r>
            <a:endParaRPr lang="en-US" sz="1650" dirty="0"/>
          </a:p>
          <a:p>
            <a:pPr marL="0" indent="0">
              <a:lnSpc>
                <a:spcPts val="270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650" dirty="0"/>
          </a:p>
          <a:p>
            <a:pPr marL="0" indent="0">
              <a:lnSpc>
                <a:spcPts val="2700"/>
              </a:lnSpc>
              <a:buNone/>
            </a:pPr>
            <a:endParaRPr lang="en-US" sz="1650" dirty="0"/>
          </a:p>
          <a:p>
            <a:pPr marL="0" indent="0">
              <a:lnSpc>
                <a:spcPts val="270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WindowsFactory implements GUIFactory {</a:t>
            </a:r>
            <a:endParaRPr lang="en-US" sz="1650" dirty="0"/>
          </a:p>
          <a:p>
            <a:pPr marL="0" indent="0">
              <a:lnSpc>
                <a:spcPts val="270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public Button createButton() {</a:t>
            </a:r>
            <a:endParaRPr lang="en-US" sz="1650" dirty="0"/>
          </a:p>
          <a:p>
            <a:pPr marL="0" indent="0">
              <a:lnSpc>
                <a:spcPts val="270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return new WindowsButton();</a:t>
            </a:r>
            <a:endParaRPr lang="en-US" sz="1650" dirty="0"/>
          </a:p>
          <a:p>
            <a:pPr marL="0" indent="0">
              <a:lnSpc>
                <a:spcPts val="270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650" dirty="0"/>
          </a:p>
          <a:p>
            <a:pPr marL="0" indent="0">
              <a:lnSpc>
                <a:spcPts val="2700"/>
              </a:lnSpc>
              <a:buNone/>
            </a:pPr>
            <a:endParaRPr lang="en-US" sz="1650" dirty="0"/>
          </a:p>
          <a:p>
            <a:pPr marL="0" indent="0">
              <a:lnSpc>
                <a:spcPts val="270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public Checkbox createCheckbox() {</a:t>
            </a:r>
            <a:endParaRPr lang="en-US" sz="1650" dirty="0"/>
          </a:p>
          <a:p>
            <a:pPr marL="0" indent="0">
              <a:lnSpc>
                <a:spcPts val="270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return new WindowsCheckbox();</a:t>
            </a:r>
            <a:endParaRPr lang="en-US" sz="1650" dirty="0"/>
          </a:p>
          <a:p>
            <a:pPr marL="0" indent="0">
              <a:lnSpc>
                <a:spcPts val="270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650" dirty="0"/>
          </a:p>
          <a:p>
            <a:pPr marL="0" indent="0">
              <a:lnSpc>
                <a:spcPts val="270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6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3377"/>
            <a:ext cx="4698802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600"/>
              </a:lnSpc>
              <a:buNone/>
            </a:pPr>
            <a:r>
              <a:rPr lang="en-US" sz="2900" b="1" kern="0" spc="-8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Summary &amp; Key Takeaways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3767495" y="3418165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00"/>
              </a:lnSpc>
              <a:buNone/>
            </a:pPr>
            <a:r>
              <a:rPr lang="en-US" sz="1450" b="1" kern="0" spc="-4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Builder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793790" y="3736896"/>
            <a:ext cx="481667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Constructs complex objects step by step.</a:t>
            </a:r>
            <a:endParaRPr lang="en-US" sz="11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62" y="3008948"/>
            <a:ext cx="2967157" cy="296715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482060" y="3608725"/>
            <a:ext cx="220504" cy="275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b="1" kern="0" spc="-3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9019818" y="3152537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kern="0" spc="-4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Singleton</a:t>
            </a:r>
            <a:endParaRPr lang="en-US" sz="1450" dirty="0"/>
          </a:p>
        </p:txBody>
      </p:sp>
      <p:sp>
        <p:nvSpPr>
          <p:cNvPr id="8" name="Text 5"/>
          <p:cNvSpPr/>
          <p:nvPr/>
        </p:nvSpPr>
        <p:spPr>
          <a:xfrm>
            <a:off x="9019818" y="3471267"/>
            <a:ext cx="481679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Ensures a single instance exists (thread-safe, lazy-loaded).</a:t>
            </a:r>
            <a:endParaRPr lang="en-US" sz="11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562" y="3008948"/>
            <a:ext cx="2967157" cy="296715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690664" y="3436680"/>
            <a:ext cx="220504" cy="275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b="1" kern="0" spc="-3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1700" dirty="0"/>
          </a:p>
        </p:txBody>
      </p:sp>
      <p:sp>
        <p:nvSpPr>
          <p:cNvPr id="11" name="Text 7"/>
          <p:cNvSpPr/>
          <p:nvPr/>
        </p:nvSpPr>
        <p:spPr>
          <a:xfrm>
            <a:off x="9093518" y="4215289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kern="0" spc="-4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Prototype</a:t>
            </a:r>
            <a:endParaRPr lang="en-US" sz="1450" dirty="0"/>
          </a:p>
        </p:txBody>
      </p:sp>
      <p:sp>
        <p:nvSpPr>
          <p:cNvPr id="12" name="Text 8"/>
          <p:cNvSpPr/>
          <p:nvPr/>
        </p:nvSpPr>
        <p:spPr>
          <a:xfrm>
            <a:off x="9093518" y="4534019"/>
            <a:ext cx="474309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Creates objects via cloning to optimize performance.</a:t>
            </a:r>
            <a:endParaRPr lang="en-US" sz="11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562" y="3008948"/>
            <a:ext cx="2967157" cy="2967157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227755" y="4533126"/>
            <a:ext cx="220504" cy="275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b="1" kern="0" spc="-3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1700" dirty="0"/>
          </a:p>
        </p:txBody>
      </p:sp>
      <p:sp>
        <p:nvSpPr>
          <p:cNvPr id="15" name="Text 10"/>
          <p:cNvSpPr/>
          <p:nvPr/>
        </p:nvSpPr>
        <p:spPr>
          <a:xfrm>
            <a:off x="9019818" y="5278041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kern="0" spc="-4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Factory Method</a:t>
            </a:r>
            <a:endParaRPr lang="en-US" sz="1450" dirty="0"/>
          </a:p>
        </p:txBody>
      </p:sp>
      <p:sp>
        <p:nvSpPr>
          <p:cNvPr id="16" name="Text 11"/>
          <p:cNvSpPr/>
          <p:nvPr/>
        </p:nvSpPr>
        <p:spPr>
          <a:xfrm>
            <a:off x="9019818" y="5596771"/>
            <a:ext cx="481679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a method to create objects through an interface.</a:t>
            </a:r>
            <a:endParaRPr lang="en-US" sz="11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1562" y="3008948"/>
            <a:ext cx="2967157" cy="2967157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351097" y="5382637"/>
            <a:ext cx="220504" cy="275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b="1" kern="0" spc="-3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1700" dirty="0"/>
          </a:p>
        </p:txBody>
      </p:sp>
      <p:sp>
        <p:nvSpPr>
          <p:cNvPr id="19" name="Text 13"/>
          <p:cNvSpPr/>
          <p:nvPr/>
        </p:nvSpPr>
        <p:spPr>
          <a:xfrm>
            <a:off x="3767495" y="5012293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00"/>
              </a:lnSpc>
              <a:buNone/>
            </a:pPr>
            <a:r>
              <a:rPr lang="en-US" sz="1450" b="1" kern="0" spc="-4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Abstract Factory</a:t>
            </a:r>
            <a:endParaRPr lang="en-US" sz="1450" dirty="0"/>
          </a:p>
        </p:txBody>
      </p:sp>
      <p:sp>
        <p:nvSpPr>
          <p:cNvPr id="20" name="Text 14"/>
          <p:cNvSpPr/>
          <p:nvPr/>
        </p:nvSpPr>
        <p:spPr>
          <a:xfrm>
            <a:off x="793790" y="5331023"/>
            <a:ext cx="481667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850"/>
              </a:lnSpc>
              <a:buNone/>
            </a:pPr>
            <a:r>
              <a:rPr lang="en-US" sz="1150" kern="0" spc="-2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Creates families of related objects without specifying concrete classes.</a:t>
            </a:r>
            <a:endParaRPr lang="en-US" sz="1150" dirty="0"/>
          </a:p>
        </p:txBody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1562" y="3008948"/>
            <a:ext cx="2967157" cy="2967157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6272153" y="4811375"/>
            <a:ext cx="220504" cy="275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b="1" kern="0" spc="-3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48815"/>
            <a:ext cx="972359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What are Creational Design Patterns?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663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78860" y="340887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3663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Definition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856792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Creational design patterns focus on efficient and flexible object creation.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3663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302032" y="340887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3663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use them?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3856792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Improves code organization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3663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725204" y="340887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3663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Benefits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3856792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Increases maintainability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42746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78860" y="546996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530906" y="54274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Advantages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530906" y="5917883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Decouples object creation from usage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428667" y="542746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513737" y="546996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8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8165783" y="54274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Support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8165783" y="5917883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Supports flexibility in adding new types of objects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729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Builder Pattern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487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Definition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2988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Builder Pattern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constructs complex objects step by step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Useful for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objects with many optional parameters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32673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Ensures 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clear object creation process 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can help achieve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immutability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248739"/>
            <a:ext cx="55000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Properties for Correct Implementation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38298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Follows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method chaining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(return this) for readability.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39685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Keeps the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 immutable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once created.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9638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Separates object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construction from representation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7999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Design Diagram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928932"/>
            <a:ext cx="7556421" cy="5420678"/>
          </a:xfrm>
          <a:prstGeom prst="roundRect">
            <a:avLst>
              <a:gd name="adj" fmla="val 1757"/>
            </a:avLst>
          </a:prstGeom>
          <a:solidFill>
            <a:srgbClr val="DADBF1"/>
          </a:solidFill>
          <a:ln/>
        </p:spPr>
      </p:sp>
      <p:sp>
        <p:nvSpPr>
          <p:cNvPr id="5" name="Shape 2"/>
          <p:cNvSpPr/>
          <p:nvPr/>
        </p:nvSpPr>
        <p:spPr>
          <a:xfrm>
            <a:off x="782479" y="1928932"/>
            <a:ext cx="7579043" cy="5420678"/>
          </a:xfrm>
          <a:prstGeom prst="roundRect">
            <a:avLst>
              <a:gd name="adj" fmla="val 628"/>
            </a:avLst>
          </a:prstGeom>
          <a:solidFill>
            <a:srgbClr val="DADBF1"/>
          </a:solidFill>
          <a:ln/>
        </p:spPr>
      </p:sp>
      <p:sp>
        <p:nvSpPr>
          <p:cNvPr id="6" name="Text 3"/>
          <p:cNvSpPr/>
          <p:nvPr/>
        </p:nvSpPr>
        <p:spPr>
          <a:xfrm>
            <a:off x="1009293" y="2098953"/>
            <a:ext cx="7125414" cy="5080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classDiagram
class House {
  +String foundation
  +String walls
  +String roof
}
class HouseBuilder {
  +setFoundation(String foundation)
  +setWalls(String walls)
  +setRoof(String roof)
  +build(): House
}
HouseBuilder --&gt; House
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8426" y="580192"/>
            <a:ext cx="467737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50"/>
              </a:lnSpc>
              <a:buNone/>
            </a:pPr>
            <a:r>
              <a:rPr lang="en-US" sz="2650" b="1" kern="0" spc="-8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Builder Pattern Example Code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738426" y="1368623"/>
            <a:ext cx="6409492" cy="3496985"/>
          </a:xfrm>
          <a:prstGeom prst="roundRect">
            <a:avLst>
              <a:gd name="adj" fmla="val 1647"/>
            </a:avLst>
          </a:prstGeom>
          <a:solidFill>
            <a:srgbClr val="DADBF1"/>
          </a:solidFill>
          <a:ln/>
        </p:spPr>
      </p:sp>
      <p:sp>
        <p:nvSpPr>
          <p:cNvPr id="4" name="Shape 2"/>
          <p:cNvSpPr/>
          <p:nvPr/>
        </p:nvSpPr>
        <p:spPr>
          <a:xfrm>
            <a:off x="731639" y="1368623"/>
            <a:ext cx="6423065" cy="3496985"/>
          </a:xfrm>
          <a:prstGeom prst="roundRect">
            <a:avLst>
              <a:gd name="adj" fmla="val 588"/>
            </a:avLst>
          </a:prstGeom>
          <a:solidFill>
            <a:srgbClr val="DADBF1"/>
          </a:solidFill>
          <a:ln/>
        </p:spPr>
      </p:sp>
      <p:sp>
        <p:nvSpPr>
          <p:cNvPr id="5" name="Text 3"/>
          <p:cNvSpPr/>
          <p:nvPr/>
        </p:nvSpPr>
        <p:spPr>
          <a:xfrm>
            <a:off x="868680" y="1471374"/>
            <a:ext cx="6148983" cy="32914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kern="0" spc="-22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House {
    private String foundation;
    private String walls;
    private String roof;
    private House(HouseBuilder builder) {
        this.foundation = builder.foundation;
        this.walls = builder.walls;
        this.roof = builder.roof;
    }
    public void show() {
        System.out.println("House with " + foundation + ", " + walls + " walls, and a " + roof);
    }
</a:t>
            </a:r>
            <a:endParaRPr lang="en-US" sz="1050" dirty="0"/>
          </a:p>
        </p:txBody>
      </p:sp>
      <p:sp>
        <p:nvSpPr>
          <p:cNvPr id="6" name="Shape 4"/>
          <p:cNvSpPr/>
          <p:nvPr/>
        </p:nvSpPr>
        <p:spPr>
          <a:xfrm>
            <a:off x="7490103" y="1368623"/>
            <a:ext cx="6409492" cy="6130171"/>
          </a:xfrm>
          <a:prstGeom prst="roundRect">
            <a:avLst>
              <a:gd name="adj" fmla="val 940"/>
            </a:avLst>
          </a:prstGeom>
          <a:solidFill>
            <a:srgbClr val="DADBF1"/>
          </a:solidFill>
          <a:ln/>
        </p:spPr>
      </p:sp>
      <p:sp>
        <p:nvSpPr>
          <p:cNvPr id="7" name="Shape 5"/>
          <p:cNvSpPr/>
          <p:nvPr/>
        </p:nvSpPr>
        <p:spPr>
          <a:xfrm>
            <a:off x="7483316" y="1368623"/>
            <a:ext cx="6423065" cy="6130171"/>
          </a:xfrm>
          <a:prstGeom prst="roundRect">
            <a:avLst>
              <a:gd name="adj" fmla="val 336"/>
            </a:avLst>
          </a:prstGeom>
          <a:solidFill>
            <a:srgbClr val="DADBF1"/>
          </a:solidFill>
          <a:ln/>
        </p:spPr>
      </p:sp>
      <p:sp>
        <p:nvSpPr>
          <p:cNvPr id="8" name="Text 6"/>
          <p:cNvSpPr/>
          <p:nvPr/>
        </p:nvSpPr>
        <p:spPr>
          <a:xfrm>
            <a:off x="7620357" y="1471374"/>
            <a:ext cx="6148983" cy="59246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kern="0" spc="-22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
    static class HouseBuilder {
        private String foundation;
        private String walls;
        private String roof;
        public HouseBuilder setFoundation(String foundation) {
            this.foundation = foundation;
            return this;
        }
        public HouseBuilder setWalls(String walls) {
            this.walls = walls;
            return this;
        }
        public HouseBuilder setRoof(String roof) {
            this.roof = roof;
            return this;
        }
        public House build() {
            return new House(this);
        }
    }
}
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544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Singleton Pattern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301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Definition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1133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Singleton Pattern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ensures only one instance of a class exists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4121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for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shared resources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like database connections, logging, or configuration settings.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430191"/>
            <a:ext cx="55000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Properties for Correct Implementation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0113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Must be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thread-safe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5783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Must be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accessible globally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14528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Supports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lazy initialization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without breaking accessibility.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5658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Singleton Pattern Design Diagram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14305"/>
            <a:ext cx="7556421" cy="3958709"/>
          </a:xfrm>
          <a:prstGeom prst="roundRect">
            <a:avLst>
              <a:gd name="adj" fmla="val 240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2487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Design Diagram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1028224" y="3858220"/>
            <a:ext cx="7087553" cy="2880360"/>
          </a:xfrm>
          <a:prstGeom prst="roundRect">
            <a:avLst>
              <a:gd name="adj" fmla="val 3307"/>
            </a:avLst>
          </a:prstGeom>
          <a:solidFill>
            <a:srgbClr val="DADBF1"/>
          </a:solidFill>
          <a:ln/>
        </p:spPr>
      </p:sp>
      <p:sp>
        <p:nvSpPr>
          <p:cNvPr id="7" name="Shape 4"/>
          <p:cNvSpPr/>
          <p:nvPr/>
        </p:nvSpPr>
        <p:spPr>
          <a:xfrm>
            <a:off x="1016913" y="3858220"/>
            <a:ext cx="7110174" cy="2880360"/>
          </a:xfrm>
          <a:prstGeom prst="roundRect">
            <a:avLst>
              <a:gd name="adj" fmla="val 1181"/>
            </a:avLst>
          </a:prstGeom>
          <a:solidFill>
            <a:srgbClr val="DADBF1"/>
          </a:solidFill>
          <a:ln/>
        </p:spPr>
      </p:sp>
      <p:sp>
        <p:nvSpPr>
          <p:cNvPr id="8" name="Text 5"/>
          <p:cNvSpPr/>
          <p:nvPr/>
        </p:nvSpPr>
        <p:spPr>
          <a:xfrm>
            <a:off x="1243727" y="4028242"/>
            <a:ext cx="6656546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classDiagram
class Singleton {
  -static Singleton instance
  -Singleton()
  +static Singleton getInstance()
}
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9383" y="616387"/>
            <a:ext cx="7397472" cy="626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kern="0" spc="-118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Singleton Pattern Example Code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779383" y="1543407"/>
            <a:ext cx="7585234" cy="6069806"/>
          </a:xfrm>
          <a:prstGeom prst="roundRect">
            <a:avLst>
              <a:gd name="adj" fmla="val 1387"/>
            </a:avLst>
          </a:prstGeom>
          <a:solidFill>
            <a:srgbClr val="DADBF1"/>
          </a:solidFill>
          <a:ln/>
        </p:spPr>
      </p:sp>
      <p:sp>
        <p:nvSpPr>
          <p:cNvPr id="5" name="Shape 2"/>
          <p:cNvSpPr/>
          <p:nvPr/>
        </p:nvSpPr>
        <p:spPr>
          <a:xfrm>
            <a:off x="769382" y="1543407"/>
            <a:ext cx="7605236" cy="6069806"/>
          </a:xfrm>
          <a:prstGeom prst="roundRect">
            <a:avLst>
              <a:gd name="adj" fmla="val 495"/>
            </a:avLst>
          </a:prstGeom>
          <a:solidFill>
            <a:srgbClr val="DADBF1"/>
          </a:solidFill>
          <a:ln/>
        </p:spPr>
      </p:sp>
      <p:sp>
        <p:nvSpPr>
          <p:cNvPr id="6" name="Text 3"/>
          <p:cNvSpPr/>
          <p:nvPr/>
        </p:nvSpPr>
        <p:spPr>
          <a:xfrm>
            <a:off x="969764" y="1693664"/>
            <a:ext cx="7204472" cy="57692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Singleton {
    private static volatile Singleton instance;
    private Singleton() {
    } // Private constructor
    public static Singleton getInstance() {
 if (instance == null) {
   synchronized (</a:t>
            </a:r>
            <a:r>
              <a:rPr lang="en-US" sz="1550" kern="0" spc="-32" dirty="0" err="1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Singleton.class</a:t>
            </a:r>
            <a:r>
              <a:rPr lang="en-US" sz="1550" kern="0" spc="-32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) {
               if (instance == null) {
                    instance = new Singleton();
                }
            }
        }
        return instance;
    }
}
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5344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Prototype Pattern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802386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5961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Definition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6086594"/>
            <a:ext cx="63512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Prototype Pattern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creates new objects by cloning an existing one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6948488"/>
            <a:ext cx="63512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Useful when object creation is expensive.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4802386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85221" y="55961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Properties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7485221" y="6086594"/>
            <a:ext cx="6351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Implements Cloneable or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copy mechanism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Text 6"/>
          <p:cNvSpPr/>
          <p:nvPr/>
        </p:nvSpPr>
        <p:spPr>
          <a:xfrm>
            <a:off x="7485221" y="6585585"/>
            <a:ext cx="6351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Reduces the cost of creating new instances.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9729</TotalTime>
  <Words>1307</Words>
  <Application>Microsoft Office PowerPoint</Application>
  <PresentationFormat>Custom</PresentationFormat>
  <Paragraphs>163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Consolas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Chilly Willy</cp:lastModifiedBy>
  <cp:revision>2</cp:revision>
  <dcterms:created xsi:type="dcterms:W3CDTF">2025-03-13T12:38:28Z</dcterms:created>
  <dcterms:modified xsi:type="dcterms:W3CDTF">2025-03-20T06:48:42Z</dcterms:modified>
</cp:coreProperties>
</file>