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slideLayout" Target="../slideLayouts/slideLayout21.xml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871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Advanced Programming Techniques – Week 3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6435"/>
            <a:ext cx="34260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Structural Design Patterns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9161"/>
            <a:ext cx="5060633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00"/>
              </a:lnSpc>
              <a:buNone/>
            </a:pPr>
            <a:r>
              <a:rPr lang="en-US" sz="3100" b="1" spc="-9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Composite Pattern Example</a:t>
            </a:r>
            <a:endParaRPr lang="en-US" sz="3100" dirty="0"/>
          </a:p>
        </p:txBody>
      </p:sp>
      <p:sp>
        <p:nvSpPr>
          <p:cNvPr id="3" name="Shape 1"/>
          <p:cNvSpPr/>
          <p:nvPr/>
        </p:nvSpPr>
        <p:spPr>
          <a:xfrm>
            <a:off x="793790" y="1822013"/>
            <a:ext cx="6327815" cy="3541157"/>
          </a:xfrm>
          <a:prstGeom prst="roundRect">
            <a:avLst>
              <a:gd name="adj" fmla="val 1883"/>
            </a:avLst>
          </a:prstGeom>
          <a:solidFill>
            <a:srgbClr val="DADBF1"/>
          </a:solidFill>
          <a:ln/>
        </p:spPr>
      </p:sp>
      <p:sp>
        <p:nvSpPr>
          <p:cNvPr id="4" name="Shape 2"/>
          <p:cNvSpPr/>
          <p:nvPr/>
        </p:nvSpPr>
        <p:spPr>
          <a:xfrm>
            <a:off x="785932" y="1822013"/>
            <a:ext cx="6343531" cy="3541157"/>
          </a:xfrm>
          <a:prstGeom prst="roundRect">
            <a:avLst>
              <a:gd name="adj" fmla="val 673"/>
            </a:avLst>
          </a:prstGeom>
          <a:solidFill>
            <a:srgbClr val="DADBF1"/>
          </a:solidFill>
          <a:ln/>
        </p:spPr>
      </p:sp>
      <p:sp>
        <p:nvSpPr>
          <p:cNvPr id="5" name="Text 3"/>
          <p:cNvSpPr/>
          <p:nvPr/>
        </p:nvSpPr>
        <p:spPr>
          <a:xfrm>
            <a:off x="944642" y="1941076"/>
            <a:ext cx="6026110" cy="3303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interface Component { void showDetails(); }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Leaf implements Component {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private String name;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Leaf(String name) {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this.name = name; 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void showDetails() {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System.out.println(name); 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50" dirty="0"/>
          </a:p>
        </p:txBody>
      </p:sp>
      <p:sp>
        <p:nvSpPr>
          <p:cNvPr id="6" name="Shape 4"/>
          <p:cNvSpPr/>
          <p:nvPr/>
        </p:nvSpPr>
        <p:spPr>
          <a:xfrm>
            <a:off x="7516416" y="1822013"/>
            <a:ext cx="6327815" cy="5319713"/>
          </a:xfrm>
          <a:prstGeom prst="roundRect">
            <a:avLst>
              <a:gd name="adj" fmla="val 1254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7508558" y="1822013"/>
            <a:ext cx="6343531" cy="5319713"/>
          </a:xfrm>
          <a:prstGeom prst="roundRect">
            <a:avLst>
              <a:gd name="adj" fmla="val 448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7667268" y="1941076"/>
            <a:ext cx="6026110" cy="50815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Composite implements Component {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private List children = new ArrayList&lt;&gt;();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void add(Component component) { children.add(component); }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void showDetails() {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(Component component: children) { 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component.showDetails(); 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 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CompositeExample {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static void main(String[] args) {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Composite folder = new Composite();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folder.add(new Leaf("File 1"));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folder.add(new Leaf("File 2"));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folder.showDetails(); 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25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5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7924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Composite Pattern: Pros and Cons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36965"/>
            <a:ext cx="7556421" cy="1764387"/>
          </a:xfrm>
          <a:prstGeom prst="roundRect">
            <a:avLst>
              <a:gd name="adj" fmla="val 53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5713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✅</a:t>
            </a:r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Advantages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406181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Simplifies working with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hierarchical structures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514624" y="4504015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recursive operations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5328166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514624" y="55626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⚠️</a:t>
            </a:r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Pitfalls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6514624" y="605301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complicate debugging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3918"/>
            <a:ext cx="5387102" cy="681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00" b="1" spc="-12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4️⃣</a:t>
            </a:r>
            <a:pPr algn="l" indent="0" marL="0">
              <a:lnSpc>
                <a:spcPts val="5300"/>
              </a:lnSpc>
              <a:buNone/>
            </a:pPr>
            <a:r>
              <a:rPr lang="en-US" sz="4200" b="1" spc="-12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Decorator Pattern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793790" y="2083475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📌</a:t>
            </a:r>
            <a:pPr algn="l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Purpose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793790" y="2635448"/>
            <a:ext cx="625852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Decorator pattern allows you to </a:t>
            </a:r>
            <a:pPr algn="l" indent="0" marL="0">
              <a:lnSpc>
                <a:spcPts val="2700"/>
              </a:lnSpc>
              <a:buNone/>
            </a:pPr>
            <a:r>
              <a:rPr lang="en-US" sz="1650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dynamically extend the functionality of an object</a:t>
            </a:r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without modifying its structure.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93790" y="3540443"/>
            <a:ext cx="340233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🔹</a:t>
            </a:r>
            <a:pPr algn="l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When to Use Decorator?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793790" y="4092416"/>
            <a:ext cx="625852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When you need to </a:t>
            </a:r>
            <a:pPr algn="l" indent="0" marL="0">
              <a:lnSpc>
                <a:spcPts val="2700"/>
              </a:lnSpc>
              <a:buNone/>
            </a:pPr>
            <a:r>
              <a:rPr lang="en-US" sz="1650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responsibilities dynamically</a:t>
            </a:r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objects.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93790" y="4857393"/>
            <a:ext cx="625852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When subclassing would create </a:t>
            </a:r>
            <a:pPr algn="l" indent="0" marL="0">
              <a:lnSpc>
                <a:spcPts val="2700"/>
              </a:lnSpc>
              <a:buNone/>
            </a:pPr>
            <a:r>
              <a:rPr lang="en-US" sz="1650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too many subclasses</a:t>
            </a:r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585710" y="2083475"/>
            <a:ext cx="370701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📌</a:t>
            </a:r>
            <a:pPr algn="l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UML Diagram (Mermaid.js)</a:t>
            </a:r>
            <a:endParaRPr lang="en-US" sz="2100" dirty="0"/>
          </a:p>
        </p:txBody>
      </p:sp>
      <p:sp>
        <p:nvSpPr>
          <p:cNvPr id="9" name="Shape 7"/>
          <p:cNvSpPr/>
          <p:nvPr/>
        </p:nvSpPr>
        <p:spPr>
          <a:xfrm>
            <a:off x="7585710" y="2662476"/>
            <a:ext cx="6258520" cy="4460796"/>
          </a:xfrm>
          <a:prstGeom prst="roundRect">
            <a:avLst>
              <a:gd name="adj" fmla="val 2029"/>
            </a:avLst>
          </a:prstGeom>
          <a:solidFill>
            <a:srgbClr val="DADBF1"/>
          </a:solidFill>
          <a:ln/>
        </p:spPr>
      </p:sp>
      <p:sp>
        <p:nvSpPr>
          <p:cNvPr id="10" name="Shape 8"/>
          <p:cNvSpPr/>
          <p:nvPr/>
        </p:nvSpPr>
        <p:spPr>
          <a:xfrm>
            <a:off x="7574994" y="2662476"/>
            <a:ext cx="6279952" cy="4460796"/>
          </a:xfrm>
          <a:prstGeom prst="roundRect">
            <a:avLst>
              <a:gd name="adj" fmla="val 725"/>
            </a:avLst>
          </a:prstGeom>
          <a:solidFill>
            <a:srgbClr val="DADBF1"/>
          </a:solidFill>
          <a:ln/>
        </p:spPr>
      </p:sp>
      <p:sp>
        <p:nvSpPr>
          <p:cNvPr id="11" name="Text 9"/>
          <p:cNvSpPr/>
          <p:nvPr/>
        </p:nvSpPr>
        <p:spPr>
          <a:xfrm>
            <a:off x="7790378" y="2824043"/>
            <a:ext cx="5849183" cy="4137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classDiagram </a:t>
            </a:r>
            <a:endParaRPr lang="en-US" sz="16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Component { +operation() } </a:t>
            </a:r>
            <a:endParaRPr lang="en-US" sz="16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ConcreteComponent { +operation() } </a:t>
            </a:r>
            <a:endParaRPr lang="en-US" sz="16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Decorator { +Component component +operation() } </a:t>
            </a:r>
            <a:endParaRPr lang="en-US" sz="16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ConcreteDecoratorA { +operation() } </a:t>
            </a:r>
            <a:endParaRPr lang="en-US" sz="16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ConcreteDecoratorB { +operation() } </a:t>
            </a:r>
            <a:endParaRPr lang="en-US" sz="16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Component &lt;|-- ConcreteComponent </a:t>
            </a:r>
            <a:endParaRPr lang="en-US" sz="16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Component &lt;|-- Decorator </a:t>
            </a:r>
            <a:endParaRPr lang="en-US" sz="16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Decorator &lt;|-- ConcreteDecoratorA </a:t>
            </a:r>
            <a:endParaRPr lang="en-US" sz="16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Decorator &lt;|-- ConcreteDecoratorB </a:t>
            </a:r>
            <a:endParaRPr lang="en-US" sz="16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Decorator --&gt; Component</a:t>
            </a:r>
            <a:endParaRPr lang="en-US" sz="16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6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8669" y="611862"/>
            <a:ext cx="4457224" cy="451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800" b="1" spc="-85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Decorator Pattern Example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778669" y="1443395"/>
            <a:ext cx="6360200" cy="4614624"/>
          </a:xfrm>
          <a:prstGeom prst="roundRect">
            <a:avLst>
              <a:gd name="adj" fmla="val 1316"/>
            </a:avLst>
          </a:prstGeom>
          <a:solidFill>
            <a:srgbClr val="DADBF1"/>
          </a:solidFill>
          <a:ln/>
        </p:spPr>
      </p:sp>
      <p:sp>
        <p:nvSpPr>
          <p:cNvPr id="4" name="Shape 2"/>
          <p:cNvSpPr/>
          <p:nvPr/>
        </p:nvSpPr>
        <p:spPr>
          <a:xfrm>
            <a:off x="771525" y="1443395"/>
            <a:ext cx="6374487" cy="4614624"/>
          </a:xfrm>
          <a:prstGeom prst="roundRect">
            <a:avLst>
              <a:gd name="adj" fmla="val 470"/>
            </a:avLst>
          </a:prstGeom>
          <a:solidFill>
            <a:srgbClr val="DADBF1"/>
          </a:solidFill>
          <a:ln/>
        </p:spPr>
      </p:sp>
      <p:sp>
        <p:nvSpPr>
          <p:cNvPr id="5" name="Text 3"/>
          <p:cNvSpPr/>
          <p:nvPr/>
        </p:nvSpPr>
        <p:spPr>
          <a:xfrm>
            <a:off x="916067" y="1551861"/>
            <a:ext cx="6085403" cy="43976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interface Component { void operation(); }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ConcreteComponent implements Component {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void operation() {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System.out.println("Basic operation");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Decorator implements Component {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protected Component component;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Decorator(Component component) {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this.component = component;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void operation() {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component.operation();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100" dirty="0"/>
          </a:p>
        </p:txBody>
      </p:sp>
      <p:sp>
        <p:nvSpPr>
          <p:cNvPr id="6" name="Shape 4"/>
          <p:cNvSpPr/>
          <p:nvPr/>
        </p:nvSpPr>
        <p:spPr>
          <a:xfrm>
            <a:off x="7499152" y="1443395"/>
            <a:ext cx="6360200" cy="4151709"/>
          </a:xfrm>
          <a:prstGeom prst="roundRect">
            <a:avLst>
              <a:gd name="adj" fmla="val 1463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7492008" y="1443395"/>
            <a:ext cx="6374487" cy="4151709"/>
          </a:xfrm>
          <a:prstGeom prst="roundRect">
            <a:avLst>
              <a:gd name="adj" fmla="val 523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7636550" y="1551861"/>
            <a:ext cx="6085403" cy="3934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ConcreteDecoratorA extends Decorator {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ConcreteDecoratorA(Component component) {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super(component);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void operation() {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super.operation();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System.out.println("Adding feature A");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DecoratorExample {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static void main(String[] args) {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Component decorated = new ConcreteDecoratorA(new ConcreteComponent());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decorated.operation();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778669" y="6527840"/>
            <a:ext cx="1807726" cy="233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b="1" spc="-43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✅</a:t>
            </a:r>
            <a:pPr algn="l" indent="0" marL="0">
              <a:lnSpc>
                <a:spcPts val="1750"/>
              </a:lnSpc>
              <a:buNone/>
            </a:pPr>
            <a:r>
              <a:rPr lang="en-US" sz="1400" b="1" spc="-43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Advantages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778669" y="6905863"/>
            <a:ext cx="6360200" cy="231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b="1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Adds behavior dynamically</a:t>
            </a:r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at runtime.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778669" y="7267456"/>
            <a:ext cx="6360200" cy="231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Avoids </a:t>
            </a:r>
            <a:pPr algn="l" indent="0" marL="0">
              <a:lnSpc>
                <a:spcPts val="1800"/>
              </a:lnSpc>
              <a:buNone/>
            </a:pPr>
            <a:r>
              <a:rPr lang="en-US" sz="1100" b="1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subclass explosion</a:t>
            </a:r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7499152" y="6527840"/>
            <a:ext cx="1807726" cy="233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b="1" spc="-43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⚠️</a:t>
            </a:r>
            <a:pPr algn="l" indent="0" marL="0">
              <a:lnSpc>
                <a:spcPts val="1750"/>
              </a:lnSpc>
              <a:buNone/>
            </a:pPr>
            <a:r>
              <a:rPr lang="en-US" sz="1400" b="1" spc="-43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Pitfalls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7499152" y="6905863"/>
            <a:ext cx="6360200" cy="231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May lead to </a:t>
            </a:r>
            <a:pPr algn="l" indent="0" marL="0">
              <a:lnSpc>
                <a:spcPts val="1800"/>
              </a:lnSpc>
              <a:buNone/>
            </a:pPr>
            <a:r>
              <a:rPr lang="en-US" sz="1100" b="1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complexity if overused</a:t>
            </a:r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0557"/>
            <a:ext cx="5670590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5️⃣</a:t>
            </a:r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Facade Pattern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83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📌</a:t>
            </a:r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Purpose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6507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Facade pattern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hides the complexity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of a subsystem and provides a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simplified interface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clients.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883932"/>
            <a:ext cx="39020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📌</a:t>
            </a:r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UML Diagram (Mermaid.js)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599521" y="3493413"/>
            <a:ext cx="6244709" cy="2880360"/>
          </a:xfrm>
          <a:prstGeom prst="roundRect">
            <a:avLst>
              <a:gd name="adj" fmla="val 3307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7588210" y="3493413"/>
            <a:ext cx="6267331" cy="2880360"/>
          </a:xfrm>
          <a:prstGeom prst="roundRect">
            <a:avLst>
              <a:gd name="adj" fmla="val 1181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7815024" y="3663434"/>
            <a:ext cx="5813703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classDiagram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Facade { +operation() }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SubsystemA { +operationA() }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SubsystemB { +operationB() }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Facade --&gt; SubsystemA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Facade --&gt; SubsystemB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7235" y="579239"/>
            <a:ext cx="3800118" cy="4277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650" b="1" spc="-81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Facade Pattern Example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37235" y="1366242"/>
            <a:ext cx="6411039" cy="4805839"/>
          </a:xfrm>
          <a:prstGeom prst="roundRect">
            <a:avLst>
              <a:gd name="adj" fmla="val 1197"/>
            </a:avLst>
          </a:prstGeom>
          <a:solidFill>
            <a:srgbClr val="DADBF1"/>
          </a:solidFill>
          <a:ln/>
        </p:spPr>
      </p:sp>
      <p:sp>
        <p:nvSpPr>
          <p:cNvPr id="4" name="Shape 2"/>
          <p:cNvSpPr/>
          <p:nvPr/>
        </p:nvSpPr>
        <p:spPr>
          <a:xfrm>
            <a:off x="730448" y="1366242"/>
            <a:ext cx="6424612" cy="4805839"/>
          </a:xfrm>
          <a:prstGeom prst="roundRect">
            <a:avLst>
              <a:gd name="adj" fmla="val 427"/>
            </a:avLst>
          </a:prstGeom>
          <a:solidFill>
            <a:srgbClr val="DADBF1"/>
          </a:solidFill>
          <a:ln/>
        </p:spPr>
      </p:sp>
      <p:sp>
        <p:nvSpPr>
          <p:cNvPr id="5" name="Text 3"/>
          <p:cNvSpPr/>
          <p:nvPr/>
        </p:nvSpPr>
        <p:spPr>
          <a:xfrm>
            <a:off x="867251" y="1468874"/>
            <a:ext cx="6151007" cy="4600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SubsystemA {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void operationA() {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System.out.println("Subsystem A operation");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SubsystemB {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void operationB() {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System.out.println("Subsystem B operation");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Facade {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private SubsystemA a = new SubsystemA();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private SubsystemB b = new SubsystemB();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void operation() {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a.operationA();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b.operationB();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</p:txBody>
      </p:sp>
      <p:sp>
        <p:nvSpPr>
          <p:cNvPr id="6" name="Shape 4"/>
          <p:cNvSpPr/>
          <p:nvPr/>
        </p:nvSpPr>
        <p:spPr>
          <a:xfrm>
            <a:off x="7489746" y="1366242"/>
            <a:ext cx="6411039" cy="1519714"/>
          </a:xfrm>
          <a:prstGeom prst="roundRect">
            <a:avLst>
              <a:gd name="adj" fmla="val 3784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7482959" y="1366242"/>
            <a:ext cx="6424612" cy="1519714"/>
          </a:xfrm>
          <a:prstGeom prst="roundRect">
            <a:avLst>
              <a:gd name="adj" fmla="val 1351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7619762" y="1468874"/>
            <a:ext cx="6151007" cy="1314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FacadeExample {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static void main(String[] args) {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Facade facade = new Facade();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facade.operation(); // Simplified interface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737235" y="6616779"/>
            <a:ext cx="1711404" cy="2138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spc="-4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✅</a:t>
            </a:r>
            <a:pPr algn="l" indent="0" marL="0">
              <a:lnSpc>
                <a:spcPts val="1650"/>
              </a:lnSpc>
              <a:buNone/>
            </a:pPr>
            <a:r>
              <a:rPr lang="en-US" sz="1300" b="1" spc="-4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Advantages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737235" y="6967418"/>
            <a:ext cx="6411039" cy="219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Simplifies</a:t>
            </a:r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complex systems.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737235" y="7309604"/>
            <a:ext cx="6411039" cy="219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Reduces dependencies</a:t>
            </a:r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on multiple subsystems.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7489746" y="6616779"/>
            <a:ext cx="1711404" cy="2138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spc="-4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⚠️</a:t>
            </a:r>
            <a:pPr algn="l" indent="0" marL="0">
              <a:lnSpc>
                <a:spcPts val="1650"/>
              </a:lnSpc>
              <a:buNone/>
            </a:pPr>
            <a:r>
              <a:rPr lang="en-US" sz="1300" b="1" spc="-4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Pitfalls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7489746" y="6967418"/>
            <a:ext cx="6411039" cy="219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Hides functionality</a:t>
            </a:r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which might reduce flexibility.</a:t>
            </a:r>
            <a:endParaRPr lang="en-US" sz="10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0557"/>
            <a:ext cx="5670590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6️⃣</a:t>
            </a:r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Flyweight Pattern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83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📌</a:t>
            </a:r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Purpose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6507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Flyweight pattern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optimizes memory usage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by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sharing objects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instead of creating new instances.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883932"/>
            <a:ext cx="39020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📌</a:t>
            </a:r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UML Diagram (Mermaid.js)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599521" y="3493413"/>
            <a:ext cx="6244709" cy="2880360"/>
          </a:xfrm>
          <a:prstGeom prst="roundRect">
            <a:avLst>
              <a:gd name="adj" fmla="val 3307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7588210" y="3493413"/>
            <a:ext cx="6267331" cy="2880360"/>
          </a:xfrm>
          <a:prstGeom prst="roundRect">
            <a:avLst>
              <a:gd name="adj" fmla="val 1181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7815024" y="3663434"/>
            <a:ext cx="5813703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classDiagram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Flyweight { +operation(extrinsicState) }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ConcreteFlyweight { +operation(extrinsicState) }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FlyweightFactory { +getFlyweight() }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Flyweight &lt;|-- ConcreteFlyweight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FlyweightFactory --&gt; Flyweight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932" y="621863"/>
            <a:ext cx="4499491" cy="458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850" b="1" spc="-8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Flyweight Pattern Example</a:t>
            </a:r>
            <a:endParaRPr lang="en-US" sz="2850" dirty="0"/>
          </a:p>
        </p:txBody>
      </p:sp>
      <p:sp>
        <p:nvSpPr>
          <p:cNvPr id="3" name="Shape 1"/>
          <p:cNvSpPr/>
          <p:nvPr/>
        </p:nvSpPr>
        <p:spPr>
          <a:xfrm>
            <a:off x="790932" y="1466255"/>
            <a:ext cx="6345079" cy="3980736"/>
          </a:xfrm>
          <a:prstGeom prst="roundRect">
            <a:avLst>
              <a:gd name="adj" fmla="val 1550"/>
            </a:avLst>
          </a:prstGeom>
          <a:solidFill>
            <a:srgbClr val="DADBF1"/>
          </a:solidFill>
          <a:ln/>
        </p:spPr>
      </p:sp>
      <p:sp>
        <p:nvSpPr>
          <p:cNvPr id="4" name="Shape 2"/>
          <p:cNvSpPr/>
          <p:nvPr/>
        </p:nvSpPr>
        <p:spPr>
          <a:xfrm>
            <a:off x="783669" y="1466255"/>
            <a:ext cx="6359604" cy="3980736"/>
          </a:xfrm>
          <a:prstGeom prst="roundRect">
            <a:avLst>
              <a:gd name="adj" fmla="val 554"/>
            </a:avLst>
          </a:prstGeom>
          <a:solidFill>
            <a:srgbClr val="DADBF1"/>
          </a:solidFill>
          <a:ln/>
        </p:spPr>
      </p:sp>
      <p:sp>
        <p:nvSpPr>
          <p:cNvPr id="5" name="Text 3"/>
          <p:cNvSpPr/>
          <p:nvPr/>
        </p:nvSpPr>
        <p:spPr>
          <a:xfrm>
            <a:off x="930473" y="1576388"/>
            <a:ext cx="6065996" cy="3760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interface Flyweight {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void operation(String extrinsicState);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ConcreteFlyweight implements Flyweight {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private String intrinsicState;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ConcreteFlyweight(String intrinsicState) {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this.intrinsicState = intrinsicState;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void operation(String extrinsicState) {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System.out.println("Intrinsic: " + intrinsicState +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      ", Extrinsic: " + extrinsicState);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150" dirty="0"/>
          </a:p>
        </p:txBody>
      </p:sp>
      <p:sp>
        <p:nvSpPr>
          <p:cNvPr id="6" name="Shape 4"/>
          <p:cNvSpPr/>
          <p:nvPr/>
        </p:nvSpPr>
        <p:spPr>
          <a:xfrm>
            <a:off x="7502009" y="1466255"/>
            <a:ext cx="6345079" cy="4920853"/>
          </a:xfrm>
          <a:prstGeom prst="roundRect">
            <a:avLst>
              <a:gd name="adj" fmla="val 1254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7494746" y="1466255"/>
            <a:ext cx="6359604" cy="4920853"/>
          </a:xfrm>
          <a:prstGeom prst="roundRect">
            <a:avLst>
              <a:gd name="adj" fmla="val 448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7641550" y="1576388"/>
            <a:ext cx="6065996" cy="47005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FlyweightFactory {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private Map cache = new HashMap&lt;&gt;();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Flyweight getFlyweight(String key) {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if (!cache.containsKey(key)) {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cache.put(key, new ConcreteFlyweight(key));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return cache.get(key);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FlyweightExample {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static void main(String[] args) {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FlyweightFactory factory = new FlyweightFactory();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Flyweight shared1 = factory.getFlyweight("SharedState");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shared1.operation("Instance1");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Flyweight shared2 = factory.getFlyweight("SharedState");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shared2.operation("Instance2");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150" dirty="0"/>
          </a:p>
        </p:txBody>
      </p:sp>
      <p:sp>
        <p:nvSpPr>
          <p:cNvPr id="9" name="Text 7"/>
          <p:cNvSpPr/>
          <p:nvPr/>
        </p:nvSpPr>
        <p:spPr>
          <a:xfrm>
            <a:off x="790932" y="6864191"/>
            <a:ext cx="1836063" cy="229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spc="-43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✅</a:t>
            </a:r>
            <a:pPr algn="l" indent="0" marL="0">
              <a:lnSpc>
                <a:spcPts val="1800"/>
              </a:lnSpc>
              <a:buNone/>
            </a:pPr>
            <a:r>
              <a:rPr lang="en-US" sz="1400" b="1" spc="-43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Advantages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790932" y="7240429"/>
            <a:ext cx="6345079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Reduces memory consumption</a:t>
            </a:r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by reusing objects.</a:t>
            </a:r>
            <a:endParaRPr lang="en-US" sz="1150" dirty="0"/>
          </a:p>
        </p:txBody>
      </p:sp>
      <p:sp>
        <p:nvSpPr>
          <p:cNvPr id="11" name="Text 9"/>
          <p:cNvSpPr/>
          <p:nvPr/>
        </p:nvSpPr>
        <p:spPr>
          <a:xfrm>
            <a:off x="7502009" y="6864191"/>
            <a:ext cx="1836063" cy="229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spc="-43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⚠️</a:t>
            </a:r>
            <a:pPr algn="l" indent="0" marL="0">
              <a:lnSpc>
                <a:spcPts val="1800"/>
              </a:lnSpc>
              <a:buNone/>
            </a:pPr>
            <a:r>
              <a:rPr lang="en-US" sz="1400" b="1" spc="-43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Pitfalls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7502009" y="7240429"/>
            <a:ext cx="6345079" cy="235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Complex to implement</a:t>
            </a:r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1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9106"/>
            <a:ext cx="5670590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7️⃣</a:t>
            </a:r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Proxy Pattern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02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📌</a:t>
            </a:r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Purpose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8362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Proxy pattern provides a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placeholder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another object to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 access to it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702481"/>
            <a:ext cx="39020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📌</a:t>
            </a:r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UML Diagram (Mermaid.js)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599521" y="3311962"/>
            <a:ext cx="6244709" cy="3243263"/>
          </a:xfrm>
          <a:prstGeom prst="roundRect">
            <a:avLst>
              <a:gd name="adj" fmla="val 2937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7588210" y="3311962"/>
            <a:ext cx="6267331" cy="3243263"/>
          </a:xfrm>
          <a:prstGeom prst="roundRect">
            <a:avLst>
              <a:gd name="adj" fmla="val 1049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7815024" y="3481983"/>
            <a:ext cx="5813703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classDiagram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Subject { +request() }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RealSubject { +request() }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Proxy { +request() }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Subject &lt;|-- RealSubject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Subject &lt;|-- Proxy 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Proxy --&gt; RealSubject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7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7956" y="619125"/>
            <a:ext cx="4090630" cy="492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100" b="1" spc="-93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Proxy Pattern Example</a:t>
            </a:r>
            <a:endParaRPr lang="en-US" sz="3100" dirty="0"/>
          </a:p>
        </p:txBody>
      </p:sp>
      <p:sp>
        <p:nvSpPr>
          <p:cNvPr id="3" name="Shape 1"/>
          <p:cNvSpPr/>
          <p:nvPr/>
        </p:nvSpPr>
        <p:spPr>
          <a:xfrm>
            <a:off x="787956" y="1525191"/>
            <a:ext cx="6334958" cy="2757964"/>
          </a:xfrm>
          <a:prstGeom prst="roundRect">
            <a:avLst>
              <a:gd name="adj" fmla="val 2400"/>
            </a:avLst>
          </a:prstGeom>
          <a:solidFill>
            <a:srgbClr val="DADBF1"/>
          </a:solidFill>
          <a:ln/>
        </p:spPr>
      </p:sp>
      <p:sp>
        <p:nvSpPr>
          <p:cNvPr id="4" name="Shape 2"/>
          <p:cNvSpPr/>
          <p:nvPr/>
        </p:nvSpPr>
        <p:spPr>
          <a:xfrm>
            <a:off x="780098" y="1525191"/>
            <a:ext cx="6350675" cy="2757964"/>
          </a:xfrm>
          <a:prstGeom prst="roundRect">
            <a:avLst>
              <a:gd name="adj" fmla="val 857"/>
            </a:avLst>
          </a:prstGeom>
          <a:solidFill>
            <a:srgbClr val="DADBF1"/>
          </a:solidFill>
          <a:ln/>
        </p:spPr>
      </p:sp>
      <p:sp>
        <p:nvSpPr>
          <p:cNvPr id="5" name="Text 3"/>
          <p:cNvSpPr/>
          <p:nvPr/>
        </p:nvSpPr>
        <p:spPr>
          <a:xfrm>
            <a:off x="937617" y="1643301"/>
            <a:ext cx="6035635" cy="2521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interface Subject { 
  void request(); 
} 
class RealSubject implements Subject { 
  public void request() { 
    System.out.println("RealSubject handling request"); 
  } 
} 
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7515106" y="1525191"/>
            <a:ext cx="6334958" cy="4775359"/>
          </a:xfrm>
          <a:prstGeom prst="roundRect">
            <a:avLst>
              <a:gd name="adj" fmla="val 1386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7507248" y="1525191"/>
            <a:ext cx="6350675" cy="4775359"/>
          </a:xfrm>
          <a:prstGeom prst="roundRect">
            <a:avLst>
              <a:gd name="adj" fmla="val 495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7664768" y="1643301"/>
            <a:ext cx="6035635" cy="4539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Proxy implements Subject {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private RealSubject realSubject;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void request() {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if (realSubject == null) {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realSubject = new RealSubject();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System.out.println("Proxy controls access to RealSubject");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realSubject.request();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ProxyExample {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static void main(String[] args) {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Subject proxy = new Proxy();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proxy.request(); // Proxy controls access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200" dirty="0"/>
          </a:p>
          <a:p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787956" y="6812637"/>
            <a:ext cx="1970127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spc="-4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✅</a:t>
            </a:r>
            <a:pPr algn="l" indent="0" marL="0">
              <a:lnSpc>
                <a:spcPts val="1900"/>
              </a:lnSpc>
              <a:buNone/>
            </a:pPr>
            <a:r>
              <a:rPr lang="en-US" sz="1550" b="1" spc="-4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Advantages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87956" y="7216378"/>
            <a:ext cx="6334958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spc="-2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Adds security &amp; lazy initialization</a:t>
            </a:r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7515106" y="6812637"/>
            <a:ext cx="1970127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spc="-4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⚠️</a:t>
            </a:r>
            <a:pPr algn="l" indent="0" marL="0">
              <a:lnSpc>
                <a:spcPts val="1900"/>
              </a:lnSpc>
              <a:buNone/>
            </a:pPr>
            <a:r>
              <a:rPr lang="en-US" sz="1550" b="1" spc="-4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Pitfalls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515106" y="7216378"/>
            <a:ext cx="6334958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spc="-2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May introduce latency</a:t>
            </a:r>
            <a:pPr algn="l" indent="0" marL="0">
              <a:lnSpc>
                <a:spcPts val="1950"/>
              </a:lnSpc>
              <a:buNone/>
            </a:pPr>
            <a:r>
              <a:rPr lang="en-US" sz="1200" spc="-2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93182"/>
            <a:ext cx="5387102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00" b="1" spc="-12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Overview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6280190" y="1932146"/>
            <a:ext cx="484823" cy="484823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80396" y="1932146"/>
            <a:ext cx="6856214" cy="673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Structural design patterns focus on how classes and objects are composed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980396" y="2734508"/>
            <a:ext cx="6856214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These patterns simplify </a:t>
            </a:r>
            <a:pPr algn="l" indent="0" marL="0">
              <a:lnSpc>
                <a:spcPts val="2700"/>
              </a:lnSpc>
              <a:buNone/>
            </a:pPr>
            <a:r>
              <a:rPr lang="en-US" sz="1650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 relationships</a:t>
            </a:r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improve the organization of code in a scalable way.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6280190" y="3881914"/>
            <a:ext cx="484823" cy="484823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980396" y="3881914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Topics Covered: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6980396" y="4347686"/>
            <a:ext cx="6856214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 </a:t>
            </a:r>
            <a:pPr algn="l" indent="0" marL="0">
              <a:lnSpc>
                <a:spcPts val="2700"/>
              </a:lnSpc>
              <a:buNone/>
            </a:pPr>
            <a:r>
              <a:rPr lang="en-US" sz="1650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Adapter</a:t>
            </a:r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Converts one interface into another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6980396" y="4821674"/>
            <a:ext cx="6856214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 </a:t>
            </a:r>
            <a:pPr algn="l" indent="0" marL="0">
              <a:lnSpc>
                <a:spcPts val="2700"/>
              </a:lnSpc>
              <a:buNone/>
            </a:pPr>
            <a:r>
              <a:rPr lang="en-US" sz="1650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Bridge</a:t>
            </a:r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Decouples abstraction from implementation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6980396" y="5295662"/>
            <a:ext cx="6856214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 </a:t>
            </a:r>
            <a:pPr algn="l" indent="0" marL="0">
              <a:lnSpc>
                <a:spcPts val="2700"/>
              </a:lnSpc>
              <a:buNone/>
            </a:pPr>
            <a:r>
              <a:rPr lang="en-US" sz="1650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Composite</a:t>
            </a:r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Treats a group of objects as a single entity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6980396" y="5769650"/>
            <a:ext cx="6856214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4. </a:t>
            </a:r>
            <a:pPr algn="l" indent="0" marL="0">
              <a:lnSpc>
                <a:spcPts val="2700"/>
              </a:lnSpc>
              <a:buNone/>
            </a:pPr>
            <a:r>
              <a:rPr lang="en-US" sz="1650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Decorator</a:t>
            </a:r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Dynamically extends object behavior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6980396" y="6243638"/>
            <a:ext cx="6856214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5. </a:t>
            </a:r>
            <a:pPr algn="l" indent="0" marL="0">
              <a:lnSpc>
                <a:spcPts val="2700"/>
              </a:lnSpc>
              <a:buNone/>
            </a:pPr>
            <a:r>
              <a:rPr lang="en-US" sz="1650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Facade</a:t>
            </a:r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Provides a simplified interface to a complex system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6980396" y="6717625"/>
            <a:ext cx="6856214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6. </a:t>
            </a:r>
            <a:pPr algn="l" indent="0" marL="0">
              <a:lnSpc>
                <a:spcPts val="2700"/>
              </a:lnSpc>
              <a:buNone/>
            </a:pPr>
            <a:r>
              <a:rPr lang="en-US" sz="1650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Proxy</a:t>
            </a:r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Controls access to another object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6980396" y="7191613"/>
            <a:ext cx="6856214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7. </a:t>
            </a:r>
            <a:pPr algn="l" indent="0" marL="0">
              <a:lnSpc>
                <a:spcPts val="2700"/>
              </a:lnSpc>
              <a:buNone/>
            </a:pPr>
            <a:r>
              <a:rPr lang="en-US" sz="1650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Flyweight</a:t>
            </a:r>
            <a:pPr algn="l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Optimizes memory by sharing objects</a:t>
            </a:r>
            <a:endParaRPr lang="en-US" sz="16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2955"/>
            <a:ext cx="7462242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50"/>
              </a:lnSpc>
              <a:buNone/>
            </a:pPr>
            <a:r>
              <a:rPr lang="en-US" sz="3300" b="1" spc="-10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Comparison: Facade vs. Proxy Pattern</a:t>
            </a:r>
            <a:endParaRPr lang="en-US" sz="3300" dirty="0"/>
          </a:p>
        </p:txBody>
      </p:sp>
      <p:sp>
        <p:nvSpPr>
          <p:cNvPr id="3" name="Shape 1"/>
          <p:cNvSpPr/>
          <p:nvPr/>
        </p:nvSpPr>
        <p:spPr>
          <a:xfrm>
            <a:off x="793790" y="1654731"/>
            <a:ext cx="13042821" cy="3561398"/>
          </a:xfrm>
          <a:prstGeom prst="roundRect">
            <a:avLst>
              <a:gd name="adj" fmla="val 200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1662351"/>
            <a:ext cx="13026271" cy="49149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972860" y="1772007"/>
            <a:ext cx="399776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Aspect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5318284" y="1772007"/>
            <a:ext cx="399395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Facade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9659898" y="1772007"/>
            <a:ext cx="399776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Proxy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801410" y="2153841"/>
            <a:ext cx="13026271" cy="76366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972860" y="2263497"/>
            <a:ext cx="399776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Purpose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5318284" y="2263497"/>
            <a:ext cx="3993952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Simplifies access to a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complex subsystem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by providing a unified interface.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9659898" y="2263497"/>
            <a:ext cx="3997762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Controls access to a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 object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adding security, logging, or lazy loading.</a:t>
            </a:r>
            <a:endParaRPr lang="en-US" sz="1300" dirty="0"/>
          </a:p>
        </p:txBody>
      </p:sp>
      <p:sp>
        <p:nvSpPr>
          <p:cNvPr id="12" name="Shape 10"/>
          <p:cNvSpPr/>
          <p:nvPr/>
        </p:nvSpPr>
        <p:spPr>
          <a:xfrm>
            <a:off x="801410" y="2917507"/>
            <a:ext cx="13026271" cy="76366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972860" y="3027164"/>
            <a:ext cx="399776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5318284" y="3027164"/>
            <a:ext cx="3993952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When you want to make a system easier to use by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hiding complexity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9659898" y="3027164"/>
            <a:ext cx="3997762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When you need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indirect access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an object for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security, performance, or logging reasons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300" dirty="0"/>
          </a:p>
        </p:txBody>
      </p:sp>
      <p:sp>
        <p:nvSpPr>
          <p:cNvPr id="16" name="Shape 14"/>
          <p:cNvSpPr/>
          <p:nvPr/>
        </p:nvSpPr>
        <p:spPr>
          <a:xfrm>
            <a:off x="801410" y="3681174"/>
            <a:ext cx="13026271" cy="76366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972860" y="3790831"/>
            <a:ext cx="399776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Structure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5318284" y="3790831"/>
            <a:ext cx="3993952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Calls multiple subsystems and coordinates their use.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9659898" y="3790831"/>
            <a:ext cx="399776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Acts as an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intermediary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an existing object.</a:t>
            </a:r>
            <a:endParaRPr lang="en-US" sz="1300" dirty="0"/>
          </a:p>
        </p:txBody>
      </p:sp>
      <p:sp>
        <p:nvSpPr>
          <p:cNvPr id="20" name="Shape 18"/>
          <p:cNvSpPr/>
          <p:nvPr/>
        </p:nvSpPr>
        <p:spPr>
          <a:xfrm>
            <a:off x="801410" y="4444841"/>
            <a:ext cx="13026271" cy="76366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972860" y="4554498"/>
            <a:ext cx="399776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</a:t>
            </a:r>
            <a:endParaRPr lang="en-US" sz="1300" dirty="0"/>
          </a:p>
        </p:txBody>
      </p:sp>
      <p:sp>
        <p:nvSpPr>
          <p:cNvPr id="22" name="Text 20"/>
          <p:cNvSpPr/>
          <p:nvPr/>
        </p:nvSpPr>
        <p:spPr>
          <a:xfrm>
            <a:off x="5318284" y="4554498"/>
            <a:ext cx="3993952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media library providing a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simple interface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multiple audio and video processing classes.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9659898" y="4554498"/>
            <a:ext cx="3997762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lazy-loading image proxy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that loads an image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only when needed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300" dirty="0"/>
          </a:p>
        </p:txBody>
      </p:sp>
      <p:sp>
        <p:nvSpPr>
          <p:cNvPr id="24" name="Shape 22"/>
          <p:cNvSpPr/>
          <p:nvPr/>
        </p:nvSpPr>
        <p:spPr>
          <a:xfrm>
            <a:off x="793790" y="5598795"/>
            <a:ext cx="382667" cy="382667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548" y="5630644"/>
            <a:ext cx="255151" cy="318968"/>
          </a:xfrm>
          <a:prstGeom prst="rect">
            <a:avLst/>
          </a:prstGeom>
        </p:spPr>
      </p:pic>
      <p:sp>
        <p:nvSpPr>
          <p:cNvPr id="26" name="Text 23"/>
          <p:cNvSpPr/>
          <p:nvPr/>
        </p:nvSpPr>
        <p:spPr>
          <a:xfrm>
            <a:off x="1346478" y="5598795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spc="-5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 Facade when:</a:t>
            </a:r>
            <a:endParaRPr lang="en-US" sz="1650" dirty="0"/>
          </a:p>
        </p:txBody>
      </p:sp>
      <p:sp>
        <p:nvSpPr>
          <p:cNvPr id="27" name="Text 24"/>
          <p:cNvSpPr/>
          <p:nvPr/>
        </p:nvSpPr>
        <p:spPr>
          <a:xfrm>
            <a:off x="1346478" y="5966579"/>
            <a:ext cx="588371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is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too complex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and you need a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simplified interface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300" dirty="0"/>
          </a:p>
        </p:txBody>
      </p:sp>
      <p:sp>
        <p:nvSpPr>
          <p:cNvPr id="28" name="Text 25"/>
          <p:cNvSpPr/>
          <p:nvPr/>
        </p:nvSpPr>
        <p:spPr>
          <a:xfrm>
            <a:off x="1346478" y="6298287"/>
            <a:ext cx="588371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Clients should not interact with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multiple components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directly.</a:t>
            </a:r>
            <a:endParaRPr lang="en-US" sz="1300" dirty="0"/>
          </a:p>
        </p:txBody>
      </p:sp>
      <p:sp>
        <p:nvSpPr>
          <p:cNvPr id="29" name="Shape 26"/>
          <p:cNvSpPr/>
          <p:nvPr/>
        </p:nvSpPr>
        <p:spPr>
          <a:xfrm>
            <a:off x="7400211" y="5598795"/>
            <a:ext cx="382667" cy="382667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3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969" y="5630644"/>
            <a:ext cx="255151" cy="318968"/>
          </a:xfrm>
          <a:prstGeom prst="rect">
            <a:avLst/>
          </a:prstGeom>
        </p:spPr>
      </p:pic>
      <p:sp>
        <p:nvSpPr>
          <p:cNvPr id="31" name="Text 27"/>
          <p:cNvSpPr/>
          <p:nvPr/>
        </p:nvSpPr>
        <p:spPr>
          <a:xfrm>
            <a:off x="7952899" y="5598795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spc="-5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 Proxy when:</a:t>
            </a:r>
            <a:endParaRPr lang="en-US" sz="1650" dirty="0"/>
          </a:p>
        </p:txBody>
      </p:sp>
      <p:sp>
        <p:nvSpPr>
          <p:cNvPr id="32" name="Text 28"/>
          <p:cNvSpPr/>
          <p:nvPr/>
        </p:nvSpPr>
        <p:spPr>
          <a:xfrm>
            <a:off x="7952899" y="5966579"/>
            <a:ext cx="5883712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need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lazy initialization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(e.g., loading a large object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only when required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).</a:t>
            </a:r>
            <a:endParaRPr lang="en-US" sz="1300" dirty="0"/>
          </a:p>
        </p:txBody>
      </p:sp>
      <p:sp>
        <p:nvSpPr>
          <p:cNvPr id="33" name="Text 29"/>
          <p:cNvSpPr/>
          <p:nvPr/>
        </p:nvSpPr>
        <p:spPr>
          <a:xfrm>
            <a:off x="7952899" y="6570464"/>
            <a:ext cx="5883712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want to add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security, access control, or logging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before an object is accessed.</a:t>
            </a:r>
            <a:endParaRPr lang="en-US" sz="1300" dirty="0"/>
          </a:p>
        </p:txBody>
      </p:sp>
      <p:sp>
        <p:nvSpPr>
          <p:cNvPr id="34" name="Text 30"/>
          <p:cNvSpPr/>
          <p:nvPr/>
        </p:nvSpPr>
        <p:spPr>
          <a:xfrm>
            <a:off x="7952899" y="7174349"/>
            <a:ext cx="588371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object is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remote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(e.g., a </a:t>
            </a:r>
            <a:pPr algn="l"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networked resource</a:t>
            </a:r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).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8889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 to Structural Design Patterns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46615"/>
            <a:ext cx="7556421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6810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Definition: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171468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Structural design patterns focus on composing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classes and objects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create large, scalable architectures while maintaining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flexibility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efficiency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4721423"/>
            <a:ext cx="7556421" cy="2819162"/>
          </a:xfrm>
          <a:prstGeom prst="roundRect">
            <a:avLst>
              <a:gd name="adj" fmla="val 337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28224" y="4955858"/>
            <a:ext cx="38414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Use Structural Patterns?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8224" y="5446276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Improve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code reuse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modularity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224" y="594526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Enhance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flexibility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28224" y="644425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Reduce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tight coupling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between classes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028224" y="694324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Promote separation of concerns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5569" y="585788"/>
            <a:ext cx="3461504" cy="440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b="1" spc="-82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1️⃣</a:t>
            </a:r>
            <a:pPr algn="l" indent="0" marL="0">
              <a:lnSpc>
                <a:spcPts val="3400"/>
              </a:lnSpc>
              <a:buNone/>
            </a:pPr>
            <a:r>
              <a:rPr lang="en-US" sz="2700" b="1" spc="-82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Adapter Pattern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745569" y="1371957"/>
            <a:ext cx="1730693" cy="216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spc="-41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Purpose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745569" y="1726644"/>
            <a:ext cx="6400800" cy="442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Adapter pattern allows objects with </a:t>
            </a:r>
            <a:pPr algn="l" indent="0" marL="0">
              <a:lnSpc>
                <a:spcPts val="1700"/>
              </a:lnSpc>
              <a:buNone/>
            </a:pPr>
            <a:r>
              <a:rPr lang="en-US" sz="1050" b="1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incompatible interfaces</a:t>
            </a:r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work together. It acts as a </a:t>
            </a:r>
            <a:pPr algn="l" indent="0" marL="0">
              <a:lnSpc>
                <a:spcPts val="1700"/>
              </a:lnSpc>
              <a:buNone/>
            </a:pPr>
            <a:r>
              <a:rPr lang="en-US" sz="1050" b="1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middle layer</a:t>
            </a:r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that translates one interface into another.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745569" y="2307908"/>
            <a:ext cx="2033111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spc="-41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🔹</a:t>
            </a:r>
            <a:pPr algn="l" indent="0" marL="0">
              <a:lnSpc>
                <a:spcPts val="1700"/>
              </a:lnSpc>
              <a:buNone/>
            </a:pPr>
            <a:r>
              <a:rPr lang="en-US" sz="1350" b="1" spc="-41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When to Use Adapter?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745569" y="2670215"/>
            <a:ext cx="6400800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When integrating </a:t>
            </a:r>
            <a:pPr algn="l" indent="0" marL="0">
              <a:lnSpc>
                <a:spcPts val="1700"/>
              </a:lnSpc>
              <a:buNone/>
            </a:pPr>
            <a:r>
              <a:rPr lang="en-US" sz="1050" b="1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legacy code</a:t>
            </a:r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into a new system.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745569" y="2940129"/>
            <a:ext cx="6400800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When using </a:t>
            </a:r>
            <a:pPr algn="l" indent="0" marL="0">
              <a:lnSpc>
                <a:spcPts val="1700"/>
              </a:lnSpc>
              <a:buNone/>
            </a:pPr>
            <a:r>
              <a:rPr lang="en-US" sz="1050" b="1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third-party libraries</a:t>
            </a:r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with different interfaces.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745569" y="3299936"/>
            <a:ext cx="1730693" cy="216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spc="-41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UML Diagram</a:t>
            </a:r>
            <a:endParaRPr lang="en-US" sz="1350" dirty="0"/>
          </a:p>
        </p:txBody>
      </p:sp>
      <p:sp>
        <p:nvSpPr>
          <p:cNvPr id="9" name="Shape 7"/>
          <p:cNvSpPr/>
          <p:nvPr/>
        </p:nvSpPr>
        <p:spPr>
          <a:xfrm>
            <a:off x="745569" y="3672007"/>
            <a:ext cx="6400800" cy="1757839"/>
          </a:xfrm>
          <a:prstGeom prst="roundRect">
            <a:avLst>
              <a:gd name="adj" fmla="val 3308"/>
            </a:avLst>
          </a:prstGeom>
          <a:solidFill>
            <a:srgbClr val="DADBF1"/>
          </a:solidFill>
          <a:ln/>
        </p:spPr>
      </p:sp>
      <p:sp>
        <p:nvSpPr>
          <p:cNvPr id="10" name="Shape 8"/>
          <p:cNvSpPr/>
          <p:nvPr/>
        </p:nvSpPr>
        <p:spPr>
          <a:xfrm>
            <a:off x="738664" y="3672007"/>
            <a:ext cx="6414611" cy="1757839"/>
          </a:xfrm>
          <a:prstGeom prst="roundRect">
            <a:avLst>
              <a:gd name="adj" fmla="val 1182"/>
            </a:avLst>
          </a:prstGeom>
          <a:solidFill>
            <a:srgbClr val="DADBF1"/>
          </a:solidFill>
          <a:ln/>
        </p:spPr>
      </p:sp>
      <p:sp>
        <p:nvSpPr>
          <p:cNvPr id="11" name="Text 9"/>
          <p:cNvSpPr/>
          <p:nvPr/>
        </p:nvSpPr>
        <p:spPr>
          <a:xfrm>
            <a:off x="877014" y="3775829"/>
            <a:ext cx="6137910" cy="1550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classDiagram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Target { +request() }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Adapter { +request() }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Adaptee { +specificRequest() }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Target &lt;|.. Adapter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Adapter ..|&gt; Adaptee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7491651" y="1371957"/>
            <a:ext cx="173069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spc="-41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📌</a:t>
            </a:r>
            <a:pPr algn="l" indent="0" marL="0">
              <a:lnSpc>
                <a:spcPts val="1700"/>
              </a:lnSpc>
              <a:buNone/>
            </a:pPr>
            <a:r>
              <a:rPr lang="en-US" sz="1350" b="1" spc="-41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Java Example</a:t>
            </a:r>
            <a:endParaRPr lang="en-US" sz="1350" dirty="0"/>
          </a:p>
        </p:txBody>
      </p:sp>
      <p:sp>
        <p:nvSpPr>
          <p:cNvPr id="13" name="Shape 11"/>
          <p:cNvSpPr/>
          <p:nvPr/>
        </p:nvSpPr>
        <p:spPr>
          <a:xfrm>
            <a:off x="7491651" y="1751648"/>
            <a:ext cx="6400800" cy="5744051"/>
          </a:xfrm>
          <a:prstGeom prst="roundRect">
            <a:avLst>
              <a:gd name="adj" fmla="val 1012"/>
            </a:avLst>
          </a:prstGeom>
          <a:solidFill>
            <a:srgbClr val="DADBF1"/>
          </a:solidFill>
          <a:ln/>
        </p:spPr>
      </p:sp>
      <p:sp>
        <p:nvSpPr>
          <p:cNvPr id="14" name="Shape 12"/>
          <p:cNvSpPr/>
          <p:nvPr/>
        </p:nvSpPr>
        <p:spPr>
          <a:xfrm>
            <a:off x="7484745" y="1751648"/>
            <a:ext cx="6414611" cy="5744051"/>
          </a:xfrm>
          <a:prstGeom prst="roundRect">
            <a:avLst>
              <a:gd name="adj" fmla="val 362"/>
            </a:avLst>
          </a:prstGeom>
          <a:solidFill>
            <a:srgbClr val="DADBF1"/>
          </a:solidFill>
          <a:ln/>
        </p:spPr>
      </p:sp>
      <p:sp>
        <p:nvSpPr>
          <p:cNvPr id="15" name="Text 13"/>
          <p:cNvSpPr/>
          <p:nvPr/>
        </p:nvSpPr>
        <p:spPr>
          <a:xfrm>
            <a:off x="7623096" y="1855470"/>
            <a:ext cx="6137910" cy="5536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Old interface (Legacy Code)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OldSystem {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void oldMethod() { System.out.println("Using the old system"); }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New interface (Client expects this)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interface NewInterface { void newMethod(); }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Adapter to make OldSystem work with NewInterface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Adapter implements NewInterface {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private OldSystem oldSystem;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Adapter(OldSystem oldSystem) { this.oldSystem = oldSystem; }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@Override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void newMethod() { oldSystem.oldMethod(); }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Client Code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AdapterExample {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static void main(String[] args) {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NewInterface adapter = new Adapter(new OldSystem());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adapter.newMethod(); // Works with the new interface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78737"/>
            <a:ext cx="81867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Adapter Pattern: Pros and Cons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526732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52276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87579" y="5718096"/>
            <a:ext cx="555748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Enables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compatibility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between incompatible interfaces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587579" y="6523196"/>
            <a:ext cx="55574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Encourages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code reuse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21" y="5267325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279011" y="52276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Pitfalls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8279011" y="5718096"/>
            <a:ext cx="5557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 introduce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additional complexity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8279011" y="6160294"/>
            <a:ext cx="5557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May lead to 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 overhead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7655"/>
            <a:ext cx="5670590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2️⃣</a:t>
            </a:r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Bridge Pattern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21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102173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Bridge pattern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separates abstraction from implementation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allowing them to be developed independently.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521029"/>
            <a:ext cx="34991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UML Diagram (Mermaid.js)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599521" y="3130510"/>
            <a:ext cx="6244709" cy="3606165"/>
          </a:xfrm>
          <a:prstGeom prst="roundRect">
            <a:avLst>
              <a:gd name="adj" fmla="val 2642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7588210" y="3130510"/>
            <a:ext cx="6267331" cy="3606165"/>
          </a:xfrm>
          <a:prstGeom prst="roundRect">
            <a:avLst>
              <a:gd name="adj" fmla="val 944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7815024" y="3300532"/>
            <a:ext cx="5813703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classDiagram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Abstraction { +Implementation impl +operation() }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Implementation { +operationImpl() }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ConcreteImplementationA { +operationImpl() }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ConcreteImplementationB { +operationImpl() }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Abstraction --&gt; Implementation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Implementation &lt;|-- ConcreteImplementationA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Implementation &lt;|-- ConcreteImplementationB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0690" y="597694"/>
            <a:ext cx="3797022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750" b="1" spc="-83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Bridge Pattern Example</a:t>
            </a:r>
            <a:endParaRPr lang="en-US" sz="2750" dirty="0"/>
          </a:p>
        </p:txBody>
      </p:sp>
      <p:sp>
        <p:nvSpPr>
          <p:cNvPr id="3" name="Shape 1"/>
          <p:cNvSpPr/>
          <p:nvPr/>
        </p:nvSpPr>
        <p:spPr>
          <a:xfrm>
            <a:off x="760690" y="1321713"/>
            <a:ext cx="13109019" cy="6316623"/>
          </a:xfrm>
          <a:prstGeom prst="roundRect">
            <a:avLst>
              <a:gd name="adj" fmla="val 939"/>
            </a:avLst>
          </a:prstGeom>
          <a:solidFill>
            <a:srgbClr val="DADBF1"/>
          </a:solidFill>
          <a:ln/>
        </p:spPr>
      </p:sp>
      <p:sp>
        <p:nvSpPr>
          <p:cNvPr id="4" name="Shape 2"/>
          <p:cNvSpPr/>
          <p:nvPr/>
        </p:nvSpPr>
        <p:spPr>
          <a:xfrm>
            <a:off x="753666" y="1321713"/>
            <a:ext cx="13123069" cy="6316623"/>
          </a:xfrm>
          <a:prstGeom prst="roundRect">
            <a:avLst>
              <a:gd name="adj" fmla="val 336"/>
            </a:avLst>
          </a:prstGeom>
          <a:solidFill>
            <a:srgbClr val="DADBF1"/>
          </a:solidFill>
          <a:ln/>
        </p:spPr>
      </p:sp>
      <p:sp>
        <p:nvSpPr>
          <p:cNvPr id="5" name="Text 3"/>
          <p:cNvSpPr/>
          <p:nvPr/>
        </p:nvSpPr>
        <p:spPr>
          <a:xfrm>
            <a:off x="894874" y="1427678"/>
            <a:ext cx="12840652" cy="61046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interface Color { void applyColor(); }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Red implements Color 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void applyColor() { System.out.println("Applying red color"); }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abstract class Shape 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protected Color color;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Shape(Color color) { this.color = color; }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abstract void draw();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Circle extends Shape 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Circle(Color color) { super(color); }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void draw() 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System.out.print("Drawing Circle with ");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color.applyColor(); 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BridgeExample 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static void main(String[] args) 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Shape redCircle = new Circle(new Red());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redCircle.draw(); 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50012"/>
            <a:ext cx="7404735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00" b="1" spc="-12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Bridge Pattern: Pros and Cons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93790" y="2154198"/>
            <a:ext cx="3616643" cy="711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5550" b="1" spc="-168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5550" dirty="0"/>
          </a:p>
        </p:txBody>
      </p:sp>
      <p:sp>
        <p:nvSpPr>
          <p:cNvPr id="5" name="Text 2"/>
          <p:cNvSpPr/>
          <p:nvPr/>
        </p:nvSpPr>
        <p:spPr>
          <a:xfrm>
            <a:off x="1255276" y="313443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Advantages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793790" y="3600212"/>
            <a:ext cx="3616643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650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Decouples abstraction from implementation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4733568" y="2154198"/>
            <a:ext cx="3616643" cy="711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5550" b="1" spc="-168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5550" dirty="0"/>
          </a:p>
        </p:txBody>
      </p:sp>
      <p:sp>
        <p:nvSpPr>
          <p:cNvPr id="8" name="Text 5"/>
          <p:cNvSpPr/>
          <p:nvPr/>
        </p:nvSpPr>
        <p:spPr>
          <a:xfrm>
            <a:off x="5195054" y="313443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Benefits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4733568" y="3600212"/>
            <a:ext cx="3616643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Makes systems </a:t>
            </a:r>
            <a:pPr algn="ctr" indent="0" marL="0">
              <a:lnSpc>
                <a:spcPts val="2700"/>
              </a:lnSpc>
              <a:buNone/>
            </a:pPr>
            <a:r>
              <a:rPr lang="en-US" sz="1650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 and maintainable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2763679" y="5043845"/>
            <a:ext cx="3616643" cy="711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5550" b="1" spc="-168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5550" dirty="0"/>
          </a:p>
        </p:txBody>
      </p:sp>
      <p:sp>
        <p:nvSpPr>
          <p:cNvPr id="11" name="Text 8"/>
          <p:cNvSpPr/>
          <p:nvPr/>
        </p:nvSpPr>
        <p:spPr>
          <a:xfrm>
            <a:off x="3225165" y="6024086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Pitfalls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2763679" y="6489859"/>
            <a:ext cx="3616643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650" b="1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Complexity may increase</a:t>
            </a:r>
            <a:pPr algn="ctr" indent="0" marL="0">
              <a:lnSpc>
                <a:spcPts val="270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if not necessary</a:t>
            </a:r>
            <a:endParaRPr lang="en-US" sz="1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74752"/>
            <a:ext cx="5670828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3️⃣</a:t>
            </a:r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Composite Pattern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58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📌</a:t>
            </a:r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Purpose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7392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Composite pattern allows treating </a:t>
            </a:r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group of objects the same way as individual objects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158127"/>
            <a:ext cx="39020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📌</a:t>
            </a:r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UML Diagram (Mermaid.js)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599521" y="2767608"/>
            <a:ext cx="6244709" cy="4331970"/>
          </a:xfrm>
          <a:prstGeom prst="roundRect">
            <a:avLst>
              <a:gd name="adj" fmla="val 2199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7588210" y="2767608"/>
            <a:ext cx="6267331" cy="4331970"/>
          </a:xfrm>
          <a:prstGeom prst="roundRect">
            <a:avLst>
              <a:gd name="adj" fmla="val 785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7815024" y="2937629"/>
            <a:ext cx="5813703" cy="39919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classDiagram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Component { +operation() }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Leaf { +operation() }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Composite {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+operation()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+add(Component)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+remove(Component)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Component &lt;|-- Leaf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Component &lt;|-- Composite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2025-03-20T12:55:48Z</dcterms:created>
  <dcterms:modified xsi:type="dcterms:W3CDTF">2025-03-20T12:55:48Z</dcterms:modified>
</cp:coreProperties>
</file>