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80" r:id="rId11"/>
    <p:sldId id="282" r:id="rId12"/>
    <p:sldId id="265" r:id="rId13"/>
    <p:sldId id="266" r:id="rId14"/>
    <p:sldId id="276" r:id="rId15"/>
    <p:sldId id="278" r:id="rId16"/>
    <p:sldId id="267" r:id="rId17"/>
    <p:sldId id="268" r:id="rId18"/>
    <p:sldId id="283" r:id="rId19"/>
    <p:sldId id="284" r:id="rId20"/>
    <p:sldId id="269" r:id="rId21"/>
    <p:sldId id="271" r:id="rId22"/>
    <p:sldId id="272" r:id="rId23"/>
    <p:sldId id="273" r:id="rId24"/>
    <p:sldId id="274" r:id="rId25"/>
    <p:sldId id="275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ela Agafitei" userId="ae10ae29dbdb9851" providerId="LiveId" clId="{54FC1B50-252B-4569-B8F3-FA4BE0DE0264}"/>
    <pc:docChg chg="undo custSel delSld modSld">
      <pc:chgData name="Mihaela Agafitei" userId="ae10ae29dbdb9851" providerId="LiveId" clId="{54FC1B50-252B-4569-B8F3-FA4BE0DE0264}" dt="2024-12-16T10:15:21.210" v="135" actId="12"/>
      <pc:docMkLst>
        <pc:docMk/>
      </pc:docMkLst>
      <pc:sldChg chg="modSp mod">
        <pc:chgData name="Mihaela Agafitei" userId="ae10ae29dbdb9851" providerId="LiveId" clId="{54FC1B50-252B-4569-B8F3-FA4BE0DE0264}" dt="2024-12-16T10:07:32.273" v="13" actId="20577"/>
        <pc:sldMkLst>
          <pc:docMk/>
          <pc:sldMk cId="1247262964" sldId="269"/>
        </pc:sldMkLst>
        <pc:spChg chg="mod">
          <ac:chgData name="Mihaela Agafitei" userId="ae10ae29dbdb9851" providerId="LiveId" clId="{54FC1B50-252B-4569-B8F3-FA4BE0DE0264}" dt="2024-12-16T10:07:32.273" v="13" actId="20577"/>
          <ac:spMkLst>
            <pc:docMk/>
            <pc:sldMk cId="1247262964" sldId="269"/>
            <ac:spMk id="3" creationId="{49C441A3-AA8A-31D3-CE7B-D186EB2677C2}"/>
          </ac:spMkLst>
        </pc:spChg>
      </pc:sldChg>
      <pc:sldChg chg="del">
        <pc:chgData name="Mihaela Agafitei" userId="ae10ae29dbdb9851" providerId="LiveId" clId="{54FC1B50-252B-4569-B8F3-FA4BE0DE0264}" dt="2024-12-16T10:07:11.412" v="0" actId="2696"/>
        <pc:sldMkLst>
          <pc:docMk/>
          <pc:sldMk cId="3909150757" sldId="270"/>
        </pc:sldMkLst>
      </pc:sldChg>
      <pc:sldChg chg="modSp mod">
        <pc:chgData name="Mihaela Agafitei" userId="ae10ae29dbdb9851" providerId="LiveId" clId="{54FC1B50-252B-4569-B8F3-FA4BE0DE0264}" dt="2024-12-16T10:10:21.918" v="59"/>
        <pc:sldMkLst>
          <pc:docMk/>
          <pc:sldMk cId="3666156863" sldId="272"/>
        </pc:sldMkLst>
        <pc:spChg chg="mod">
          <ac:chgData name="Mihaela Agafitei" userId="ae10ae29dbdb9851" providerId="LiveId" clId="{54FC1B50-252B-4569-B8F3-FA4BE0DE0264}" dt="2024-12-16T10:10:21.918" v="59"/>
          <ac:spMkLst>
            <pc:docMk/>
            <pc:sldMk cId="3666156863" sldId="272"/>
            <ac:spMk id="3" creationId="{44B7D839-5FB4-F416-78A7-358255ECB04B}"/>
          </ac:spMkLst>
        </pc:spChg>
      </pc:sldChg>
      <pc:sldChg chg="modSp mod">
        <pc:chgData name="Mihaela Agafitei" userId="ae10ae29dbdb9851" providerId="LiveId" clId="{54FC1B50-252B-4569-B8F3-FA4BE0DE0264}" dt="2024-12-16T10:13:06.048" v="86" actId="5793"/>
        <pc:sldMkLst>
          <pc:docMk/>
          <pc:sldMk cId="102317359" sldId="274"/>
        </pc:sldMkLst>
        <pc:spChg chg="mod">
          <ac:chgData name="Mihaela Agafitei" userId="ae10ae29dbdb9851" providerId="LiveId" clId="{54FC1B50-252B-4569-B8F3-FA4BE0DE0264}" dt="2024-12-16T10:13:06.048" v="86" actId="5793"/>
          <ac:spMkLst>
            <pc:docMk/>
            <pc:sldMk cId="102317359" sldId="274"/>
            <ac:spMk id="3" creationId="{7FC328EC-3796-6B9B-85C1-BCD72E5C337D}"/>
          </ac:spMkLst>
        </pc:spChg>
      </pc:sldChg>
      <pc:sldChg chg="addSp modSp mod setBg">
        <pc:chgData name="Mihaela Agafitei" userId="ae10ae29dbdb9851" providerId="LiveId" clId="{54FC1B50-252B-4569-B8F3-FA4BE0DE0264}" dt="2024-12-16T10:13:26.194" v="92" actId="20577"/>
        <pc:sldMkLst>
          <pc:docMk/>
          <pc:sldMk cId="3576046578" sldId="275"/>
        </pc:sldMkLst>
        <pc:spChg chg="mod">
          <ac:chgData name="Mihaela Agafitei" userId="ae10ae29dbdb9851" providerId="LiveId" clId="{54FC1B50-252B-4569-B8F3-FA4BE0DE0264}" dt="2024-12-16T10:13:19.762" v="90" actId="26606"/>
          <ac:spMkLst>
            <pc:docMk/>
            <pc:sldMk cId="3576046578" sldId="275"/>
            <ac:spMk id="2" creationId="{D82AC49A-BB78-BD9A-CCA8-455E921F57F6}"/>
          </ac:spMkLst>
        </pc:spChg>
        <pc:spChg chg="mod">
          <ac:chgData name="Mihaela Agafitei" userId="ae10ae29dbdb9851" providerId="LiveId" clId="{54FC1B50-252B-4569-B8F3-FA4BE0DE0264}" dt="2024-12-16T10:13:26.194" v="92" actId="20577"/>
          <ac:spMkLst>
            <pc:docMk/>
            <pc:sldMk cId="3576046578" sldId="275"/>
            <ac:spMk id="3" creationId="{79E255AD-B4B5-92F7-6EED-0765117AD4C1}"/>
          </ac:spMkLst>
        </pc:spChg>
        <pc:spChg chg="add">
          <ac:chgData name="Mihaela Agafitei" userId="ae10ae29dbdb9851" providerId="LiveId" clId="{54FC1B50-252B-4569-B8F3-FA4BE0DE0264}" dt="2024-12-16T10:13:19.762" v="90" actId="26606"/>
          <ac:spMkLst>
            <pc:docMk/>
            <pc:sldMk cId="3576046578" sldId="275"/>
            <ac:spMk id="13319" creationId="{B4211733-C0C2-45A1-92E9-0BAECCB06D06}"/>
          </ac:spMkLst>
        </pc:spChg>
        <pc:picChg chg="mod ord">
          <ac:chgData name="Mihaela Agafitei" userId="ae10ae29dbdb9851" providerId="LiveId" clId="{54FC1B50-252B-4569-B8F3-FA4BE0DE0264}" dt="2024-12-16T10:13:19.762" v="90" actId="26606"/>
          <ac:picMkLst>
            <pc:docMk/>
            <pc:sldMk cId="3576046578" sldId="275"/>
            <ac:picMk id="13314" creationId="{645BB6C2-CAF2-CD9C-DF27-6A00CA420CEE}"/>
          </ac:picMkLst>
        </pc:picChg>
        <pc:picChg chg="add">
          <ac:chgData name="Mihaela Agafitei" userId="ae10ae29dbdb9851" providerId="LiveId" clId="{54FC1B50-252B-4569-B8F3-FA4BE0DE0264}" dt="2024-12-16T10:13:19.762" v="90" actId="26606"/>
          <ac:picMkLst>
            <pc:docMk/>
            <pc:sldMk cId="3576046578" sldId="275"/>
            <ac:picMk id="13321" creationId="{34FB00AB-7BB6-4FC4-AF0D-EFA3687C7E44}"/>
          </ac:picMkLst>
        </pc:picChg>
      </pc:sldChg>
      <pc:sldChg chg="modSp mod">
        <pc:chgData name="Mihaela Agafitei" userId="ae10ae29dbdb9851" providerId="LiveId" clId="{54FC1B50-252B-4569-B8F3-FA4BE0DE0264}" dt="2024-12-16T10:15:21.210" v="135" actId="12"/>
        <pc:sldMkLst>
          <pc:docMk/>
          <pc:sldMk cId="3492428246" sldId="283"/>
        </pc:sldMkLst>
        <pc:spChg chg="mod">
          <ac:chgData name="Mihaela Agafitei" userId="ae10ae29dbdb9851" providerId="LiveId" clId="{54FC1B50-252B-4569-B8F3-FA4BE0DE0264}" dt="2024-12-16T10:15:21.210" v="135" actId="12"/>
          <ac:spMkLst>
            <pc:docMk/>
            <pc:sldMk cId="3492428246" sldId="283"/>
            <ac:spMk id="3" creationId="{EA911B03-3F78-8E2F-8572-662C931898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E4FC-1627-AF05-AEE8-2EEEECAB6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Jira and its Automation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807DF-00C1-1D38-DC47-46CCD7197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Popescu </a:t>
            </a:r>
            <a:r>
              <a:rPr lang="en-US" dirty="0" err="1"/>
              <a:t>Paullo</a:t>
            </a:r>
            <a:r>
              <a:rPr lang="en-US" dirty="0"/>
              <a:t>-Robertto-</a:t>
            </a:r>
            <a:r>
              <a:rPr lang="en-US" dirty="0" err="1"/>
              <a:t>Karloss</a:t>
            </a:r>
            <a:r>
              <a:rPr lang="en-US" dirty="0"/>
              <a:t> 406 IS</a:t>
            </a:r>
          </a:p>
          <a:p>
            <a:r>
              <a:rPr lang="en-US" dirty="0" err="1"/>
              <a:t>Agafitei</a:t>
            </a:r>
            <a:r>
              <a:rPr lang="en-US" dirty="0"/>
              <a:t> </a:t>
            </a:r>
            <a:r>
              <a:rPr lang="en-US" dirty="0" err="1"/>
              <a:t>Iuliana</a:t>
            </a:r>
            <a:r>
              <a:rPr lang="en-US" dirty="0"/>
              <a:t>-Mihaela 406 IS</a:t>
            </a:r>
          </a:p>
        </p:txBody>
      </p:sp>
      <p:pic>
        <p:nvPicPr>
          <p:cNvPr id="4" name="Picture 2" descr="Jira (software) - Wikipedia">
            <a:extLst>
              <a:ext uri="{FF2B5EF4-FFF2-40B4-BE49-F238E27FC236}">
                <a16:creationId xmlns:a16="http://schemas.microsoft.com/office/drawing/2014/main" id="{7403BA97-29FF-8920-2D86-C129BCCD1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183" y="3429000"/>
            <a:ext cx="4544839" cy="191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72260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34BC-68D1-CE66-42AF-C41C6B4B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592" y="935217"/>
            <a:ext cx="9603275" cy="1049235"/>
          </a:xfrm>
        </p:spPr>
        <p:txBody>
          <a:bodyPr/>
          <a:lstStyle/>
          <a:p>
            <a:r>
              <a:rPr lang="en-US" dirty="0"/>
              <a:t>Kanban 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ACEE0-68EB-4FB1-39BB-8E3CACFA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499" y="1459834"/>
            <a:ext cx="9085001" cy="512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2633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31D32-26F9-277F-3A25-D7E0336D3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5666-DD8A-E125-2E64-94F86015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592" y="935217"/>
            <a:ext cx="9603275" cy="1049235"/>
          </a:xfrm>
        </p:spPr>
        <p:txBody>
          <a:bodyPr/>
          <a:lstStyle/>
          <a:p>
            <a:r>
              <a:rPr lang="en-US" dirty="0"/>
              <a:t>Scrum Template</a:t>
            </a:r>
          </a:p>
        </p:txBody>
      </p:sp>
      <p:pic>
        <p:nvPicPr>
          <p:cNvPr id="15364" name="Picture 4" descr="Scrum Backlog Template | Jira Templates">
            <a:extLst>
              <a:ext uri="{FF2B5EF4-FFF2-40B4-BE49-F238E27FC236}">
                <a16:creationId xmlns:a16="http://schemas.microsoft.com/office/drawing/2014/main" id="{500010A9-334C-1D8C-4A73-7DD7A077A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31" y="1459834"/>
            <a:ext cx="10420538" cy="512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67581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47AC-6EA6-6A01-5E54-B823342C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Functionalitati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5645-B94E-00AC-DB1C-57FF5926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256" y="1892174"/>
            <a:ext cx="9674290" cy="357417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personalizarea</a:t>
            </a:r>
            <a:r>
              <a:rPr lang="en-US" dirty="0"/>
              <a:t> </a:t>
            </a:r>
            <a:r>
              <a:rPr lang="en-US" dirty="0" err="1"/>
              <a:t>fluxurilor</a:t>
            </a:r>
            <a:r>
              <a:rPr lang="en-US" dirty="0"/>
              <a:t> de </a:t>
            </a:r>
            <a:r>
              <a:rPr lang="en-US" dirty="0" err="1"/>
              <a:t>lucru</a:t>
            </a:r>
            <a:r>
              <a:rPr lang="en-US" dirty="0"/>
              <a:t> (workflow):</a:t>
            </a:r>
          </a:p>
          <a:p>
            <a:pPr lvl="1"/>
            <a:r>
              <a:rPr lang="en-US" dirty="0" err="1"/>
              <a:t>Statusurile</a:t>
            </a:r>
            <a:r>
              <a:rPr lang="en-US" dirty="0"/>
              <a:t> </a:t>
            </a:r>
            <a:r>
              <a:rPr lang="en-US" dirty="0" err="1"/>
              <a:t>sarcinilor</a:t>
            </a:r>
            <a:r>
              <a:rPr lang="en-US" dirty="0"/>
              <a:t> (de ex. Implicit “</a:t>
            </a:r>
            <a:r>
              <a:rPr lang="en-US" b="1" dirty="0"/>
              <a:t>To Do</a:t>
            </a:r>
            <a:r>
              <a:rPr lang="en-US" dirty="0"/>
              <a:t>”, “</a:t>
            </a:r>
            <a:r>
              <a:rPr lang="en-US" b="1" dirty="0"/>
              <a:t>In Progress</a:t>
            </a:r>
            <a:r>
              <a:rPr lang="en-US" dirty="0"/>
              <a:t>” </a:t>
            </a:r>
            <a:r>
              <a:rPr lang="en-US" dirty="0" err="1"/>
              <a:t>si</a:t>
            </a:r>
            <a:r>
              <a:rPr lang="en-US" dirty="0"/>
              <a:t> “</a:t>
            </a:r>
            <a:r>
              <a:rPr lang="en-US" b="1" dirty="0"/>
              <a:t>Done</a:t>
            </a:r>
            <a:r>
              <a:rPr lang="en-US" dirty="0"/>
              <a:t>”) pot fi </a:t>
            </a:r>
            <a:r>
              <a:rPr lang="en-US" dirty="0" err="1"/>
              <a:t>personalizate</a:t>
            </a:r>
            <a:r>
              <a:rPr lang="en-US" dirty="0"/>
              <a:t> (de ex. “</a:t>
            </a:r>
            <a:r>
              <a:rPr lang="en-US" b="1" i="1" dirty="0"/>
              <a:t>In Review</a:t>
            </a:r>
            <a:r>
              <a:rPr lang="en-US" dirty="0"/>
              <a:t>”, “</a:t>
            </a:r>
            <a:r>
              <a:rPr lang="en-US" b="1" i="1" dirty="0"/>
              <a:t>In Testing</a:t>
            </a:r>
            <a:r>
              <a:rPr lang="en-US" dirty="0"/>
              <a:t>”, “</a:t>
            </a:r>
            <a:r>
              <a:rPr lang="en-US" b="1" i="1" dirty="0"/>
              <a:t>Deployed</a:t>
            </a:r>
            <a:r>
              <a:rPr lang="en-US" dirty="0"/>
              <a:t>”).</a:t>
            </a:r>
          </a:p>
          <a:p>
            <a:pPr lvl="1"/>
            <a:r>
              <a:rPr lang="en-US" dirty="0" err="1"/>
              <a:t>Automatizarea</a:t>
            </a:r>
            <a:r>
              <a:rPr lang="en-US" dirty="0"/>
              <a:t> workflow-</a:t>
            </a:r>
            <a:r>
              <a:rPr lang="en-US" dirty="0" err="1"/>
              <a:t>urilor</a:t>
            </a:r>
            <a:r>
              <a:rPr lang="en-US" dirty="0"/>
              <a:t>. Se pot </a:t>
            </a:r>
            <a:r>
              <a:rPr lang="en-US" dirty="0" err="1"/>
              <a:t>defini</a:t>
            </a:r>
            <a:r>
              <a:rPr lang="en-US" dirty="0"/>
              <a:t> reguli care </a:t>
            </a:r>
            <a:r>
              <a:rPr lang="en-US" dirty="0" err="1"/>
              <a:t>determina</a:t>
            </a:r>
            <a:r>
              <a:rPr lang="en-US" dirty="0"/>
              <a:t> cand un task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trece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status in </a:t>
            </a:r>
            <a:r>
              <a:rPr lang="en-US" dirty="0" err="1"/>
              <a:t>altul</a:t>
            </a:r>
            <a:r>
              <a:rPr lang="en-US" dirty="0"/>
              <a:t> (De ex. Nu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muta</a:t>
            </a:r>
            <a:r>
              <a:rPr lang="en-US" dirty="0"/>
              <a:t> “In Testing” </a:t>
            </a:r>
            <a:r>
              <a:rPr lang="en-US" dirty="0" err="1"/>
              <a:t>pana</a:t>
            </a:r>
            <a:r>
              <a:rPr lang="en-US" dirty="0"/>
              <a:t> nu s-a </a:t>
            </a:r>
            <a:r>
              <a:rPr lang="en-US" dirty="0" err="1"/>
              <a:t>finalizat</a:t>
            </a:r>
            <a:r>
              <a:rPr lang="en-US" dirty="0"/>
              <a:t> </a:t>
            </a:r>
            <a:r>
              <a:rPr lang="en-US" dirty="0" err="1"/>
              <a:t>etapa</a:t>
            </a:r>
            <a:r>
              <a:rPr lang="en-US" dirty="0"/>
              <a:t> “</a:t>
            </a:r>
            <a:r>
              <a:rPr lang="en-US" b="1" i="1" dirty="0"/>
              <a:t>In Review</a:t>
            </a:r>
            <a:r>
              <a:rPr lang="en-US" dirty="0"/>
              <a:t>”. </a:t>
            </a:r>
            <a:r>
              <a:rPr lang="en-US" dirty="0" err="1"/>
              <a:t>Anumite</a:t>
            </a:r>
            <a:r>
              <a:rPr lang="en-US" dirty="0"/>
              <a:t> </a:t>
            </a:r>
            <a:r>
              <a:rPr lang="en-US" dirty="0" err="1"/>
              <a:t>schimbari</a:t>
            </a:r>
            <a:r>
              <a:rPr lang="en-US" dirty="0"/>
              <a:t> de status pot fi </a:t>
            </a:r>
            <a:r>
              <a:rPr lang="en-US" dirty="0" err="1"/>
              <a:t>aprobate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de </a:t>
            </a:r>
            <a:r>
              <a:rPr lang="en-US" dirty="0" err="1"/>
              <a:t>anumiti</a:t>
            </a:r>
            <a:r>
              <a:rPr lang="en-US" dirty="0"/>
              <a:t> </a:t>
            </a:r>
            <a:r>
              <a:rPr lang="en-US" dirty="0" err="1"/>
              <a:t>utilizatori</a:t>
            </a:r>
            <a:r>
              <a:rPr lang="en-US" dirty="0"/>
              <a:t>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manageri</a:t>
            </a:r>
            <a:r>
              <a:rPr lang="en-US" dirty="0"/>
              <a:t> / QA Leads).</a:t>
            </a:r>
          </a:p>
          <a:p>
            <a:pPr lvl="1"/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echipa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workflow-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domeniul</a:t>
            </a:r>
            <a:r>
              <a:rPr lang="en-US" dirty="0"/>
              <a:t> </a:t>
            </a:r>
            <a:r>
              <a:rPr lang="en-US" dirty="0" err="1"/>
              <a:t>proiectui</a:t>
            </a:r>
            <a:r>
              <a:rPr lang="en-US" dirty="0"/>
              <a:t>. De ex o </a:t>
            </a:r>
            <a:r>
              <a:rPr lang="en-US" dirty="0" err="1"/>
              <a:t>echipa</a:t>
            </a:r>
            <a:r>
              <a:rPr lang="en-US" dirty="0"/>
              <a:t> de marketing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statusuri</a:t>
            </a:r>
            <a:r>
              <a:rPr lang="en-US" dirty="0"/>
              <a:t> “Content Drafted”, “</a:t>
            </a:r>
            <a:r>
              <a:rPr lang="en-US" dirty="0" err="1"/>
              <a:t>Awating</a:t>
            </a:r>
            <a:r>
              <a:rPr lang="en-US" dirty="0"/>
              <a:t> Approval”, “Published” pe cand o </a:t>
            </a:r>
            <a:r>
              <a:rPr lang="en-US" dirty="0" err="1"/>
              <a:t>echipa</a:t>
            </a:r>
            <a:r>
              <a:rPr lang="en-US" dirty="0"/>
              <a:t> </a:t>
            </a:r>
            <a:r>
              <a:rPr lang="en-US" dirty="0" err="1"/>
              <a:t>tehnica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un workflow </a:t>
            </a:r>
            <a:r>
              <a:rPr lang="en-US" dirty="0" err="1"/>
              <a:t>complet</a:t>
            </a:r>
            <a:r>
              <a:rPr lang="en-US" dirty="0"/>
              <a:t> </a:t>
            </a:r>
            <a:r>
              <a:rPr lang="en-US" dirty="0" err="1"/>
              <a:t>diferit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47388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E8BD-0EA3-878F-1AFF-43683461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Jira?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A4ABD-3473-2B5F-A1F5-0D18C7A95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Flexibilitate</a:t>
            </a:r>
            <a:r>
              <a:rPr lang="en-US" dirty="0"/>
              <a:t> in </a:t>
            </a:r>
            <a:r>
              <a:rPr lang="en-US" dirty="0" err="1"/>
              <a:t>configurare</a:t>
            </a:r>
            <a:endParaRPr lang="en-US" dirty="0"/>
          </a:p>
          <a:p>
            <a:r>
              <a:rPr lang="en-US" dirty="0" err="1"/>
              <a:t>Vizibilitate</a:t>
            </a:r>
            <a:r>
              <a:rPr lang="en-US" dirty="0"/>
              <a:t> </a:t>
            </a:r>
            <a:r>
              <a:rPr lang="en-US" dirty="0" err="1"/>
              <a:t>clara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proiectelor</a:t>
            </a:r>
            <a:endParaRPr lang="en-US" dirty="0"/>
          </a:p>
          <a:p>
            <a:r>
              <a:rPr lang="en-US" dirty="0" err="1"/>
              <a:t>Integrare</a:t>
            </a:r>
            <a:r>
              <a:rPr lang="en-US" dirty="0"/>
              <a:t> cu </a:t>
            </a:r>
            <a:r>
              <a:rPr lang="en-US" dirty="0" err="1"/>
              <a:t>alte</a:t>
            </a:r>
            <a:r>
              <a:rPr lang="en-US" dirty="0"/>
              <a:t> tool-</a:t>
            </a:r>
            <a:r>
              <a:rPr lang="en-US" dirty="0" err="1"/>
              <a:t>uri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Slack – </a:t>
            </a:r>
            <a:r>
              <a:rPr lang="en-US" dirty="0" err="1"/>
              <a:t>comunicare</a:t>
            </a:r>
            <a:endParaRPr lang="en-US" dirty="0"/>
          </a:p>
          <a:p>
            <a:pPr lvl="1"/>
            <a:r>
              <a:rPr lang="en-US" dirty="0"/>
              <a:t>Confluence – documentatie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–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codului</a:t>
            </a:r>
            <a:r>
              <a:rPr lang="en-US" dirty="0"/>
              <a:t> </a:t>
            </a:r>
            <a:r>
              <a:rPr lang="en-US" dirty="0" err="1"/>
              <a:t>sursa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8571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2474-E977-4AE6-5EA7-A4208101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integrare</a:t>
            </a:r>
            <a:r>
              <a:rPr lang="en-US" dirty="0"/>
              <a:t> cu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DC0E2A-776E-5FF5-5A22-94241F242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49" y="1477941"/>
            <a:ext cx="7638916" cy="459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9743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9903C-1566-8234-1E4E-9604F620A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9E62-A96A-ED93-B33F-2CE3367D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integrare</a:t>
            </a:r>
            <a:r>
              <a:rPr lang="en-US" dirty="0"/>
              <a:t> cu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208CF-6766-A9A0-DCC7-F27F8B1155F0}"/>
              </a:ext>
            </a:extLst>
          </p:cNvPr>
          <p:cNvSpPr txBox="1"/>
          <p:nvPr/>
        </p:nvSpPr>
        <p:spPr>
          <a:xfrm>
            <a:off x="1130269" y="1527284"/>
            <a:ext cx="6697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Tracking la </a:t>
            </a:r>
            <a:r>
              <a:rPr lang="en-US" i="1" dirty="0"/>
              <a:t>branch-</a:t>
            </a:r>
            <a:r>
              <a:rPr lang="en-US" i="1" dirty="0" err="1"/>
              <a:t>uri</a:t>
            </a:r>
            <a:endParaRPr lang="en-US" i="1" dirty="0"/>
          </a:p>
          <a:p>
            <a:r>
              <a:rPr lang="en-US" dirty="0"/>
              <a:t>Ex </a:t>
            </a:r>
            <a:r>
              <a:rPr lang="en-US" dirty="0" err="1"/>
              <a:t>utilizare</a:t>
            </a:r>
            <a:r>
              <a:rPr lang="en-US" dirty="0"/>
              <a:t>: </a:t>
            </a:r>
            <a:r>
              <a:rPr lang="en-US" b="1" dirty="0"/>
              <a:t>git checkout –b issue-key-your-branch-name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C4950-B093-8679-E1C8-F7D8CABEE435}"/>
              </a:ext>
            </a:extLst>
          </p:cNvPr>
          <p:cNvSpPr txBox="1"/>
          <p:nvPr/>
        </p:nvSpPr>
        <p:spPr>
          <a:xfrm>
            <a:off x="1130269" y="2782668"/>
            <a:ext cx="6014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Tracking la </a:t>
            </a:r>
            <a:r>
              <a:rPr lang="en-US" i="1" dirty="0"/>
              <a:t>commit-</a:t>
            </a:r>
            <a:r>
              <a:rPr lang="en-US" i="1" dirty="0" err="1"/>
              <a:t>uri</a:t>
            </a:r>
            <a:endParaRPr lang="en-US" i="1" dirty="0"/>
          </a:p>
          <a:p>
            <a:r>
              <a:rPr lang="en-US" dirty="0"/>
              <a:t>Ex </a:t>
            </a:r>
            <a:r>
              <a:rPr lang="en-US" dirty="0" err="1"/>
              <a:t>utilizare</a:t>
            </a:r>
            <a:r>
              <a:rPr lang="en-US" dirty="0"/>
              <a:t>: </a:t>
            </a:r>
            <a:r>
              <a:rPr lang="en-US" b="1" dirty="0"/>
              <a:t>git commit –m “issue-key your message”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407093-C267-94DD-0B74-E484951E5DCB}"/>
              </a:ext>
            </a:extLst>
          </p:cNvPr>
          <p:cNvSpPr txBox="1"/>
          <p:nvPr/>
        </p:nvSpPr>
        <p:spPr>
          <a:xfrm>
            <a:off x="7716174" y="2951434"/>
            <a:ext cx="3496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Tracking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i="1" dirty="0"/>
              <a:t>pull requests</a:t>
            </a:r>
            <a:r>
              <a:rPr lang="en-US" dirty="0"/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8AB7CE-DBD1-D158-AF7B-678DBB135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040" y="815707"/>
            <a:ext cx="4195785" cy="20274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67981D-2BA2-2619-BBB1-772BC51A2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438" y="3621788"/>
            <a:ext cx="3429656" cy="21953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A60B4C-4BB0-776C-49EA-FBCBDEA2B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666" y="3428999"/>
            <a:ext cx="3812841" cy="238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99289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D6CC-10C2-9E2A-69F8-E2A39B70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Functii</a:t>
            </a:r>
            <a:r>
              <a:rPr lang="en-US" dirty="0"/>
              <a:t> de </a:t>
            </a:r>
            <a:r>
              <a:rPr lang="en-US" dirty="0" err="1"/>
              <a:t>automatizare</a:t>
            </a:r>
            <a:r>
              <a:rPr lang="en-US" dirty="0"/>
              <a:t> in 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E7F25-F961-9FF5-B15F-2295CB6F8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Exemple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 a </a:t>
            </a:r>
            <a:r>
              <a:rPr lang="en-US" dirty="0" err="1"/>
              <a:t>automatizarii</a:t>
            </a:r>
            <a:r>
              <a:rPr lang="en-US" dirty="0"/>
              <a:t> in Jira</a:t>
            </a:r>
          </a:p>
          <a:p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ale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automatizari</a:t>
            </a:r>
            <a:endParaRPr lang="en-US" dirty="0"/>
          </a:p>
        </p:txBody>
      </p:sp>
      <p:pic>
        <p:nvPicPr>
          <p:cNvPr id="5124" name="Picture 4" descr="Examples Stock Illustrations – 12,146 Examples Stock Illustrations, Vectors  &amp; Clipart - Dreamstime">
            <a:extLst>
              <a:ext uri="{FF2B5EF4-FFF2-40B4-BE49-F238E27FC236}">
                <a16:creationId xmlns:a16="http://schemas.microsoft.com/office/drawing/2014/main" id="{DA8DC32D-FD08-AE27-E090-C4183E5BC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057" y="2567033"/>
            <a:ext cx="3992579" cy="161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Jira (software) - Wikipedia">
            <a:extLst>
              <a:ext uri="{FF2B5EF4-FFF2-40B4-BE49-F238E27FC236}">
                <a16:creationId xmlns:a16="http://schemas.microsoft.com/office/drawing/2014/main" id="{B4C442CE-B17A-99D6-67FE-0CBD67AD7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803" y="953324"/>
            <a:ext cx="3825089" cy="161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65042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0A85-BE4D-AC54-DECB-66927C11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Exemple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r>
              <a:rPr lang="en-US" dirty="0"/>
              <a:t> a </a:t>
            </a:r>
            <a:r>
              <a:rPr lang="en-US" dirty="0" err="1"/>
              <a:t>automatizarii</a:t>
            </a:r>
            <a:r>
              <a:rPr lang="en-US" dirty="0"/>
              <a:t> in 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307FE-22CE-224B-D4ED-247CFC0B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172" y="1774914"/>
            <a:ext cx="4158849" cy="330817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000" b="1" dirty="0" err="1"/>
              <a:t>Atribuirea</a:t>
            </a:r>
            <a:r>
              <a:rPr lang="en-US" sz="1000" b="1" dirty="0"/>
              <a:t> automata a task-</a:t>
            </a:r>
            <a:r>
              <a:rPr lang="en-US" sz="1000" b="1" dirty="0" err="1"/>
              <a:t>urilor</a:t>
            </a:r>
            <a:r>
              <a:rPr lang="en-US" sz="1000" b="1" dirty="0"/>
              <a:t>:</a:t>
            </a:r>
          </a:p>
          <a:p>
            <a:pPr lvl="1">
              <a:lnSpc>
                <a:spcPct val="110000"/>
              </a:lnSpc>
            </a:pPr>
            <a:r>
              <a:rPr lang="ro-RO" sz="900" dirty="0"/>
              <a:t>Când se creează o sarcină nouă, aceasta este automat atribuită unui membru al echipei pe baza unor criterii predefinite.</a:t>
            </a:r>
            <a:endParaRPr lang="en-US" sz="900" dirty="0"/>
          </a:p>
          <a:p>
            <a:pPr lvl="1">
              <a:lnSpc>
                <a:spcPct val="110000"/>
              </a:lnSpc>
            </a:pPr>
            <a:r>
              <a:rPr lang="en-US" sz="900" b="1" dirty="0" err="1"/>
              <a:t>Exemplu</a:t>
            </a:r>
            <a:r>
              <a:rPr lang="en-US" sz="900" b="1" dirty="0"/>
              <a:t>: </a:t>
            </a:r>
            <a:r>
              <a:rPr lang="ro-RO" sz="900" dirty="0"/>
              <a:t>Toate </a:t>
            </a:r>
            <a:r>
              <a:rPr lang="ro-RO" sz="900" i="1" dirty="0" err="1"/>
              <a:t>Bugs</a:t>
            </a:r>
            <a:r>
              <a:rPr lang="ro-RO" sz="900" dirty="0"/>
              <a:t> raportate de echipa QA sunt atribuite automat liderului de echipă.</a:t>
            </a:r>
            <a:endParaRPr lang="en-US" sz="900" dirty="0"/>
          </a:p>
          <a:p>
            <a:pPr lvl="1">
              <a:lnSpc>
                <a:spcPct val="110000"/>
              </a:lnSpc>
            </a:pPr>
            <a:r>
              <a:rPr lang="ro-RO" sz="900" b="1" dirty="0"/>
              <a:t>Cum se configurează:</a:t>
            </a:r>
            <a:br>
              <a:rPr lang="en-US" sz="900" b="1" dirty="0"/>
            </a:br>
            <a:r>
              <a:rPr lang="en-US" sz="900" b="1" dirty="0"/>
              <a:t> 1. </a:t>
            </a:r>
            <a:r>
              <a:rPr lang="ro-RO" sz="900" b="1" dirty="0"/>
              <a:t>Declanșator (Trigger):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900" dirty="0"/>
              <a:t>	</a:t>
            </a:r>
            <a:r>
              <a:rPr lang="ro-RO" sz="900" dirty="0"/>
              <a:t>„Când se creează un </a:t>
            </a:r>
            <a:r>
              <a:rPr lang="ro-RO" sz="900" i="1" dirty="0" err="1"/>
              <a:t>issue</a:t>
            </a:r>
            <a:r>
              <a:rPr lang="ro-RO" sz="900" dirty="0"/>
              <a:t>” (</a:t>
            </a:r>
            <a:r>
              <a:rPr lang="ro-RO" sz="900" i="1" dirty="0" err="1"/>
              <a:t>When</a:t>
            </a:r>
            <a:r>
              <a:rPr lang="ro-RO" sz="900" i="1" dirty="0"/>
              <a:t> </a:t>
            </a:r>
            <a:r>
              <a:rPr lang="ro-RO" sz="900" i="1" dirty="0" err="1"/>
              <a:t>issue</a:t>
            </a:r>
            <a:r>
              <a:rPr lang="ro-RO" sz="900" i="1" dirty="0"/>
              <a:t> </a:t>
            </a:r>
            <a:r>
              <a:rPr lang="ro-RO" sz="900" i="1" dirty="0" err="1"/>
              <a:t>created</a:t>
            </a:r>
            <a:r>
              <a:rPr lang="ro-RO" sz="900" dirty="0"/>
              <a:t>).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900" b="1" dirty="0"/>
              <a:t>                     2. </a:t>
            </a:r>
            <a:r>
              <a:rPr lang="ro-RO" sz="900" b="1" dirty="0"/>
              <a:t>Condiție:</a:t>
            </a:r>
            <a:endParaRPr lang="ro-RO" sz="9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900" dirty="0"/>
              <a:t>	</a:t>
            </a:r>
            <a:r>
              <a:rPr lang="ro-RO" sz="900" dirty="0"/>
              <a:t>Tipul sarcinii este „</a:t>
            </a:r>
            <a:r>
              <a:rPr lang="ro-RO" sz="900" i="1" dirty="0"/>
              <a:t>Bug</a:t>
            </a:r>
            <a:r>
              <a:rPr lang="ro-RO" sz="900" dirty="0"/>
              <a:t>” sau Componenta este „</a:t>
            </a:r>
            <a:r>
              <a:rPr lang="ro-RO" sz="900" dirty="0" err="1"/>
              <a:t>Backend</a:t>
            </a:r>
            <a:r>
              <a:rPr lang="ro-RO" sz="900" dirty="0"/>
              <a:t>”.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900" b="1" dirty="0"/>
              <a:t>                     3. </a:t>
            </a:r>
            <a:r>
              <a:rPr lang="ro-RO" sz="900" b="1" dirty="0"/>
              <a:t>Acțiune:</a:t>
            </a:r>
            <a:endParaRPr lang="ro-RO" sz="9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900" dirty="0"/>
              <a:t>	</a:t>
            </a:r>
            <a:r>
              <a:rPr lang="ro-RO" sz="900" dirty="0"/>
              <a:t>Atribuie sarcina către o persoană specifică (</a:t>
            </a:r>
            <a:r>
              <a:rPr lang="ro-RO" sz="900" i="1" dirty="0" err="1"/>
              <a:t>Assign</a:t>
            </a:r>
            <a:r>
              <a:rPr lang="ro-RO" sz="900" i="1" dirty="0"/>
              <a:t> </a:t>
            </a:r>
            <a:r>
              <a:rPr lang="ro-RO" sz="900" i="1" dirty="0" err="1"/>
              <a:t>issue</a:t>
            </a:r>
            <a:r>
              <a:rPr lang="ro-RO" sz="900" i="1" dirty="0"/>
              <a:t> </a:t>
            </a:r>
            <a:r>
              <a:rPr lang="ro-RO" sz="900" i="1" dirty="0" err="1"/>
              <a:t>to</a:t>
            </a:r>
            <a:r>
              <a:rPr lang="ro-RO" sz="900" i="1" dirty="0"/>
              <a:t> specific </a:t>
            </a:r>
            <a:r>
              <a:rPr lang="ro-RO" sz="900" i="1" dirty="0" err="1"/>
              <a:t>user</a:t>
            </a:r>
            <a:r>
              <a:rPr lang="ro-RO" sz="900" dirty="0"/>
              <a:t>).</a:t>
            </a:r>
            <a:endParaRPr lang="en-US" sz="900" dirty="0"/>
          </a:p>
          <a:p>
            <a:pPr lvl="1">
              <a:lnSpc>
                <a:spcPct val="110000"/>
              </a:lnSpc>
            </a:pPr>
            <a:r>
              <a:rPr lang="ro-RO" sz="900" b="1" dirty="0"/>
              <a:t>Beneficiu:</a:t>
            </a:r>
            <a:br>
              <a:rPr lang="ro-RO" sz="900" dirty="0"/>
            </a:br>
            <a:r>
              <a:rPr lang="ro-RO" sz="900" dirty="0"/>
              <a:t>Reduce timpul de alocare manuală și asigură că sarcinile sunt direcționate imediat către persoana potrivită.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ro-RO" sz="900" dirty="0"/>
          </a:p>
          <a:p>
            <a:pPr lvl="1">
              <a:lnSpc>
                <a:spcPct val="110000"/>
              </a:lnSpc>
            </a:pPr>
            <a:endParaRPr lang="ro-RO" sz="700" b="1" dirty="0"/>
          </a:p>
          <a:p>
            <a:pPr lvl="1">
              <a:lnSpc>
                <a:spcPct val="110000"/>
              </a:lnSpc>
            </a:pPr>
            <a:endParaRPr lang="ro-RO" sz="700" dirty="0"/>
          </a:p>
          <a:p>
            <a:pPr lvl="1">
              <a:lnSpc>
                <a:spcPct val="110000"/>
              </a:lnSpc>
            </a:pPr>
            <a:endParaRPr lang="ro-RO" sz="700" dirty="0"/>
          </a:p>
          <a:p>
            <a:pPr lvl="1">
              <a:lnSpc>
                <a:spcPct val="110000"/>
              </a:lnSpc>
            </a:pPr>
            <a:endParaRPr lang="en-US" sz="700" dirty="0"/>
          </a:p>
        </p:txBody>
      </p:sp>
      <p:grpSp>
        <p:nvGrpSpPr>
          <p:cNvPr id="34" name="Group 9">
            <a:extLst>
              <a:ext uri="{FF2B5EF4-FFF2-40B4-BE49-F238E27FC236}">
                <a16:creationId xmlns:a16="http://schemas.microsoft.com/office/drawing/2014/main" id="{3267800B-FCEA-46FC-86B2-4B9634A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88514" y="2158175"/>
            <a:ext cx="4948659" cy="3308170"/>
            <a:chOff x="7807230" y="2012810"/>
            <a:chExt cx="3251252" cy="34598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8E1FC4-6FFC-41DC-B88F-AEC355513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D48418ED-93AD-4C35-81D0-69645A673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rgbClr val="FFFFFE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ine 4">
            <a:extLst>
              <a:ext uri="{FF2B5EF4-FFF2-40B4-BE49-F238E27FC236}">
                <a16:creationId xmlns:a16="http://schemas.microsoft.com/office/drawing/2014/main" id="{3EDDCA7D-A502-D10F-9973-A7019248E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375" y="2267072"/>
            <a:ext cx="1797676" cy="2983696"/>
          </a:xfrm>
          <a:prstGeom prst="rect">
            <a:avLst/>
          </a:prstGeom>
        </p:spPr>
      </p:pic>
      <p:pic>
        <p:nvPicPr>
          <p:cNvPr id="4" name="Substituent conținut 4">
            <a:extLst>
              <a:ext uri="{FF2B5EF4-FFF2-40B4-BE49-F238E27FC236}">
                <a16:creationId xmlns:a16="http://schemas.microsoft.com/office/drawing/2014/main" id="{7A085188-C0B5-AAE5-978A-DCB6DEAAE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844" y="2926887"/>
            <a:ext cx="2739204" cy="166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8144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36">
            <a:extLst>
              <a:ext uri="{FF2B5EF4-FFF2-40B4-BE49-F238E27FC236}">
                <a16:creationId xmlns:a16="http://schemas.microsoft.com/office/drawing/2014/main" id="{0D83AAA3-31C3-42E4-AA2D-4B25C80A2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38">
            <a:extLst>
              <a:ext uri="{FF2B5EF4-FFF2-40B4-BE49-F238E27FC236}">
                <a16:creationId xmlns:a16="http://schemas.microsoft.com/office/drawing/2014/main" id="{4D809E3E-ED7E-40F5-9056-F948F9291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40">
            <a:extLst>
              <a:ext uri="{FF2B5EF4-FFF2-40B4-BE49-F238E27FC236}">
                <a16:creationId xmlns:a16="http://schemas.microsoft.com/office/drawing/2014/main" id="{021D8E7D-48E4-465D-82D5-D0FD662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" t="474" r="75256" b="36564"/>
          <a:stretch/>
        </p:blipFill>
        <p:spPr>
          <a:xfrm>
            <a:off x="655218" y="643464"/>
            <a:ext cx="2834640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EA911B03-3F78-8E2F-8572-662C93189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680" y="973607"/>
            <a:ext cx="3682837" cy="417473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o-RO" sz="800" b="1" dirty="0"/>
              <a:t>Actualizarea automată a stării în funcție de progres</a:t>
            </a:r>
            <a:endParaRPr lang="en-US" sz="800" b="1" dirty="0"/>
          </a:p>
          <a:p>
            <a:pPr>
              <a:lnSpc>
                <a:spcPct val="110000"/>
              </a:lnSpc>
            </a:pPr>
            <a:r>
              <a:rPr lang="ro-RO" sz="800" b="1" dirty="0"/>
              <a:t>Descriere:</a:t>
            </a:r>
            <a:br>
              <a:rPr lang="ro-RO" sz="800" dirty="0"/>
            </a:br>
            <a:r>
              <a:rPr lang="ro-RO" sz="800" dirty="0" err="1"/>
              <a:t>Jira</a:t>
            </a:r>
            <a:r>
              <a:rPr lang="ro-RO" sz="800" dirty="0"/>
              <a:t> poate schimba automat starea unei sarcini în funcție de acțiunile utilizatorilor sau de finalizarea altor sarcini asociate.</a:t>
            </a:r>
            <a:endParaRPr lang="en-US" sz="800" dirty="0"/>
          </a:p>
          <a:p>
            <a:pPr>
              <a:lnSpc>
                <a:spcPct val="110000"/>
              </a:lnSpc>
            </a:pPr>
            <a:r>
              <a:rPr lang="ro-RO" sz="800" b="1" dirty="0"/>
              <a:t>Exemplu:</a:t>
            </a:r>
            <a:r>
              <a:rPr lang="en-US" sz="800" b="1" dirty="0"/>
              <a:t> </a:t>
            </a:r>
            <a:r>
              <a:rPr lang="ro-RO" sz="800" dirty="0"/>
              <a:t>Dacă toate sub-sarcinile unei sarcini (</a:t>
            </a:r>
            <a:r>
              <a:rPr lang="ro-RO" sz="800" dirty="0" err="1"/>
              <a:t>parent</a:t>
            </a:r>
            <a:r>
              <a:rPr lang="ro-RO" sz="800" dirty="0"/>
              <a:t> </a:t>
            </a:r>
            <a:r>
              <a:rPr lang="ro-RO" sz="800" dirty="0" err="1"/>
              <a:t>issue</a:t>
            </a:r>
            <a:r>
              <a:rPr lang="ro-RO" sz="800" dirty="0"/>
              <a:t>) sunt marcate ca „</a:t>
            </a:r>
            <a:r>
              <a:rPr lang="ro-RO" sz="800" i="1" dirty="0" err="1"/>
              <a:t>Done</a:t>
            </a:r>
            <a:r>
              <a:rPr lang="ro-RO" sz="800" dirty="0"/>
              <a:t>”, sarcina principală trece automat la starea „</a:t>
            </a:r>
            <a:r>
              <a:rPr lang="ro-RO" sz="800" i="1" dirty="0" err="1"/>
              <a:t>Done</a:t>
            </a:r>
            <a:r>
              <a:rPr lang="ro-RO" sz="800" dirty="0"/>
              <a:t>”.</a:t>
            </a:r>
            <a:endParaRPr lang="en-US" sz="800" dirty="0"/>
          </a:p>
          <a:p>
            <a:pPr>
              <a:lnSpc>
                <a:spcPct val="110000"/>
              </a:lnSpc>
            </a:pPr>
            <a:r>
              <a:rPr lang="ro-RO" sz="800" b="1" dirty="0"/>
              <a:t>Cum se configurează:</a:t>
            </a:r>
            <a:br>
              <a:rPr lang="en-US" sz="800" dirty="0"/>
            </a:br>
            <a:r>
              <a:rPr lang="en-US" sz="800" b="1" dirty="0"/>
              <a:t>1. </a:t>
            </a:r>
            <a:r>
              <a:rPr lang="ro-RO" sz="800" b="1" dirty="0"/>
              <a:t>Declanșator (Trigger):</a:t>
            </a:r>
            <a:br>
              <a:rPr lang="en-US" sz="800" b="1" dirty="0"/>
            </a:br>
            <a:r>
              <a:rPr lang="en-US" sz="800" b="1" dirty="0"/>
              <a:t>	</a:t>
            </a:r>
            <a:r>
              <a:rPr lang="ro-RO" sz="800" dirty="0"/>
              <a:t>„Când toate sub-sarcinile sunt finalizate” (</a:t>
            </a:r>
            <a:r>
              <a:rPr lang="ro-RO" sz="800" i="1" dirty="0" err="1"/>
              <a:t>When</a:t>
            </a:r>
            <a:r>
              <a:rPr lang="ro-RO" sz="800" i="1" dirty="0"/>
              <a:t> </a:t>
            </a:r>
            <a:r>
              <a:rPr lang="ro-RO" sz="800" i="1" dirty="0" err="1"/>
              <a:t>all</a:t>
            </a:r>
            <a:r>
              <a:rPr lang="ro-RO" sz="800" i="1" dirty="0"/>
              <a:t> sub-</a:t>
            </a:r>
            <a:r>
              <a:rPr lang="ro-RO" sz="800" i="1" dirty="0" err="1"/>
              <a:t>tasks</a:t>
            </a:r>
            <a:r>
              <a:rPr lang="ro-RO" sz="800" i="1" dirty="0"/>
              <a:t> are </a:t>
            </a:r>
            <a:r>
              <a:rPr lang="ro-RO" sz="800" i="1" dirty="0" err="1"/>
              <a:t>completed</a:t>
            </a:r>
            <a:r>
              <a:rPr lang="ro-RO" sz="800" dirty="0"/>
              <a:t>).</a:t>
            </a:r>
            <a:endParaRPr lang="en-US" sz="8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800" b="1" dirty="0"/>
              <a:t>        2. </a:t>
            </a:r>
            <a:r>
              <a:rPr lang="ro-RO" sz="800" b="1" dirty="0"/>
              <a:t>Condiție:</a:t>
            </a:r>
            <a:br>
              <a:rPr lang="en-US" sz="800" b="1" dirty="0"/>
            </a:br>
            <a:r>
              <a:rPr lang="en-US" sz="800" b="1" dirty="0"/>
              <a:t>       </a:t>
            </a:r>
            <a:r>
              <a:rPr lang="ro-RO" sz="800" dirty="0"/>
              <a:t>Verifică dacă sarcina principală este încă în starea „</a:t>
            </a:r>
            <a:r>
              <a:rPr lang="ro-RO" sz="800" i="1" dirty="0"/>
              <a:t>In </a:t>
            </a:r>
            <a:r>
              <a:rPr lang="ro-RO" sz="800" i="1" dirty="0" err="1"/>
              <a:t>Progress</a:t>
            </a:r>
            <a:r>
              <a:rPr lang="ro-RO" sz="800" dirty="0"/>
              <a:t>”.</a:t>
            </a:r>
            <a:endParaRPr lang="en-US" sz="8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800" b="1" dirty="0"/>
              <a:t>         3. </a:t>
            </a:r>
            <a:r>
              <a:rPr lang="ro-RO" sz="800" b="1" dirty="0"/>
              <a:t>Acțiune:</a:t>
            </a:r>
            <a:br>
              <a:rPr lang="en-US" sz="800" b="1" dirty="0"/>
            </a:br>
            <a:r>
              <a:rPr lang="en-US" sz="800" b="1" dirty="0"/>
              <a:t>       </a:t>
            </a:r>
            <a:r>
              <a:rPr lang="ro-RO" sz="800" dirty="0"/>
              <a:t>Schimbă starea sarcinii principale la „</a:t>
            </a:r>
            <a:r>
              <a:rPr lang="ro-RO" sz="800" i="1" dirty="0" err="1"/>
              <a:t>Done</a:t>
            </a:r>
            <a:r>
              <a:rPr lang="ro-RO" sz="800" dirty="0"/>
              <a:t>”.</a:t>
            </a:r>
            <a:endParaRPr lang="en-US" sz="800" dirty="0"/>
          </a:p>
          <a:p>
            <a:pPr>
              <a:lnSpc>
                <a:spcPct val="110000"/>
              </a:lnSpc>
            </a:pPr>
            <a:r>
              <a:rPr lang="en-US" sz="800" b="1"/>
              <a:t>   </a:t>
            </a:r>
            <a:r>
              <a:rPr lang="ro-RO" sz="800" b="1"/>
              <a:t>Beneficiu</a:t>
            </a:r>
            <a:r>
              <a:rPr lang="ro-RO" sz="800" b="1" dirty="0"/>
              <a:t>:</a:t>
            </a:r>
            <a:br>
              <a:rPr lang="ro-RO" sz="800" dirty="0"/>
            </a:br>
            <a:r>
              <a:rPr lang="en-US" sz="800" dirty="0"/>
              <a:t>       </a:t>
            </a:r>
            <a:r>
              <a:rPr lang="ro-RO" sz="800" dirty="0"/>
              <a:t>Automatizarea elimină necesitatea unei actualizări manuale a stărilor, asigurând corectitudinea datelor din </a:t>
            </a:r>
            <a:r>
              <a:rPr lang="ro-RO" sz="800" dirty="0" err="1"/>
              <a:t>Jira</a:t>
            </a:r>
            <a:r>
              <a:rPr lang="ro-RO" sz="800" dirty="0"/>
              <a:t>.</a:t>
            </a:r>
          </a:p>
          <a:p>
            <a:pPr>
              <a:lnSpc>
                <a:spcPct val="110000"/>
              </a:lnSpc>
            </a:pPr>
            <a:endParaRPr lang="ro-RO" sz="600" dirty="0"/>
          </a:p>
        </p:txBody>
      </p:sp>
      <p:grpSp>
        <p:nvGrpSpPr>
          <p:cNvPr id="56" name="Group 42">
            <a:extLst>
              <a:ext uri="{FF2B5EF4-FFF2-40B4-BE49-F238E27FC236}">
                <a16:creationId xmlns:a16="http://schemas.microsoft.com/office/drawing/2014/main" id="{29044482-49DB-434B-9133-DDA89B647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2FE41CF-9E34-428E-BEC8-C63A30129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44">
              <a:extLst>
                <a:ext uri="{FF2B5EF4-FFF2-40B4-BE49-F238E27FC236}">
                  <a16:creationId xmlns:a16="http://schemas.microsoft.com/office/drawing/2014/main" id="{9DB44772-66FF-4916-8B9C-08CC52422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Imagine 3" descr="O imagine care conține text, captură de ecran, Font, număr&#10;&#10;Descriere generată automat">
            <a:extLst>
              <a:ext uri="{FF2B5EF4-FFF2-40B4-BE49-F238E27FC236}">
                <a16:creationId xmlns:a16="http://schemas.microsoft.com/office/drawing/2014/main" id="{212E36EE-5FA8-BBC2-5843-8D5E8836C8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73" r="32737" b="1"/>
          <a:stretch/>
        </p:blipFill>
        <p:spPr>
          <a:xfrm>
            <a:off x="4408660" y="1072832"/>
            <a:ext cx="2133600" cy="3857960"/>
          </a:xfrm>
          <a:prstGeom prst="rect">
            <a:avLst/>
          </a:prstGeom>
        </p:spPr>
      </p:pic>
      <p:pic>
        <p:nvPicPr>
          <p:cNvPr id="6" name="Imagine 5" descr="O imagine care conține text, captură de ecran, software, Sistem de operare&#10;&#10;Descriere generată automat">
            <a:extLst>
              <a:ext uri="{FF2B5EF4-FFF2-40B4-BE49-F238E27FC236}">
                <a16:creationId xmlns:a16="http://schemas.microsoft.com/office/drawing/2014/main" id="{4AD4F5B2-6A3B-E966-9760-A566549177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47" r="4" b="16371"/>
          <a:stretch/>
        </p:blipFill>
        <p:spPr>
          <a:xfrm>
            <a:off x="8755274" y="1116753"/>
            <a:ext cx="1980590" cy="3857960"/>
          </a:xfrm>
          <a:prstGeom prst="rect">
            <a:avLst/>
          </a:prstGeom>
        </p:spPr>
      </p:pic>
      <p:pic>
        <p:nvPicPr>
          <p:cNvPr id="5" name="Imagine 4" descr="O imagine care conține text, captură de ecran, software, Pictogramă computer&#10;&#10;Descriere generată automat">
            <a:extLst>
              <a:ext uri="{FF2B5EF4-FFF2-40B4-BE49-F238E27FC236}">
                <a16:creationId xmlns:a16="http://schemas.microsoft.com/office/drawing/2014/main" id="{0EAEC6C7-34FC-AB9C-D863-5B46358DD4A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7703" r="-4" b="-4"/>
          <a:stretch/>
        </p:blipFill>
        <p:spPr>
          <a:xfrm>
            <a:off x="6711812" y="1162630"/>
            <a:ext cx="1980590" cy="3766206"/>
          </a:xfrm>
          <a:prstGeom prst="rect">
            <a:avLst/>
          </a:prstGeom>
        </p:spPr>
      </p:pic>
      <p:pic>
        <p:nvPicPr>
          <p:cNvPr id="58" name="Picture 46">
            <a:extLst>
              <a:ext uri="{FF2B5EF4-FFF2-40B4-BE49-F238E27FC236}">
                <a16:creationId xmlns:a16="http://schemas.microsoft.com/office/drawing/2014/main" id="{35BD69DD-84B4-47D0-A318-560158A8C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59" name="Straight Connector 48">
            <a:extLst>
              <a:ext uri="{FF2B5EF4-FFF2-40B4-BE49-F238E27FC236}">
                <a16:creationId xmlns:a16="http://schemas.microsoft.com/office/drawing/2014/main" id="{A7C50139-DA12-48F7-BD0C-430C64EBA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42824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2">
            <a:extLst>
              <a:ext uri="{FF2B5EF4-FFF2-40B4-BE49-F238E27FC236}">
                <a16:creationId xmlns:a16="http://schemas.microsoft.com/office/drawing/2014/main" id="{E0F5EF32-7770-4038-808B-2CEA965C3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4">
            <a:extLst>
              <a:ext uri="{FF2B5EF4-FFF2-40B4-BE49-F238E27FC236}">
                <a16:creationId xmlns:a16="http://schemas.microsoft.com/office/drawing/2014/main" id="{D489EB25-952F-439A-92C2-7B53D9A6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Substituent conținut 11">
            <a:extLst>
              <a:ext uri="{FF2B5EF4-FFF2-40B4-BE49-F238E27FC236}">
                <a16:creationId xmlns:a16="http://schemas.microsoft.com/office/drawing/2014/main" id="{EF0DA27E-6A20-4D5A-7CD2-E0BAEB4D7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4" y="3803827"/>
            <a:ext cx="5004541" cy="905806"/>
          </a:xfrm>
          <a:prstGeom prst="rect">
            <a:avLst/>
          </a:prstGeom>
        </p:spPr>
      </p:pic>
      <p:pic>
        <p:nvPicPr>
          <p:cNvPr id="50" name="Picture 16">
            <a:extLst>
              <a:ext uri="{FF2B5EF4-FFF2-40B4-BE49-F238E27FC236}">
                <a16:creationId xmlns:a16="http://schemas.microsoft.com/office/drawing/2014/main" id="{579974CC-A2A9-446D-BF72-234776445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5187048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B611BEDD-C3B1-0A72-6C7F-128008C4C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260" y="760361"/>
            <a:ext cx="2345972" cy="2751874"/>
          </a:xfrm>
          <a:prstGeom prst="rect">
            <a:avLst/>
          </a:prstGeom>
        </p:spPr>
      </p:pic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A808D76-FD74-592B-48BF-F6816E769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048" y="1322677"/>
            <a:ext cx="5879592" cy="380558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o-RO" sz="1100" b="1" dirty="0"/>
              <a:t>Trimiterea automată a notificărilor</a:t>
            </a:r>
            <a:endParaRPr lang="en-US" sz="1100" b="1" dirty="0"/>
          </a:p>
          <a:p>
            <a:pPr lvl="1">
              <a:lnSpc>
                <a:spcPct val="110000"/>
              </a:lnSpc>
            </a:pPr>
            <a:r>
              <a:rPr lang="ro-RO" sz="1000" b="1" dirty="0"/>
              <a:t>Descriere:</a:t>
            </a:r>
            <a:br>
              <a:rPr lang="ro-RO" sz="1000" dirty="0"/>
            </a:br>
            <a:r>
              <a:rPr lang="ro-RO" sz="1000" dirty="0"/>
              <a:t>Notificările automate informează membrii echipei despre schimbări importante în proiect, asigurând comunicarea eficientă și reducerea timpului de răspuns.</a:t>
            </a:r>
            <a:endParaRPr lang="en-US" sz="1000" dirty="0"/>
          </a:p>
          <a:p>
            <a:pPr lvl="1">
              <a:lnSpc>
                <a:spcPct val="110000"/>
              </a:lnSpc>
            </a:pPr>
            <a:r>
              <a:rPr lang="ro-RO" sz="1000" b="1" dirty="0"/>
              <a:t>Exemplu:</a:t>
            </a:r>
            <a:r>
              <a:rPr lang="en-US" sz="1000" b="1" dirty="0"/>
              <a:t> </a:t>
            </a:r>
            <a:r>
              <a:rPr lang="ro-RO" sz="1000" dirty="0"/>
              <a:t>Notificarea unui manager dacă o sarcină </a:t>
            </a:r>
            <a:r>
              <a:rPr lang="en-US" sz="1000" dirty="0" err="1"/>
              <a:t>mai</a:t>
            </a:r>
            <a:r>
              <a:rPr lang="en-US" sz="1000" dirty="0"/>
              <a:t> are</a:t>
            </a:r>
            <a:r>
              <a:rPr lang="ro-RO" sz="1000" dirty="0"/>
              <a:t> 2 zile</a:t>
            </a:r>
            <a:r>
              <a:rPr lang="en-US" sz="1000" dirty="0"/>
              <a:t> termen </a:t>
            </a:r>
            <a:r>
              <a:rPr lang="en-US" sz="1000" dirty="0" err="1"/>
              <a:t>pentru</a:t>
            </a:r>
            <a:r>
              <a:rPr lang="en-US" sz="1000" dirty="0"/>
              <a:t> a fi </a:t>
            </a:r>
            <a:r>
              <a:rPr lang="en-US" sz="1000" dirty="0" err="1"/>
              <a:t>finalizat</a:t>
            </a:r>
            <a:r>
              <a:rPr lang="ro-RO" sz="1000" dirty="0"/>
              <a:t>ă.</a:t>
            </a:r>
          </a:p>
          <a:p>
            <a:pPr lvl="1">
              <a:lnSpc>
                <a:spcPct val="110000"/>
              </a:lnSpc>
            </a:pPr>
            <a:r>
              <a:rPr lang="ro-RO" sz="1000" b="1" dirty="0"/>
              <a:t>Cum se configurează:</a:t>
            </a:r>
            <a:br>
              <a:rPr lang="en-US" sz="1000" dirty="0"/>
            </a:br>
            <a:r>
              <a:rPr lang="en-US" sz="1000" dirty="0"/>
              <a:t>        1. </a:t>
            </a:r>
            <a:r>
              <a:rPr lang="ro-RO" sz="1000" b="1" dirty="0"/>
              <a:t>Declanșator (Trigger):</a:t>
            </a:r>
            <a:endParaRPr lang="ro-RO" sz="10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000" dirty="0"/>
              <a:t>	          </a:t>
            </a:r>
            <a:r>
              <a:rPr lang="it-IT" sz="1000" dirty="0"/>
              <a:t>Notificarea rulează automat în fiecare zi la ora 9:00 AM.</a:t>
            </a:r>
            <a:endParaRPr lang="ro-RO" sz="10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000" b="1" dirty="0"/>
              <a:t>	  2. </a:t>
            </a:r>
            <a:r>
              <a:rPr lang="ro-RO" sz="1000" b="1" dirty="0"/>
              <a:t>Condiție:</a:t>
            </a:r>
            <a:endParaRPr lang="ro-RO" sz="10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000" dirty="0"/>
              <a:t>	          </a:t>
            </a:r>
            <a:r>
              <a:rPr lang="it-IT" sz="1000" dirty="0"/>
              <a:t>Verifică dacă sarcina are un responsabil</a:t>
            </a:r>
            <a:r>
              <a:rPr lang="ro-RO" sz="10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00" b="1" dirty="0"/>
              <a:t>	   3. </a:t>
            </a:r>
            <a:r>
              <a:rPr lang="ro-RO" sz="1000" b="1" dirty="0"/>
              <a:t>Acțiune:</a:t>
            </a:r>
            <a:endParaRPr lang="en-US" sz="10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000" b="1" dirty="0"/>
              <a:t>	           </a:t>
            </a:r>
            <a:r>
              <a:rPr lang="en-US" sz="1000" dirty="0" err="1"/>
              <a:t>Trimite</a:t>
            </a:r>
            <a:r>
              <a:rPr lang="en-US" sz="1000" dirty="0"/>
              <a:t> email </a:t>
            </a:r>
            <a:r>
              <a:rPr lang="ro-RO" sz="900" dirty="0"/>
              <a:t>către </a:t>
            </a:r>
            <a:r>
              <a:rPr lang="ro-RO" sz="900" dirty="0" err="1"/>
              <a:t>persoan</a:t>
            </a:r>
            <a:r>
              <a:rPr lang="en-US" sz="900" dirty="0"/>
              <a:t>a c</a:t>
            </a:r>
            <a:r>
              <a:rPr lang="ro-RO" sz="900" dirty="0" err="1"/>
              <a:t>ăreia</a:t>
            </a:r>
            <a:r>
              <a:rPr lang="ro-RO" sz="900" dirty="0"/>
              <a:t> i s-a atribuit sarcina</a:t>
            </a:r>
            <a:r>
              <a:rPr lang="ro-RO" sz="1000" dirty="0"/>
              <a:t>.</a:t>
            </a:r>
          </a:p>
          <a:p>
            <a:pPr lvl="1">
              <a:lnSpc>
                <a:spcPct val="110000"/>
              </a:lnSpc>
            </a:pPr>
            <a:r>
              <a:rPr lang="ro-RO" sz="1000" b="1" dirty="0"/>
              <a:t>Beneficiu:</a:t>
            </a:r>
            <a:br>
              <a:rPr lang="ro-RO" sz="1000" dirty="0"/>
            </a:br>
            <a:r>
              <a:rPr lang="ro-RO" sz="1000" dirty="0"/>
              <a:t>Crește vizibilitatea problemelor critice și accelerează luarea deciziilor.</a:t>
            </a:r>
          </a:p>
          <a:p>
            <a:pPr lvl="1">
              <a:lnSpc>
                <a:spcPct val="110000"/>
              </a:lnSpc>
            </a:pPr>
            <a:endParaRPr lang="en-US" sz="600" b="1" dirty="0"/>
          </a:p>
        </p:txBody>
      </p:sp>
      <p:pic>
        <p:nvPicPr>
          <p:cNvPr id="51" name="Picture 18">
            <a:extLst>
              <a:ext uri="{FF2B5EF4-FFF2-40B4-BE49-F238E27FC236}">
                <a16:creationId xmlns:a16="http://schemas.microsoft.com/office/drawing/2014/main" id="{00554EF0-9EDC-4B04-8BC9-20A14D613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cxnSp>
        <p:nvCxnSpPr>
          <p:cNvPr id="52" name="Straight Connector 20">
            <a:extLst>
              <a:ext uri="{FF2B5EF4-FFF2-40B4-BE49-F238E27FC236}">
                <a16:creationId xmlns:a16="http://schemas.microsoft.com/office/drawing/2014/main" id="{824453E7-C2D7-4BB2-934C-743899F28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23516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90DA-2286-44D7-84D3-42DCEBB5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DC739-9B2E-92D1-9AE1-5DB8BCDCB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  <a:p>
            <a:r>
              <a:rPr lang="en-US" dirty="0" err="1"/>
              <a:t>Prezentare</a:t>
            </a:r>
            <a:r>
              <a:rPr lang="en-US" dirty="0"/>
              <a:t> </a:t>
            </a:r>
            <a:r>
              <a:rPr lang="en-US" dirty="0" err="1"/>
              <a:t>generala</a:t>
            </a:r>
            <a:r>
              <a:rPr lang="en-US" dirty="0"/>
              <a:t> a Jira</a:t>
            </a:r>
          </a:p>
          <a:p>
            <a:r>
              <a:rPr lang="en-US" dirty="0" err="1"/>
              <a:t>Functii</a:t>
            </a:r>
            <a:r>
              <a:rPr lang="en-US" dirty="0"/>
              <a:t> de </a:t>
            </a:r>
            <a:r>
              <a:rPr lang="en-US" dirty="0" err="1"/>
              <a:t>automatizare</a:t>
            </a:r>
            <a:r>
              <a:rPr lang="en-US" dirty="0"/>
              <a:t> in Jira</a:t>
            </a:r>
          </a:p>
          <a:p>
            <a:r>
              <a:rPr lang="en-US" dirty="0" err="1"/>
              <a:t>Exemple</a:t>
            </a:r>
            <a:r>
              <a:rPr lang="en-US" dirty="0"/>
              <a:t> practice - Demo</a:t>
            </a:r>
          </a:p>
          <a:p>
            <a:r>
              <a:rPr lang="en-US" dirty="0" err="1"/>
              <a:t>Beneficii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provocari</a:t>
            </a:r>
            <a:endParaRPr lang="en-US" dirty="0"/>
          </a:p>
        </p:txBody>
      </p:sp>
      <p:pic>
        <p:nvPicPr>
          <p:cNvPr id="2050" name="Picture 2" descr="Table of Contents: “Front matter” vs. “back matter” | ReviewEditing">
            <a:extLst>
              <a:ext uri="{FF2B5EF4-FFF2-40B4-BE49-F238E27FC236}">
                <a16:creationId xmlns:a16="http://schemas.microsoft.com/office/drawing/2014/main" id="{47CFFEA7-3FCA-82BE-D539-151D1F9BC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820" y="111659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53921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8B4B-E2C3-3322-CAD0-AC99E5CE9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ale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automatizari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441A3-AA8A-31D3-CE7B-D186EB26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20570"/>
            <a:ext cx="9603275" cy="42841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Trigger (</a:t>
            </a:r>
            <a:r>
              <a:rPr lang="en-US" dirty="0" err="1"/>
              <a:t>declansator</a:t>
            </a:r>
            <a:r>
              <a:rPr lang="en-US" dirty="0"/>
              <a:t>):</a:t>
            </a:r>
          </a:p>
          <a:p>
            <a:pPr lvl="1"/>
            <a:r>
              <a:rPr lang="en-US" dirty="0" err="1"/>
              <a:t>Creearea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task</a:t>
            </a:r>
          </a:p>
          <a:p>
            <a:pPr lvl="1"/>
            <a:r>
              <a:rPr lang="en-US" dirty="0" err="1"/>
              <a:t>Schimbarea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status (din “To Do” in “In Progress”)</a:t>
            </a:r>
          </a:p>
          <a:p>
            <a:pPr lvl="1"/>
            <a:r>
              <a:rPr lang="en-US" dirty="0" err="1"/>
              <a:t>Modificarea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camp (cum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prioritatea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termenul</a:t>
            </a:r>
            <a:r>
              <a:rPr lang="en-US" dirty="0"/>
              <a:t> </a:t>
            </a:r>
            <a:r>
              <a:rPr lang="en-US" dirty="0" err="1"/>
              <a:t>limita</a:t>
            </a:r>
            <a:r>
              <a:rPr lang="en-US" dirty="0"/>
              <a:t>)</a:t>
            </a:r>
          </a:p>
          <a:p>
            <a:r>
              <a:rPr lang="en-US" dirty="0" err="1"/>
              <a:t>Conditii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Filtreaza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regula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aplice</a:t>
            </a:r>
            <a:endParaRPr lang="en-US" dirty="0"/>
          </a:p>
          <a:p>
            <a:pPr lvl="1"/>
            <a:r>
              <a:rPr lang="en-US" dirty="0" err="1"/>
              <a:t>Exemplu</a:t>
            </a:r>
            <a:r>
              <a:rPr lang="en-US" dirty="0"/>
              <a:t>: </a:t>
            </a:r>
            <a:r>
              <a:rPr lang="en-US" dirty="0" err="1"/>
              <a:t>Prioritatea</a:t>
            </a:r>
            <a:r>
              <a:rPr lang="en-US" dirty="0"/>
              <a:t> task-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High / Task-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apartine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anumit</a:t>
            </a:r>
            <a:r>
              <a:rPr lang="en-US" dirty="0"/>
              <a:t> </a:t>
            </a:r>
            <a:r>
              <a:rPr lang="en-US" dirty="0" err="1"/>
              <a:t>proiect</a:t>
            </a:r>
            <a:endParaRPr lang="en-US" dirty="0"/>
          </a:p>
          <a:p>
            <a:r>
              <a:rPr lang="en-US" dirty="0" err="1"/>
              <a:t>Actiuni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Sunt </a:t>
            </a:r>
            <a:r>
              <a:rPr lang="en-US" dirty="0" err="1"/>
              <a:t>pasi</a:t>
            </a:r>
            <a:r>
              <a:rPr lang="en-US" dirty="0"/>
              <a:t> care se intampla automat 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aplicarii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reguli</a:t>
            </a:r>
          </a:p>
          <a:p>
            <a:pPr lvl="1"/>
            <a:r>
              <a:rPr lang="en-US" dirty="0"/>
              <a:t>De </a:t>
            </a:r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Atribuirea</a:t>
            </a:r>
            <a:r>
              <a:rPr lang="en-US" dirty="0"/>
              <a:t> </a:t>
            </a:r>
            <a:r>
              <a:rPr lang="en-US" dirty="0" err="1"/>
              <a:t>sarcinii</a:t>
            </a:r>
            <a:r>
              <a:rPr lang="en-US" dirty="0"/>
              <a:t> </a:t>
            </a:r>
            <a:r>
              <a:rPr lang="en-US" dirty="0" err="1"/>
              <a:t>cuiva</a:t>
            </a:r>
            <a:r>
              <a:rPr lang="en-US" dirty="0"/>
              <a:t> / </a:t>
            </a:r>
            <a:r>
              <a:rPr lang="en-US" dirty="0" err="1"/>
              <a:t>Trimiterea</a:t>
            </a:r>
            <a:r>
              <a:rPr lang="en-US" dirty="0"/>
              <a:t> de </a:t>
            </a:r>
            <a:r>
              <a:rPr lang="en-US" dirty="0" err="1"/>
              <a:t>notificari</a:t>
            </a:r>
            <a:r>
              <a:rPr lang="en-US" dirty="0"/>
              <a:t> / </a:t>
            </a:r>
            <a:r>
              <a:rPr lang="en-US" dirty="0" err="1"/>
              <a:t>Actualizarea</a:t>
            </a:r>
            <a:r>
              <a:rPr lang="en-US" dirty="0"/>
              <a:t> </a:t>
            </a:r>
            <a:r>
              <a:rPr lang="en-US" dirty="0" err="1"/>
              <a:t>statusului</a:t>
            </a:r>
            <a:r>
              <a:rPr lang="en-US" dirty="0"/>
              <a:t> </a:t>
            </a:r>
            <a:r>
              <a:rPr lang="en-US" dirty="0" err="1"/>
              <a:t>sarcinii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62964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8B56-6640-C248-38B4-075B367A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Beneficii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provocari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A06BE-66D6-DA78-9F47-A74B541C7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361" y="1866084"/>
            <a:ext cx="9603275" cy="3294576"/>
          </a:xfrm>
        </p:spPr>
        <p:txBody>
          <a:bodyPr/>
          <a:lstStyle/>
          <a:p>
            <a:r>
              <a:rPr lang="en-US" dirty="0" err="1"/>
              <a:t>Beneficii</a:t>
            </a:r>
            <a:r>
              <a:rPr lang="en-US" dirty="0"/>
              <a:t> ale </a:t>
            </a:r>
            <a:r>
              <a:rPr lang="en-US" dirty="0" err="1"/>
              <a:t>automatizarii</a:t>
            </a:r>
            <a:endParaRPr lang="ro-RO" dirty="0"/>
          </a:p>
          <a:p>
            <a:r>
              <a:rPr lang="en-US" dirty="0" err="1"/>
              <a:t>Provocari</a:t>
            </a:r>
            <a:r>
              <a:rPr lang="en-US" dirty="0"/>
              <a:t> in </a:t>
            </a:r>
            <a:r>
              <a:rPr lang="en-US" dirty="0" err="1"/>
              <a:t>configurare</a:t>
            </a:r>
            <a:endParaRPr lang="en-US" dirty="0"/>
          </a:p>
        </p:txBody>
      </p:sp>
      <p:pic>
        <p:nvPicPr>
          <p:cNvPr id="6146" name="Picture 2" descr="Benefits of the Project Management Process and Challenges in the  Implementing the Process">
            <a:extLst>
              <a:ext uri="{FF2B5EF4-FFF2-40B4-BE49-F238E27FC236}">
                <a16:creationId xmlns:a16="http://schemas.microsoft.com/office/drawing/2014/main" id="{524221FF-5BB1-7CED-3EB2-84124BF73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752" y="1456106"/>
            <a:ext cx="5176978" cy="245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11 Big SEO Challenges You'll Face in Your Career">
            <a:extLst>
              <a:ext uri="{FF2B5EF4-FFF2-40B4-BE49-F238E27FC236}">
                <a16:creationId xmlns:a16="http://schemas.microsoft.com/office/drawing/2014/main" id="{CF0E8B1F-4CBB-0CEF-2E36-880FF5E6F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61" y="3488996"/>
            <a:ext cx="4318503" cy="226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050471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AABC-BDA3-ED29-0841-CAB93E4B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Beneficii</a:t>
            </a:r>
            <a:r>
              <a:rPr lang="en-US" dirty="0"/>
              <a:t> ale </a:t>
            </a:r>
            <a:r>
              <a:rPr lang="en-US" dirty="0" err="1"/>
              <a:t>automatizarii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7D839-5FB4-F416-78A7-358255ECB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92998"/>
            <a:ext cx="9603275" cy="4300395"/>
          </a:xfrm>
        </p:spPr>
        <p:txBody>
          <a:bodyPr>
            <a:normAutofit/>
          </a:bodyPr>
          <a:lstStyle/>
          <a:p>
            <a:r>
              <a:rPr lang="en-US" dirty="0" err="1"/>
              <a:t>Economisire</a:t>
            </a:r>
            <a:r>
              <a:rPr lang="en-US" dirty="0"/>
              <a:t> de </a:t>
            </a:r>
            <a:r>
              <a:rPr lang="en-US" dirty="0" err="1"/>
              <a:t>timp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Automatizarile</a:t>
            </a:r>
            <a:r>
              <a:rPr lang="en-US" dirty="0"/>
              <a:t>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necesitatea</a:t>
            </a:r>
            <a:r>
              <a:rPr lang="en-US" dirty="0"/>
              <a:t> de a face </a:t>
            </a:r>
            <a:r>
              <a:rPr lang="en-US" dirty="0" err="1"/>
              <a:t>sarcini</a:t>
            </a:r>
            <a:r>
              <a:rPr lang="en-US" dirty="0"/>
              <a:t> repetitive,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assignarea</a:t>
            </a:r>
            <a:r>
              <a:rPr lang="en-US" dirty="0"/>
              <a:t> </a:t>
            </a:r>
            <a:r>
              <a:rPr lang="en-US" dirty="0" err="1"/>
              <a:t>manuala</a:t>
            </a:r>
            <a:r>
              <a:rPr lang="en-US" dirty="0"/>
              <a:t> a task-</a:t>
            </a:r>
            <a:r>
              <a:rPr lang="en-US" dirty="0" err="1"/>
              <a:t>urilor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actualizarea</a:t>
            </a:r>
            <a:r>
              <a:rPr lang="en-US" dirty="0"/>
              <a:t> </a:t>
            </a:r>
            <a:r>
              <a:rPr lang="en-US" dirty="0" err="1"/>
              <a:t>statusurilor</a:t>
            </a:r>
            <a:r>
              <a:rPr lang="en-US" dirty="0"/>
              <a:t>, </a:t>
            </a:r>
            <a:r>
              <a:rPr lang="en-US" dirty="0" err="1"/>
              <a:t>asadar</a:t>
            </a:r>
            <a:r>
              <a:rPr lang="en-US" dirty="0"/>
              <a:t> </a:t>
            </a:r>
            <a:r>
              <a:rPr lang="en-US" dirty="0" err="1"/>
              <a:t>echipa</a:t>
            </a:r>
            <a:r>
              <a:rPr lang="en-US" dirty="0"/>
              <a:t> </a:t>
            </a:r>
            <a:r>
              <a:rPr lang="en-US" dirty="0" err="1"/>
              <a:t>castigi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pe care il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investi</a:t>
            </a:r>
            <a:r>
              <a:rPr lang="en-US" dirty="0"/>
              <a:t> in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activitati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Mutarea</a:t>
            </a:r>
            <a:r>
              <a:rPr lang="en-US" dirty="0"/>
              <a:t> </a:t>
            </a:r>
            <a:r>
              <a:rPr lang="en-US" dirty="0" err="1"/>
              <a:t>epicului</a:t>
            </a:r>
            <a:r>
              <a:rPr lang="en-US" dirty="0"/>
              <a:t> in “Done” </a:t>
            </a:r>
            <a:r>
              <a:rPr lang="en-US" dirty="0" err="1"/>
              <a:t>atunci</a:t>
            </a:r>
            <a:r>
              <a:rPr lang="en-US" dirty="0"/>
              <a:t> cand </a:t>
            </a:r>
            <a:r>
              <a:rPr lang="en-US" dirty="0" err="1"/>
              <a:t>toate</a:t>
            </a:r>
            <a:r>
              <a:rPr lang="en-US" dirty="0"/>
              <a:t> subtask-urile sale au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finalizate</a:t>
            </a:r>
            <a:r>
              <a:rPr lang="en-US" dirty="0"/>
              <a:t>.</a:t>
            </a:r>
          </a:p>
          <a:p>
            <a:r>
              <a:rPr lang="en-US" dirty="0" err="1"/>
              <a:t>Reducerea</a:t>
            </a:r>
            <a:r>
              <a:rPr lang="en-US" dirty="0"/>
              <a:t> </a:t>
            </a:r>
            <a:r>
              <a:rPr lang="en-US" dirty="0" err="1"/>
              <a:t>greselilor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Automatizarile</a:t>
            </a:r>
            <a:r>
              <a:rPr lang="en-US" dirty="0"/>
              <a:t> </a:t>
            </a:r>
            <a:r>
              <a:rPr lang="en-US" dirty="0" err="1"/>
              <a:t>reduc</a:t>
            </a:r>
            <a:r>
              <a:rPr lang="en-US" dirty="0"/>
              <a:t> </a:t>
            </a:r>
            <a:r>
              <a:rPr lang="en-US" dirty="0" err="1"/>
              <a:t>riscul</a:t>
            </a:r>
            <a:r>
              <a:rPr lang="en-US" dirty="0"/>
              <a:t> de a </a:t>
            </a:r>
            <a:r>
              <a:rPr lang="en-US" dirty="0" err="1"/>
              <a:t>uita</a:t>
            </a:r>
            <a:r>
              <a:rPr lang="en-US" dirty="0"/>
              <a:t> o </a:t>
            </a:r>
            <a:r>
              <a:rPr lang="en-US" dirty="0" err="1"/>
              <a:t>actiune</a:t>
            </a:r>
            <a:r>
              <a:rPr lang="en-US" dirty="0"/>
              <a:t> </a:t>
            </a:r>
            <a:r>
              <a:rPr lang="en-US" dirty="0" err="1"/>
              <a:t>cruciala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notificarea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dezvoltator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actualizarea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camp </a:t>
            </a:r>
            <a:r>
              <a:rPr lang="en-US" dirty="0" err="1"/>
              <a:t>esential</a:t>
            </a:r>
            <a:endParaRPr lang="en-US" dirty="0"/>
          </a:p>
          <a:p>
            <a:pPr lvl="1"/>
            <a:r>
              <a:rPr lang="en-US" dirty="0"/>
              <a:t>Ex: </a:t>
            </a:r>
            <a:r>
              <a:rPr lang="en-US" dirty="0" err="1"/>
              <a:t>Pentru</a:t>
            </a:r>
            <a:r>
              <a:rPr lang="en-US" dirty="0"/>
              <a:t> a nu </a:t>
            </a:r>
            <a:r>
              <a:rPr lang="en-US" dirty="0" err="1"/>
              <a:t>depasi</a:t>
            </a:r>
            <a:r>
              <a:rPr lang="en-US" dirty="0"/>
              <a:t> </a:t>
            </a:r>
            <a:r>
              <a:rPr lang="en-US" dirty="0" err="1"/>
              <a:t>termenul</a:t>
            </a:r>
            <a:r>
              <a:rPr lang="en-US" dirty="0"/>
              <a:t> </a:t>
            </a:r>
            <a:r>
              <a:rPr lang="en-US" dirty="0" err="1"/>
              <a:t>limita</a:t>
            </a:r>
            <a:r>
              <a:rPr lang="en-US" dirty="0"/>
              <a:t> al </a:t>
            </a:r>
            <a:r>
              <a:rPr lang="en-US" dirty="0" err="1"/>
              <a:t>unui</a:t>
            </a:r>
            <a:r>
              <a:rPr lang="en-US" dirty="0"/>
              <a:t> task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trimite</a:t>
            </a:r>
            <a:r>
              <a:rPr lang="en-US" dirty="0"/>
              <a:t> o </a:t>
            </a:r>
            <a:r>
              <a:rPr lang="en-US" dirty="0" err="1"/>
              <a:t>notificare</a:t>
            </a:r>
            <a:r>
              <a:rPr lang="en-US" dirty="0"/>
              <a:t> automata</a:t>
            </a:r>
          </a:p>
        </p:txBody>
      </p:sp>
    </p:spTree>
    <p:extLst>
      <p:ext uri="{BB962C8B-B14F-4D97-AF65-F5344CB8AC3E}">
        <p14:creationId xmlns:p14="http://schemas.microsoft.com/office/powerpoint/2010/main" val="3666156863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1D8F-57C4-FDFE-E051-12008D08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Beneficii</a:t>
            </a:r>
            <a:r>
              <a:rPr lang="en-US" dirty="0"/>
              <a:t> ale </a:t>
            </a:r>
            <a:r>
              <a:rPr lang="en-US" dirty="0" err="1"/>
              <a:t>automatizarii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7BF54-42D1-F1E2-C9B0-561F9BFA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Productivitate</a:t>
            </a:r>
            <a:r>
              <a:rPr lang="en-US" dirty="0"/>
              <a:t> </a:t>
            </a:r>
            <a:r>
              <a:rPr lang="en-US" dirty="0" err="1"/>
              <a:t>crescuta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Reducand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sarcinile</a:t>
            </a:r>
            <a:r>
              <a:rPr lang="en-US" dirty="0"/>
              <a:t> care se </a:t>
            </a:r>
            <a:r>
              <a:rPr lang="en-US" dirty="0" err="1"/>
              <a:t>repeta</a:t>
            </a:r>
            <a:r>
              <a:rPr lang="en-US" dirty="0"/>
              <a:t>, </a:t>
            </a:r>
            <a:r>
              <a:rPr lang="en-US" dirty="0" err="1"/>
              <a:t>echipa</a:t>
            </a:r>
            <a:r>
              <a:rPr lang="en-US" dirty="0"/>
              <a:t>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focusa</a:t>
            </a:r>
            <a:r>
              <a:rPr lang="en-US" dirty="0"/>
              <a:t> pe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sarcini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Ex: </a:t>
            </a:r>
            <a:r>
              <a:rPr lang="en-US" dirty="0" err="1"/>
              <a:t>Dezvoltatorii</a:t>
            </a:r>
            <a:r>
              <a:rPr lang="en-US" dirty="0"/>
              <a:t> nu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caute</a:t>
            </a:r>
            <a:r>
              <a:rPr lang="en-US" dirty="0"/>
              <a:t> manual task-</a:t>
            </a:r>
            <a:r>
              <a:rPr lang="en-US" dirty="0" err="1"/>
              <a:t>uri</a:t>
            </a:r>
            <a:r>
              <a:rPr lang="en-US" dirty="0"/>
              <a:t>, ci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assignate</a:t>
            </a:r>
            <a:r>
              <a:rPr lang="en-US" dirty="0"/>
              <a:t> automate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acestia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13598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A101-C136-710B-9D9C-97B286A2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Provocari</a:t>
            </a:r>
            <a:r>
              <a:rPr lang="en-US" dirty="0"/>
              <a:t> in </a:t>
            </a:r>
            <a:r>
              <a:rPr lang="en-US" dirty="0" err="1"/>
              <a:t>configurare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328EC-3796-6B9B-85C1-BCD72E5C3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57680"/>
            <a:ext cx="9603275" cy="3708665"/>
          </a:xfrm>
        </p:spPr>
        <p:txBody>
          <a:bodyPr>
            <a:normAutofit fontScale="85000" lnSpcReduction="20000"/>
          </a:bodyPr>
          <a:lstStyle/>
          <a:p>
            <a:r>
              <a:rPr lang="ro-RO" sz="1600" b="1" dirty="0"/>
              <a:t>Complexitatea regulilor: Setările avansate pot necesita cunoștințe tehnice</a:t>
            </a:r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1600" dirty="0"/>
              <a:t>Crearea și gestionarea regulilor complexe pot necesita o înțelegere detaliată a funcționalităților </a:t>
            </a:r>
            <a:r>
              <a:rPr lang="ro-RO" sz="1600" dirty="0" err="1"/>
              <a:t>Jira</a:t>
            </a:r>
            <a:r>
              <a:rPr lang="ro-RO" sz="1600" dirty="0"/>
              <a:t> și a logicii automatizării. Acest lucru poate fi o provocare pentru echipele fără experiență în configurarea platformelor tehnice.</a:t>
            </a:r>
            <a:endParaRPr lang="en-US" sz="1600" dirty="0"/>
          </a:p>
          <a:p>
            <a:pPr marL="457200" lvl="1" indent="0">
              <a:buNone/>
            </a:pPr>
            <a:r>
              <a:rPr lang="en-US" sz="1600" b="1" dirty="0"/>
              <a:t>	</a:t>
            </a:r>
            <a:r>
              <a:rPr lang="ro-RO" sz="1600" b="1" dirty="0"/>
              <a:t>Soluție:</a:t>
            </a:r>
            <a:endParaRPr lang="en-US" sz="1600" b="1" dirty="0"/>
          </a:p>
          <a:p>
            <a:pPr marL="457200" lvl="1" indent="0">
              <a:buNone/>
            </a:pPr>
            <a:r>
              <a:rPr lang="en-US" sz="1600" dirty="0"/>
              <a:t>	    </a:t>
            </a:r>
            <a:r>
              <a:rPr lang="ro-RO" sz="1600" dirty="0"/>
              <a:t>Investiți timp în training pentru utilizatori sau colaborați cu un administrator </a:t>
            </a:r>
            <a:r>
              <a:rPr lang="ro-RO" sz="1600" dirty="0" err="1"/>
              <a:t>Jira</a:t>
            </a:r>
            <a:r>
              <a:rPr lang="ro-RO" sz="1600" dirty="0"/>
              <a:t> </a:t>
            </a:r>
            <a:r>
              <a:rPr lang="en-US" sz="1600" dirty="0"/>
              <a:t>   	 	</a:t>
            </a:r>
            <a:r>
              <a:rPr lang="ro-RO" sz="1600" dirty="0"/>
              <a:t>experimentat. </a:t>
            </a:r>
            <a:r>
              <a:rPr lang="ro-RO" sz="1600" dirty="0" err="1"/>
              <a:t>Atlassian</a:t>
            </a:r>
            <a:r>
              <a:rPr lang="ro-RO" sz="1600" dirty="0"/>
              <a:t> oferă documentație și ghiduri care pot simplifica procesul.</a:t>
            </a:r>
          </a:p>
          <a:p>
            <a:r>
              <a:rPr lang="it-IT" sz="1600" b="1" dirty="0"/>
              <a:t>Monitorizare și ajustare: Automatizările trebuie testate și optimizate constant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sz="1600" dirty="0"/>
              <a:t>Reguli de automatizare care nu sunt bine testate pot genera comportamente neintenționate, cum ar fi atribuiri greșite sau notificări redundante. Automatizările trebuie verificate și optimizate periodic pentru a se asigura că funcționează conform așteptărilor.</a:t>
            </a:r>
            <a:endParaRPr lang="it-IT" sz="1600" dirty="0"/>
          </a:p>
          <a:p>
            <a:pPr marL="457200" lvl="1" indent="0">
              <a:buNone/>
            </a:pPr>
            <a:r>
              <a:rPr lang="en-US" sz="1600" b="1" dirty="0"/>
              <a:t>	</a:t>
            </a:r>
            <a:r>
              <a:rPr lang="ro-RO" sz="1600" b="1" dirty="0"/>
              <a:t>Soluție:</a:t>
            </a:r>
            <a:endParaRPr lang="it-IT" sz="1600" b="1" dirty="0"/>
          </a:p>
          <a:p>
            <a:pPr marL="457200" lvl="1" indent="0">
              <a:buNone/>
            </a:pPr>
            <a:r>
              <a:rPr lang="it-IT" sz="1600" dirty="0"/>
              <a:t>	   </a:t>
            </a:r>
            <a:r>
              <a:rPr lang="ro-RO" sz="1600" dirty="0"/>
              <a:t>Configurați reguli pe un mediu de testare înainte de implementarea în producție. Urmăriți </a:t>
            </a:r>
            <a:r>
              <a:rPr lang="en-US" sz="1600" dirty="0"/>
              <a:t>	</a:t>
            </a:r>
            <a:r>
              <a:rPr lang="ro-RO" sz="1600" dirty="0"/>
              <a:t>impactul </a:t>
            </a:r>
            <a:r>
              <a:rPr lang="en-US" sz="1600" dirty="0"/>
              <a:t>	</a:t>
            </a:r>
            <a:r>
              <a:rPr lang="ro-RO" sz="1600" dirty="0"/>
              <a:t>lor și ajustați setările pe baza feedback-ului echipei.</a:t>
            </a:r>
          </a:p>
        </p:txBody>
      </p:sp>
    </p:spTree>
    <p:extLst>
      <p:ext uri="{BB962C8B-B14F-4D97-AF65-F5344CB8AC3E}">
        <p14:creationId xmlns:p14="http://schemas.microsoft.com/office/powerpoint/2010/main" val="102317359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Time Management Leadership: Boost Efficiency Now">
            <a:extLst>
              <a:ext uri="{FF2B5EF4-FFF2-40B4-BE49-F238E27FC236}">
                <a16:creationId xmlns:a16="http://schemas.microsoft.com/office/drawing/2014/main" id="{645BB6C2-CAF2-CD9C-DF27-6A00CA42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0677"/>
          <a:stretch/>
        </p:blipFill>
        <p:spPr bwMode="auto">
          <a:xfrm>
            <a:off x="2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9" name="Rectangle 13318">
            <a:extLst>
              <a:ext uri="{FF2B5EF4-FFF2-40B4-BE49-F238E27FC236}">
                <a16:creationId xmlns:a16="http://schemas.microsoft.com/office/drawing/2014/main" id="{B4211733-C0C2-45A1-92E9-0BAECCB0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AC49A-BB78-BD9A-CCA8-455E921F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1122188"/>
            <a:ext cx="6815731" cy="10492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Provocari in configurare</a:t>
            </a:r>
          </a:p>
        </p:txBody>
      </p:sp>
      <p:pic>
        <p:nvPicPr>
          <p:cNvPr id="13321" name="Picture 13320">
            <a:extLst>
              <a:ext uri="{FF2B5EF4-FFF2-40B4-BE49-F238E27FC236}">
                <a16:creationId xmlns:a16="http://schemas.microsoft.com/office/drawing/2014/main" id="{34FB00AB-7BB6-4FC4-AF0D-EFA3687C7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40449" b="36435"/>
          <a:stretch/>
        </p:blipFill>
        <p:spPr>
          <a:xfrm>
            <a:off x="4062802" y="798973"/>
            <a:ext cx="6803136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255AD-B4B5-92F7-6EED-0765117AD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421" y="2333401"/>
            <a:ext cx="7783139" cy="37035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t-IT" sz="1500" b="1" dirty="0">
                <a:solidFill>
                  <a:srgbClr val="FFFFFE"/>
                </a:solidFill>
              </a:rPr>
              <a:t>Resurse limitate: Echipele mici pot întâmpina dificultăți în implementare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o-RO" sz="1500" dirty="0">
                <a:solidFill>
                  <a:srgbClr val="FFFFFE"/>
                </a:solidFill>
              </a:rPr>
              <a:t>Echipele cu resurse limitate pot avea dificultăți în alocarea timpului și efortului necesar pentru configurarea și întreținerea automatizărilor, mai ales dacă nu au acces la un plan </a:t>
            </a:r>
            <a:r>
              <a:rPr lang="ro-RO" sz="1500" dirty="0" err="1">
                <a:solidFill>
                  <a:srgbClr val="FFFFFE"/>
                </a:solidFill>
              </a:rPr>
              <a:t>Jira</a:t>
            </a:r>
            <a:r>
              <a:rPr lang="ro-RO" sz="1500" dirty="0">
                <a:solidFill>
                  <a:srgbClr val="FFFFFE"/>
                </a:solidFill>
              </a:rPr>
              <a:t> Premium/Enterprise care include funcționalități extinse de automatizare.</a:t>
            </a:r>
            <a:endParaRPr lang="en-US" sz="1500" dirty="0">
              <a:solidFill>
                <a:srgbClr val="FFFFFE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500" b="1" dirty="0">
                <a:solidFill>
                  <a:srgbClr val="FFFFFE"/>
                </a:solidFill>
              </a:rPr>
              <a:t>	</a:t>
            </a:r>
            <a:r>
              <a:rPr lang="ro-RO" sz="1500" b="1" dirty="0">
                <a:solidFill>
                  <a:srgbClr val="FFFFFE"/>
                </a:solidFill>
              </a:rPr>
              <a:t>Soluție:</a:t>
            </a:r>
            <a:endParaRPr lang="en-US" sz="1500" b="1" dirty="0">
              <a:solidFill>
                <a:srgbClr val="FFFFFE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500" dirty="0">
                <a:solidFill>
                  <a:srgbClr val="FFFFFE"/>
                </a:solidFill>
              </a:rPr>
              <a:t>	   </a:t>
            </a:r>
            <a:r>
              <a:rPr lang="ro-RO" sz="1500" dirty="0" err="1">
                <a:solidFill>
                  <a:srgbClr val="FFFFFE"/>
                </a:solidFill>
              </a:rPr>
              <a:t>Prioritizați</a:t>
            </a:r>
            <a:r>
              <a:rPr lang="ro-RO" sz="1500" dirty="0">
                <a:solidFill>
                  <a:srgbClr val="FFFFFE"/>
                </a:solidFill>
              </a:rPr>
              <a:t> automatizările esențiale care oferă cel mai mare impact. De exemplu, începeți cu reguli simple, cum ar fi notificările sau atribuirea problemelor, și extindeți progresiv complexitatea lor.</a:t>
            </a:r>
            <a:endParaRPr lang="it-IT" sz="15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046578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ow to Say Thank You For Your Attention and Its Alternative Phrases">
            <a:extLst>
              <a:ext uri="{FF2B5EF4-FFF2-40B4-BE49-F238E27FC236}">
                <a16:creationId xmlns:a16="http://schemas.microsoft.com/office/drawing/2014/main" id="{A14B4F39-345E-18F1-3F06-346D127C9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977" y="863096"/>
            <a:ext cx="8686045" cy="482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14783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139F2-6435-BFDC-91C3-1E6D94238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6ADA5F-9189-DBEC-D308-C3B7D88CA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4149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prezentarii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Rolul</a:t>
            </a:r>
            <a:r>
              <a:rPr lang="en-US" dirty="0"/>
              <a:t> </a:t>
            </a:r>
            <a:r>
              <a:rPr lang="en-US" dirty="0" err="1"/>
              <a:t>prezentarii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Cui ne </a:t>
            </a:r>
            <a:r>
              <a:rPr lang="en-US" dirty="0" err="1"/>
              <a:t>adresam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/>
          </a:p>
        </p:txBody>
      </p:sp>
      <p:pic>
        <p:nvPicPr>
          <p:cNvPr id="1026" name="Picture 2" descr="Jira (software) - Wikipedia">
            <a:extLst>
              <a:ext uri="{FF2B5EF4-FFF2-40B4-BE49-F238E27FC236}">
                <a16:creationId xmlns:a16="http://schemas.microsoft.com/office/drawing/2014/main" id="{E80E4F04-7F37-BD6A-CFF3-E9735A53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816" y="1219582"/>
            <a:ext cx="4916032" cy="207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54089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9280-3FA0-EBE5-6278-B3576685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prezentarii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44B08-43AF-4E87-66FC-3491EC0EE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Evidentierea</a:t>
            </a:r>
            <a:r>
              <a:rPr lang="en-US" dirty="0"/>
              <a:t> </a:t>
            </a:r>
            <a:r>
              <a:rPr lang="en-US" dirty="0" err="1"/>
              <a:t>modului</a:t>
            </a:r>
            <a:r>
              <a:rPr lang="en-US" dirty="0"/>
              <a:t> in care Jira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imbunatatii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proiectelor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colaborarea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echipe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exemple</a:t>
            </a:r>
            <a:r>
              <a:rPr lang="en-US" dirty="0"/>
              <a:t> practice.</a:t>
            </a:r>
          </a:p>
          <a:p>
            <a:r>
              <a:rPr lang="en-US" dirty="0"/>
              <a:t>Cum </a:t>
            </a:r>
            <a:r>
              <a:rPr lang="en-US" dirty="0" err="1"/>
              <a:t>functiile</a:t>
            </a:r>
            <a:r>
              <a:rPr lang="en-US" dirty="0"/>
              <a:t> de </a:t>
            </a:r>
            <a:r>
              <a:rPr lang="en-US" dirty="0" err="1"/>
              <a:t>automatizare</a:t>
            </a:r>
            <a:r>
              <a:rPr lang="en-US" dirty="0"/>
              <a:t> din Jira pot:</a:t>
            </a:r>
          </a:p>
          <a:p>
            <a:pPr lvl="1"/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sarcinile</a:t>
            </a:r>
            <a:r>
              <a:rPr lang="en-US" dirty="0"/>
              <a:t> repetitive</a:t>
            </a:r>
          </a:p>
          <a:p>
            <a:pPr lvl="1"/>
            <a:r>
              <a:rPr lang="en-US" dirty="0"/>
              <a:t>Reduce </a:t>
            </a:r>
            <a:r>
              <a:rPr lang="en-US" dirty="0" err="1"/>
              <a:t>greselillor</a:t>
            </a:r>
            <a:r>
              <a:rPr lang="en-US" dirty="0"/>
              <a:t> </a:t>
            </a:r>
            <a:r>
              <a:rPr lang="en-US" dirty="0" err="1"/>
              <a:t>umane</a:t>
            </a:r>
            <a:endParaRPr lang="en-US" dirty="0"/>
          </a:p>
          <a:p>
            <a:pPr lvl="1"/>
            <a:r>
              <a:rPr lang="en-US" dirty="0" err="1"/>
              <a:t>Economisi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creste</a:t>
            </a:r>
            <a:r>
              <a:rPr lang="en-US" dirty="0"/>
              <a:t> </a:t>
            </a:r>
            <a:r>
              <a:rPr lang="en-US" dirty="0" err="1"/>
              <a:t>eficienta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64796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FC7D-AE30-A8B8-B45B-971AD457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Rolul</a:t>
            </a:r>
            <a:r>
              <a:rPr lang="en-US" dirty="0"/>
              <a:t> </a:t>
            </a:r>
            <a:r>
              <a:rPr lang="en-US" dirty="0" err="1"/>
              <a:t>automatizarii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70D0B-3424-14EB-02AA-5CEFA3CB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8104265" cy="3294576"/>
          </a:xfrm>
        </p:spPr>
        <p:txBody>
          <a:bodyPr/>
          <a:lstStyle/>
          <a:p>
            <a:r>
              <a:rPr lang="ro-RO" dirty="0" err="1"/>
              <a:t>Cresterea</a:t>
            </a:r>
            <a:r>
              <a:rPr lang="ro-RO" dirty="0"/>
              <a:t> eficientei - </a:t>
            </a:r>
            <a:r>
              <a:rPr lang="en-US" dirty="0"/>
              <a:t>Aspect </a:t>
            </a:r>
            <a:r>
              <a:rPr lang="en-US" dirty="0" err="1"/>
              <a:t>esential</a:t>
            </a:r>
            <a:r>
              <a:rPr lang="en-US" dirty="0"/>
              <a:t> in project management.</a:t>
            </a:r>
          </a:p>
          <a:p>
            <a:r>
              <a:rPr lang="en-US" dirty="0" err="1"/>
              <a:t>Automatizarea</a:t>
            </a:r>
            <a:r>
              <a:rPr lang="en-US" dirty="0"/>
              <a:t> ne </a:t>
            </a:r>
            <a:r>
              <a:rPr lang="en-US" dirty="0" err="1"/>
              <a:t>ajuta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eliminam</a:t>
            </a:r>
            <a:r>
              <a:rPr lang="en-US" dirty="0"/>
              <a:t> </a:t>
            </a:r>
            <a:r>
              <a:rPr lang="en-US" dirty="0" err="1"/>
              <a:t>munca</a:t>
            </a:r>
            <a:r>
              <a:rPr lang="en-US" dirty="0"/>
              <a:t> </a:t>
            </a:r>
            <a:r>
              <a:rPr lang="en-US" dirty="0" err="1"/>
              <a:t>manuala</a:t>
            </a:r>
            <a:r>
              <a:rPr lang="en-US" dirty="0"/>
              <a:t> </a:t>
            </a:r>
            <a:r>
              <a:rPr lang="en-US" dirty="0" err="1"/>
              <a:t>repetitiva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reducem</a:t>
            </a:r>
            <a:r>
              <a:rPr lang="en-US" dirty="0"/>
              <a:t> </a:t>
            </a:r>
            <a:r>
              <a:rPr lang="en-US" dirty="0" err="1"/>
              <a:t>riscul</a:t>
            </a:r>
            <a:r>
              <a:rPr lang="en-US" dirty="0"/>
              <a:t> de </a:t>
            </a:r>
            <a:r>
              <a:rPr lang="en-US" dirty="0" err="1"/>
              <a:t>erori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anticiparea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, </a:t>
            </a:r>
            <a:r>
              <a:rPr lang="en-US" dirty="0" err="1"/>
              <a:t>imbunatatind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productivitatea</a:t>
            </a:r>
            <a:r>
              <a:rPr lang="en-US" dirty="0"/>
              <a:t> </a:t>
            </a:r>
            <a:r>
              <a:rPr lang="en-US" dirty="0" err="1"/>
              <a:t>echipei</a:t>
            </a:r>
            <a:r>
              <a:rPr lang="en-US" dirty="0"/>
              <a:t>. De </a:t>
            </a:r>
            <a:r>
              <a:rPr lang="en-US" dirty="0" err="1"/>
              <a:t>exemplu</a:t>
            </a:r>
            <a:r>
              <a:rPr lang="en-US" dirty="0"/>
              <a:t>: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configura</a:t>
            </a:r>
            <a:r>
              <a:rPr lang="en-US" dirty="0"/>
              <a:t> reguli simple in Jira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atribuim</a:t>
            </a:r>
            <a:r>
              <a:rPr lang="en-US" dirty="0"/>
              <a:t> automat </a:t>
            </a:r>
            <a:r>
              <a:rPr lang="en-US" dirty="0" err="1"/>
              <a:t>sarcini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actualiza</a:t>
            </a:r>
            <a:r>
              <a:rPr lang="en-US" dirty="0"/>
              <a:t> </a:t>
            </a:r>
            <a:r>
              <a:rPr lang="en-US" dirty="0" err="1"/>
              <a:t>statusurile</a:t>
            </a:r>
            <a:r>
              <a:rPr lang="en-US" dirty="0"/>
              <a:t> in functia de </a:t>
            </a:r>
            <a:r>
              <a:rPr lang="en-US" dirty="0" err="1"/>
              <a:t>progres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alerta</a:t>
            </a:r>
            <a:r>
              <a:rPr lang="en-US" dirty="0"/>
              <a:t> </a:t>
            </a:r>
            <a:r>
              <a:rPr lang="en-US" dirty="0" err="1"/>
              <a:t>echipa</a:t>
            </a:r>
            <a:r>
              <a:rPr lang="en-US" dirty="0"/>
              <a:t> in </a:t>
            </a:r>
            <a:r>
              <a:rPr lang="en-US" dirty="0" err="1"/>
              <a:t>momente</a:t>
            </a:r>
            <a:r>
              <a:rPr lang="en-US" dirty="0"/>
              <a:t> </a:t>
            </a:r>
            <a:r>
              <a:rPr lang="en-US" dirty="0" err="1"/>
              <a:t>cruciale</a:t>
            </a:r>
            <a:r>
              <a:rPr lang="en-US" dirty="0"/>
              <a:t> (</a:t>
            </a:r>
            <a:r>
              <a:rPr lang="en-US" dirty="0" err="1"/>
              <a:t>notificari</a:t>
            </a:r>
            <a:r>
              <a:rPr lang="en-US" dirty="0"/>
              <a:t>, </a:t>
            </a:r>
            <a:r>
              <a:rPr lang="en-US" dirty="0" err="1"/>
              <a:t>mesaje</a:t>
            </a:r>
            <a:r>
              <a:rPr lang="en-US" dirty="0"/>
              <a:t>).</a:t>
            </a:r>
          </a:p>
        </p:txBody>
      </p:sp>
      <p:pic>
        <p:nvPicPr>
          <p:cNvPr id="4" name="Picture 2" descr="Repeat the steps to add an action to the Else-if condition. The example below illustrates how to create an additional action that assigns the issue to another user.">
            <a:extLst>
              <a:ext uri="{FF2B5EF4-FFF2-40B4-BE49-F238E27FC236}">
                <a16:creationId xmlns:a16="http://schemas.microsoft.com/office/drawing/2014/main" id="{CED591F9-9B1B-99E5-D5E1-ED36BDD77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535" y="869132"/>
            <a:ext cx="2695903" cy="524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21276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4FFF-DB3E-2EC1-FE55-49A305A9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Cui ne </a:t>
            </a:r>
            <a:r>
              <a:rPr lang="en-US" dirty="0" err="1"/>
              <a:t>adresam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7BC1F-82D0-CF46-9E7E-3D725A067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927326"/>
            <a:ext cx="9603275" cy="3294576"/>
          </a:xfrm>
        </p:spPr>
        <p:txBody>
          <a:bodyPr/>
          <a:lstStyle/>
          <a:p>
            <a:r>
              <a:rPr lang="en-US" dirty="0" err="1"/>
              <a:t>Persoanelor</a:t>
            </a:r>
            <a:r>
              <a:rPr lang="en-US" dirty="0"/>
              <a:t> care </a:t>
            </a:r>
            <a:r>
              <a:rPr lang="en-US" dirty="0" err="1"/>
              <a:t>deja</a:t>
            </a:r>
            <a:r>
              <a:rPr lang="en-US" dirty="0"/>
              <a:t> au </a:t>
            </a:r>
            <a:r>
              <a:rPr lang="en-US" dirty="0" err="1"/>
              <a:t>lucrat</a:t>
            </a:r>
            <a:r>
              <a:rPr lang="en-US" dirty="0"/>
              <a:t> / lucreaza in </a:t>
            </a:r>
            <a:r>
              <a:rPr lang="en-US" dirty="0" err="1"/>
              <a:t>domeniul</a:t>
            </a:r>
            <a:r>
              <a:rPr lang="en-US" dirty="0"/>
              <a:t> de project management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doresc</a:t>
            </a:r>
            <a:r>
              <a:rPr lang="en-US" dirty="0"/>
              <a:t> </a:t>
            </a:r>
            <a:r>
              <a:rPr lang="en-US" dirty="0" err="1"/>
              <a:t>sa-si</a:t>
            </a:r>
            <a:r>
              <a:rPr lang="en-US" dirty="0"/>
              <a:t> </a:t>
            </a:r>
            <a:r>
              <a:rPr lang="en-US" dirty="0" err="1"/>
              <a:t>imbunatatesca</a:t>
            </a:r>
            <a:r>
              <a:rPr lang="en-US" dirty="0"/>
              <a:t> skill-urile de </a:t>
            </a:r>
            <a:r>
              <a:rPr lang="en-US" dirty="0" err="1"/>
              <a:t>coordonare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gestionare</a:t>
            </a:r>
            <a:r>
              <a:rPr lang="en-US" dirty="0"/>
              <a:t> a </a:t>
            </a:r>
            <a:r>
              <a:rPr lang="en-US" dirty="0" err="1"/>
              <a:t>echipelor</a:t>
            </a:r>
            <a:r>
              <a:rPr lang="en-US" dirty="0"/>
              <a:t>.</a:t>
            </a:r>
          </a:p>
          <a:p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utilizatorilor</a:t>
            </a:r>
            <a:r>
              <a:rPr lang="en-US" dirty="0"/>
              <a:t> Jira care </a:t>
            </a:r>
            <a:r>
              <a:rPr lang="en-US" dirty="0" err="1"/>
              <a:t>doresc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simplifice</a:t>
            </a:r>
            <a:r>
              <a:rPr lang="en-US" dirty="0"/>
              <a:t> </a:t>
            </a:r>
            <a:r>
              <a:rPr lang="en-US" dirty="0" err="1"/>
              <a:t>munca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functiilor</a:t>
            </a:r>
            <a:r>
              <a:rPr lang="en-US" dirty="0"/>
              <a:t> </a:t>
            </a:r>
            <a:r>
              <a:rPr lang="en-US" dirty="0" err="1"/>
              <a:t>avansate</a:t>
            </a:r>
            <a:r>
              <a:rPr lang="en-US" dirty="0"/>
              <a:t> de </a:t>
            </a:r>
            <a:r>
              <a:rPr lang="en-US" dirty="0" err="1"/>
              <a:t>automatizare</a:t>
            </a:r>
            <a:r>
              <a:rPr lang="en-US" dirty="0"/>
              <a:t>.</a:t>
            </a:r>
          </a:p>
        </p:txBody>
      </p:sp>
      <p:pic>
        <p:nvPicPr>
          <p:cNvPr id="4098" name="Picture 2" descr="ANR #140: Project Management and People Management">
            <a:extLst>
              <a:ext uri="{FF2B5EF4-FFF2-40B4-BE49-F238E27FC236}">
                <a16:creationId xmlns:a16="http://schemas.microsoft.com/office/drawing/2014/main" id="{0D346B76-06AC-500A-0392-E4CE1E1CA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374" y="3574614"/>
            <a:ext cx="5760593" cy="246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08245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986A-37A0-6F44-EFEA-29BD1D32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Prezentare generala </a:t>
            </a:r>
            <a:r>
              <a:rPr lang="ro-RO" dirty="0" err="1"/>
              <a:t>Jira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FD5E3-98F3-2701-781B-9C97BF8D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575" y="2187613"/>
            <a:ext cx="9603275" cy="3294576"/>
          </a:xfrm>
        </p:spPr>
        <p:txBody>
          <a:bodyPr/>
          <a:lstStyle/>
          <a:p>
            <a:r>
              <a:rPr lang="ro-RO" dirty="0"/>
              <a:t>Ce este </a:t>
            </a:r>
            <a:r>
              <a:rPr lang="ro-RO" dirty="0" err="1"/>
              <a:t>Jira</a:t>
            </a:r>
            <a:r>
              <a:rPr lang="en-US" dirty="0"/>
              <a:t>?</a:t>
            </a:r>
            <a:endParaRPr lang="ro-RO" dirty="0"/>
          </a:p>
          <a:p>
            <a:r>
              <a:rPr lang="ro-RO" dirty="0" err="1"/>
              <a:t>Functionalitati</a:t>
            </a:r>
            <a:r>
              <a:rPr lang="ro-RO" dirty="0"/>
              <a:t> principale</a:t>
            </a:r>
            <a:endParaRPr lang="en-US" dirty="0"/>
          </a:p>
          <a:p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integrare</a:t>
            </a:r>
            <a:r>
              <a:rPr lang="en-US" dirty="0"/>
              <a:t> cu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Jira?</a:t>
            </a:r>
          </a:p>
        </p:txBody>
      </p:sp>
      <p:pic>
        <p:nvPicPr>
          <p:cNvPr id="9218" name="Picture 2" descr="How to Learn Effectively : Understanding Learning Process | by Wafi Harowa  | Medium">
            <a:extLst>
              <a:ext uri="{FF2B5EF4-FFF2-40B4-BE49-F238E27FC236}">
                <a16:creationId xmlns:a16="http://schemas.microsoft.com/office/drawing/2014/main" id="{112177FD-A257-05D8-47C1-0ABC48081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341" y="1558578"/>
            <a:ext cx="4749204" cy="392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8835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613C-AD0C-B469-9652-BF2BD561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este </a:t>
            </a:r>
            <a:r>
              <a:rPr lang="ro-RO" dirty="0" err="1"/>
              <a:t>Jira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0E57D-FABD-3726-7B4F-20227DD3C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ro-RO" dirty="0" err="1"/>
              <a:t>ool</a:t>
            </a:r>
            <a:r>
              <a:rPr lang="ro-RO" dirty="0"/>
              <a:t> pentru gestionarea proiectelor dezvoltat de </a:t>
            </a:r>
            <a:r>
              <a:rPr lang="ro-RO" dirty="0" err="1"/>
              <a:t>Atlassian</a:t>
            </a:r>
            <a:r>
              <a:rPr lang="ro-RO" dirty="0"/>
              <a:t>, care ajuta echipele sa-si gestioneze si sa-si </a:t>
            </a:r>
            <a:r>
              <a:rPr lang="ro-RO" dirty="0" err="1"/>
              <a:t>prioritizeze</a:t>
            </a:r>
            <a:r>
              <a:rPr lang="ro-RO" dirty="0"/>
              <a:t> task-urile. </a:t>
            </a:r>
            <a:r>
              <a:rPr lang="ro-RO" dirty="0" err="1"/>
              <a:t>Desi</a:t>
            </a:r>
            <a:r>
              <a:rPr lang="ro-RO" dirty="0"/>
              <a:t> este cunoscut in special in domeniul IT, </a:t>
            </a:r>
            <a:r>
              <a:rPr lang="ro-RO" dirty="0" err="1"/>
              <a:t>Jira</a:t>
            </a:r>
            <a:r>
              <a:rPr lang="ro-RO" dirty="0"/>
              <a:t> este folosit </a:t>
            </a:r>
            <a:r>
              <a:rPr lang="en-US" dirty="0" err="1"/>
              <a:t>si</a:t>
            </a:r>
            <a:r>
              <a:rPr lang="en-US" dirty="0"/>
              <a:t> in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ro-RO" dirty="0"/>
              <a:t>industrii cum ar fi marketing, resurse umane si </a:t>
            </a:r>
            <a:r>
              <a:rPr lang="ro-RO" dirty="0" err="1"/>
              <a:t>project</a:t>
            </a:r>
            <a:r>
              <a:rPr lang="ro-RO" dirty="0"/>
              <a:t> management in general.</a:t>
            </a:r>
          </a:p>
          <a:p>
            <a:r>
              <a:rPr lang="en-US" dirty="0"/>
              <a:t>P</a:t>
            </a:r>
            <a:r>
              <a:rPr lang="ro-RO" dirty="0" err="1"/>
              <a:t>ermite</a:t>
            </a:r>
            <a:r>
              <a:rPr lang="ro-RO" dirty="0"/>
              <a:t> echipelor sa lucreze eficient prin </a:t>
            </a:r>
            <a:r>
              <a:rPr lang="ro-RO" dirty="0" err="1"/>
              <a:t>functiile</a:t>
            </a:r>
            <a:r>
              <a:rPr lang="ro-RO" dirty="0"/>
              <a:t> de planificare si </a:t>
            </a:r>
            <a:r>
              <a:rPr lang="ro-RO" dirty="0" err="1"/>
              <a:t>urmarire</a:t>
            </a:r>
            <a:r>
              <a:rPr lang="ro-RO" dirty="0"/>
              <a:t> a task-urilor puse la </a:t>
            </a:r>
            <a:r>
              <a:rPr lang="ro-RO" dirty="0" err="1"/>
              <a:t>dispozitie</a:t>
            </a:r>
            <a:r>
              <a:rPr lang="ro-RO" dirty="0"/>
              <a:t>, indiferent de dimensiune si complexitatea proiectelor.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2819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C2A2-C948-3BE7-29BB-4E2CF31A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Functionalitati</a:t>
            </a:r>
            <a:r>
              <a:rPr lang="ro-RO" dirty="0"/>
              <a:t> principale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E9123-4EEF-107D-0C3C-5EEA926BA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04" y="2004302"/>
            <a:ext cx="8022783" cy="3821625"/>
          </a:xfrm>
        </p:spPr>
        <p:txBody>
          <a:bodyPr>
            <a:normAutofit lnSpcReduction="10000"/>
          </a:bodyPr>
          <a:lstStyle/>
          <a:p>
            <a:r>
              <a:rPr lang="ro-RO" dirty="0"/>
              <a:t>Organizarea sarcinilor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ro-RO" dirty="0" err="1"/>
              <a:t>Creeaza</a:t>
            </a:r>
            <a:r>
              <a:rPr lang="ro-RO" dirty="0"/>
              <a:t>, </a:t>
            </a:r>
            <a:r>
              <a:rPr lang="ro-RO" dirty="0" err="1"/>
              <a:t>organizeaza</a:t>
            </a:r>
            <a:r>
              <a:rPr lang="ro-RO" dirty="0"/>
              <a:t> si </a:t>
            </a:r>
            <a:r>
              <a:rPr lang="ro-RO" dirty="0" err="1"/>
              <a:t>prioritizeaza</a:t>
            </a:r>
            <a:r>
              <a:rPr lang="ro-RO" dirty="0"/>
              <a:t> </a:t>
            </a:r>
            <a:r>
              <a:rPr lang="en-US" b="1" dirty="0"/>
              <a:t>T</a:t>
            </a:r>
            <a:r>
              <a:rPr lang="ro-RO" b="1" dirty="0" err="1"/>
              <a:t>ask</a:t>
            </a:r>
            <a:r>
              <a:rPr lang="ro-RO" b="1" dirty="0"/>
              <a:t>-uri </a:t>
            </a:r>
            <a:r>
              <a:rPr lang="ro-RO" dirty="0"/>
              <a:t>(sarcini), </a:t>
            </a:r>
            <a:r>
              <a:rPr lang="ro-RO" b="1" dirty="0"/>
              <a:t>Bug-uri</a:t>
            </a:r>
            <a:r>
              <a:rPr lang="ro-RO" dirty="0"/>
              <a:t> (erori) si </a:t>
            </a:r>
            <a:r>
              <a:rPr lang="ro-RO" b="1" dirty="0"/>
              <a:t>Epice</a:t>
            </a:r>
            <a:r>
              <a:rPr lang="ro-RO" dirty="0"/>
              <a:t> (</a:t>
            </a:r>
            <a:r>
              <a:rPr lang="ro-RO" dirty="0" err="1"/>
              <a:t>functionalitati</a:t>
            </a:r>
            <a:r>
              <a:rPr lang="ro-RO" dirty="0"/>
              <a:t> mari din care deriva sarcini mai mici, task-uri)</a:t>
            </a:r>
          </a:p>
          <a:p>
            <a:pPr lvl="1"/>
            <a:r>
              <a:rPr lang="ro-RO" dirty="0"/>
              <a:t>Ajuta persoanele responsabile de proiect sa atribuie sarcini si sa </a:t>
            </a:r>
            <a:r>
              <a:rPr lang="ro-RO" dirty="0" err="1"/>
              <a:t>stabileasca</a:t>
            </a:r>
            <a:r>
              <a:rPr lang="ro-RO" dirty="0"/>
              <a:t> cine este responsabil pentru fiecare etapa a proiectului (atribuirea sarcinilor, roluri si permisiuni, monitorizarea progresului individual, </a:t>
            </a:r>
            <a:r>
              <a:rPr lang="ro-RO" dirty="0" err="1"/>
              <a:t>transperenta</a:t>
            </a:r>
            <a:r>
              <a:rPr lang="ro-RO" dirty="0"/>
              <a:t> in echipa)</a:t>
            </a:r>
            <a:r>
              <a:rPr lang="en-US" dirty="0"/>
              <a:t>.</a:t>
            </a:r>
            <a:endParaRPr lang="ro-RO" dirty="0"/>
          </a:p>
          <a:p>
            <a:r>
              <a:rPr lang="ro-RO" dirty="0" err="1"/>
              <a:t>Urmarirea</a:t>
            </a:r>
            <a:r>
              <a:rPr lang="ro-RO" dirty="0"/>
              <a:t> progresului sarcinilor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Ofera</a:t>
            </a:r>
            <a:r>
              <a:rPr lang="en-US" dirty="0"/>
              <a:t> </a:t>
            </a:r>
            <a:r>
              <a:rPr lang="en-US" dirty="0" err="1"/>
              <a:t>perspectiva</a:t>
            </a:r>
            <a:r>
              <a:rPr lang="en-US" dirty="0"/>
              <a:t> in </a:t>
            </a:r>
            <a:r>
              <a:rPr lang="en-US" dirty="0" err="1"/>
              <a:t>timp</a:t>
            </a:r>
            <a:r>
              <a:rPr lang="en-US" dirty="0"/>
              <a:t> real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progresului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panouri</a:t>
            </a:r>
            <a:r>
              <a:rPr lang="en-US" dirty="0"/>
              <a:t> Kanban </a:t>
            </a:r>
            <a:r>
              <a:rPr lang="en-US" dirty="0" err="1"/>
              <a:t>si</a:t>
            </a:r>
            <a:r>
              <a:rPr lang="en-US" dirty="0"/>
              <a:t> Scrum, burndown charts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rapoarte</a:t>
            </a:r>
            <a:r>
              <a:rPr lang="en-US" dirty="0"/>
              <a:t> </a:t>
            </a:r>
            <a:r>
              <a:rPr lang="en-US" dirty="0" err="1"/>
              <a:t>personalizate</a:t>
            </a:r>
            <a:r>
              <a:rPr lang="en-US" dirty="0"/>
              <a:t>.</a:t>
            </a:r>
            <a:endParaRPr lang="ro-RO" dirty="0"/>
          </a:p>
        </p:txBody>
      </p:sp>
      <p:pic>
        <p:nvPicPr>
          <p:cNvPr id="11268" name="Picture 4" descr="Mastering Jira Issue Types: A Comprehensive Guide">
            <a:extLst>
              <a:ext uri="{FF2B5EF4-FFF2-40B4-BE49-F238E27FC236}">
                <a16:creationId xmlns:a16="http://schemas.microsoft.com/office/drawing/2014/main" id="{04A5C92D-E18B-18BE-5460-1953F5FB9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953" y="2106346"/>
            <a:ext cx="3486714" cy="28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7430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1363</TotalTime>
  <Words>1487</Words>
  <Application>Microsoft Office PowerPoint</Application>
  <PresentationFormat>Widescreen</PresentationFormat>
  <Paragraphs>133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Times New Roman</vt:lpstr>
      <vt:lpstr>Gallery</vt:lpstr>
      <vt:lpstr>Jira and its Automation Features</vt:lpstr>
      <vt:lpstr>Cuprins</vt:lpstr>
      <vt:lpstr>Introducere</vt:lpstr>
      <vt:lpstr>Scopul prezentarii</vt:lpstr>
      <vt:lpstr>Rolul automatizarii</vt:lpstr>
      <vt:lpstr>Cui ne adresam?</vt:lpstr>
      <vt:lpstr>Prezentare generala Jira</vt:lpstr>
      <vt:lpstr>Ce este Jira?</vt:lpstr>
      <vt:lpstr>Functionalitati principale</vt:lpstr>
      <vt:lpstr>Kanban Board</vt:lpstr>
      <vt:lpstr>Scrum Template</vt:lpstr>
      <vt:lpstr>Functionalitati principale</vt:lpstr>
      <vt:lpstr>De ce sa folosim Jira?</vt:lpstr>
      <vt:lpstr>Exemplu integrare cu Github</vt:lpstr>
      <vt:lpstr>Exemplu integrare cu Github</vt:lpstr>
      <vt:lpstr>Functii de automatizare in Jira</vt:lpstr>
      <vt:lpstr>Exemple de utilizare a automatizarii in Jira</vt:lpstr>
      <vt:lpstr>PowerPoint Presentation</vt:lpstr>
      <vt:lpstr>PowerPoint Presentation</vt:lpstr>
      <vt:lpstr>Elemente cheie ale unei automatizari</vt:lpstr>
      <vt:lpstr>Beneficii si provocari</vt:lpstr>
      <vt:lpstr>Beneficii ale automatizarii</vt:lpstr>
      <vt:lpstr>Beneficii ale automatizarii</vt:lpstr>
      <vt:lpstr>Provocari in configurare</vt:lpstr>
      <vt:lpstr>Provocari in configurare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Robertto Popescu</dc:creator>
  <cp:lastModifiedBy>Robertto Popescu</cp:lastModifiedBy>
  <cp:revision>90</cp:revision>
  <dcterms:created xsi:type="dcterms:W3CDTF">2024-12-08T14:07:15Z</dcterms:created>
  <dcterms:modified xsi:type="dcterms:W3CDTF">2024-12-16T12:16:14Z</dcterms:modified>
</cp:coreProperties>
</file>