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8" r:id="rId4"/>
    <p:sldId id="278" r:id="rId5"/>
    <p:sldId id="259" r:id="rId6"/>
    <p:sldId id="275" r:id="rId7"/>
    <p:sldId id="265" r:id="rId8"/>
    <p:sldId id="281" r:id="rId9"/>
    <p:sldId id="280" r:id="rId10"/>
    <p:sldId id="282" r:id="rId11"/>
    <p:sldId id="277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9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353" autoAdjust="0"/>
  </p:normalViewPr>
  <p:slideViewPr>
    <p:cSldViewPr snapToGrid="0">
      <p:cViewPr varScale="1">
        <p:scale>
          <a:sx n="94" d="100"/>
          <a:sy n="94" d="100"/>
        </p:scale>
        <p:origin x="122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6/17/2023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944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06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3874D-A20A-4B3E-9C12-F524953D5B76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30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6/17/2023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6/17/2023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6/17/2023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6/17/2023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6/17/2023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6/17/2023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6/17/2023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6/17/2023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6/17/2023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6/17/2023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6/17/2023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6/17/2023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wc.com/jg/en/publications/blockchain-is-here-next-move.html" TargetMode="External"/><Relationship Id="rId2" Type="http://schemas.openxmlformats.org/officeDocument/2006/relationships/hyperlink" Target="https://www.grandviewresearch.com/industry-analysis/blockchain-technology-marke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mages.google.com/" TargetMode="External"/><Relationship Id="rId5" Type="http://schemas.openxmlformats.org/officeDocument/2006/relationships/hyperlink" Target="https://analyticsindiamag.com/how-walmart-uses-blockchain-to-manage-its-supply-chain/" TargetMode="External"/><Relationship Id="rId4" Type="http://schemas.openxmlformats.org/officeDocument/2006/relationships/hyperlink" Target="https://www.prnewswire.com/news-releases/walmart-ibm-and-tsinghua-university-explore-the-use-of-blockchain-to-help-bring-safer-food-to-dinner-tables-across-china-300347302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0870" y="741405"/>
            <a:ext cx="8993241" cy="2541431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order tracking cu blockchain vs. </a:t>
            </a:r>
            <a:br>
              <a:rPr lang="en-US" sz="4000" dirty="0"/>
            </a:br>
            <a:r>
              <a:rPr lang="en-US" sz="4000" dirty="0" err="1"/>
              <a:t>sistem</a:t>
            </a:r>
            <a:r>
              <a:rPr lang="en-US" sz="4000" dirty="0"/>
              <a:t> de </a:t>
            </a:r>
            <a:r>
              <a:rPr lang="en-US" sz="4000" dirty="0" err="1"/>
              <a:t>urmarire</a:t>
            </a:r>
            <a:r>
              <a:rPr lang="en-US" sz="4000" dirty="0"/>
              <a:t> traditional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BCF363-1123-45B1-8A9A-ABCDA40EF3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575164"/>
            <a:ext cx="8637072" cy="977621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Popescu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paullo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robertto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karloss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Grupa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331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10553080" cy="1049235"/>
          </a:xfrm>
        </p:spPr>
        <p:txBody>
          <a:bodyPr/>
          <a:lstStyle/>
          <a:p>
            <a:r>
              <a:rPr lang="en-US" dirty="0" err="1"/>
              <a:t>Exemple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4801637" cy="3450613"/>
          </a:xfrm>
        </p:spPr>
        <p:txBody>
          <a:bodyPr/>
          <a:lstStyle/>
          <a:p>
            <a:pPr lvl="0"/>
            <a:r>
              <a:rPr lang="en-US" dirty="0" err="1"/>
              <a:t>Companii</a:t>
            </a:r>
            <a:r>
              <a:rPr lang="en-US" dirty="0"/>
              <a:t> care </a:t>
            </a:r>
            <a:r>
              <a:rPr lang="en-US" dirty="0" err="1"/>
              <a:t>utilizeaz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deja</a:t>
            </a:r>
            <a:r>
              <a:rPr lang="en-US" dirty="0"/>
              <a:t> Blockchain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rirea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 sunt:</a:t>
            </a:r>
          </a:p>
          <a:p>
            <a:pPr lvl="0"/>
            <a:r>
              <a:rPr lang="en-US" dirty="0"/>
              <a:t>IBM</a:t>
            </a:r>
          </a:p>
          <a:p>
            <a:pPr lvl="0"/>
            <a:r>
              <a:rPr lang="en-US" dirty="0"/>
              <a:t>Walmart</a:t>
            </a:r>
          </a:p>
          <a:p>
            <a:pPr lvl="0"/>
            <a:r>
              <a:rPr lang="en-US" dirty="0"/>
              <a:t>Maersk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50FE69-41F3-5484-B894-FDC38EE63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35595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almart Corporate News and Information">
            <a:extLst>
              <a:ext uri="{FF2B5EF4-FFF2-40B4-BE49-F238E27FC236}">
                <a16:creationId xmlns:a16="http://schemas.microsoft.com/office/drawing/2014/main" id="{715F1A59-0190-215C-1390-861FB4EA3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8692" y="965166"/>
            <a:ext cx="4002157" cy="210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ersk își consolidează logistica în Spania - Traficmedia">
            <a:extLst>
              <a:ext uri="{FF2B5EF4-FFF2-40B4-BE49-F238E27FC236}">
                <a16:creationId xmlns:a16="http://schemas.microsoft.com/office/drawing/2014/main" id="{7ABF77CB-95E9-DFDC-789A-A1976014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4043" y="3222927"/>
            <a:ext cx="4616108" cy="259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989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468A0-1B2F-A2B1-70B1-D7C27A76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/>
          <a:p>
            <a:r>
              <a:rPr lang="en-US" dirty="0"/>
              <a:t>SISTEMUL TRADITIONAL PENTRU ORDER TRACKING</a:t>
            </a:r>
          </a:p>
        </p:txBody>
      </p:sp>
      <p:pic>
        <p:nvPicPr>
          <p:cNvPr id="4098" name="Picture 2" descr="Did you ever wonder how a Database really works ? | Nightborn - Digital  Application Agency - Brussels">
            <a:extLst>
              <a:ext uri="{FF2B5EF4-FFF2-40B4-BE49-F238E27FC236}">
                <a16:creationId xmlns:a16="http://schemas.microsoft.com/office/drawing/2014/main" id="{3A68DC1E-7D21-15C9-1185-E5DBD35B9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32036" y="1789043"/>
            <a:ext cx="3349486" cy="2502832"/>
          </a:xfrm>
          <a:prstGeom prst="rect">
            <a:avLst/>
          </a:prstGeom>
          <a:solidFill>
            <a:srgbClr val="FFFFFF"/>
          </a:solidFill>
          <a:ln w="9525" cap="sq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1541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10036246" cy="1049235"/>
          </a:xfrm>
        </p:spPr>
        <p:txBody>
          <a:bodyPr/>
          <a:lstStyle/>
          <a:p>
            <a:r>
              <a:rPr lang="ro-RO" dirty="0"/>
              <a:t>Sistemul</a:t>
            </a:r>
            <a:r>
              <a:rPr lang="en-US" dirty="0"/>
              <a:t> traditional </a:t>
            </a:r>
            <a:r>
              <a:rPr lang="en-US" dirty="0" err="1"/>
              <a:t>pentru</a:t>
            </a:r>
            <a:r>
              <a:rPr lang="en-US" dirty="0"/>
              <a:t> order 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808598"/>
          </a:xfrm>
        </p:spPr>
        <p:txBody>
          <a:bodyPr/>
          <a:lstStyle/>
          <a:p>
            <a:pPr lvl="0"/>
            <a:r>
              <a:rPr lang="en-US" dirty="0" err="1"/>
              <a:t>Acesta</a:t>
            </a:r>
            <a:r>
              <a:rPr lang="en-US" dirty="0"/>
              <a:t> </a:t>
            </a:r>
            <a:r>
              <a:rPr lang="en-US" dirty="0" err="1"/>
              <a:t>utilizeaz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baz</a:t>
            </a:r>
            <a:r>
              <a:rPr lang="ro-RO" dirty="0"/>
              <a:t>ă</a:t>
            </a:r>
            <a:r>
              <a:rPr lang="en-US" dirty="0"/>
              <a:t> de date </a:t>
            </a:r>
            <a:r>
              <a:rPr lang="en-US" dirty="0" err="1"/>
              <a:t>centralizat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conven</a:t>
            </a:r>
            <a:r>
              <a:rPr lang="ro-RO" dirty="0"/>
              <a:t>ț</a:t>
            </a:r>
            <a:r>
              <a:rPr lang="en-US" dirty="0" err="1"/>
              <a:t>ionale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rire</a:t>
            </a:r>
            <a:r>
              <a:rPr lang="ro-RO" dirty="0"/>
              <a:t>a </a:t>
            </a:r>
            <a:r>
              <a:rPr lang="en-US" dirty="0" err="1"/>
              <a:t>comenzilor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Cum </a:t>
            </a:r>
            <a:r>
              <a:rPr lang="en-US" dirty="0" err="1"/>
              <a:t>func</a:t>
            </a:r>
            <a:r>
              <a:rPr lang="ro-RO" dirty="0"/>
              <a:t>ț</a:t>
            </a:r>
            <a:r>
              <a:rPr lang="en-US" dirty="0" err="1"/>
              <a:t>ioneaz</a:t>
            </a:r>
            <a:r>
              <a:rPr lang="ro-RO" dirty="0"/>
              <a:t>ă</a:t>
            </a:r>
            <a:r>
              <a:rPr lang="en-US" dirty="0"/>
              <a:t>? Informa</a:t>
            </a:r>
            <a:r>
              <a:rPr lang="ro-RO" dirty="0"/>
              <a:t>ț</a:t>
            </a:r>
            <a:r>
              <a:rPr lang="en-US" dirty="0" err="1"/>
              <a:t>iile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 sunt </a:t>
            </a:r>
            <a:r>
              <a:rPr lang="en-US" dirty="0" err="1"/>
              <a:t>stocate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-o </a:t>
            </a:r>
            <a:r>
              <a:rPr lang="en-US" dirty="0" err="1"/>
              <a:t>baz</a:t>
            </a:r>
            <a:r>
              <a:rPr lang="ro-RO" dirty="0"/>
              <a:t>ă</a:t>
            </a:r>
            <a:r>
              <a:rPr lang="en-US" dirty="0"/>
              <a:t> de date </a:t>
            </a:r>
            <a:r>
              <a:rPr lang="en-US" dirty="0" err="1"/>
              <a:t>centralizat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actualizate</a:t>
            </a:r>
            <a:r>
              <a:rPr lang="en-US" dirty="0"/>
              <a:t> manual de c</a:t>
            </a:r>
            <a:r>
              <a:rPr lang="ro-RO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cei</a:t>
            </a:r>
            <a:r>
              <a:rPr lang="en-US" dirty="0"/>
              <a:t> </a:t>
            </a:r>
            <a:r>
              <a:rPr lang="en-US" dirty="0" err="1"/>
              <a:t>implica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procesul</a:t>
            </a:r>
            <a:r>
              <a:rPr lang="en-US" dirty="0"/>
              <a:t> de </a:t>
            </a:r>
            <a:r>
              <a:rPr lang="en-US" dirty="0" err="1"/>
              <a:t>livrare</a:t>
            </a:r>
            <a:r>
              <a:rPr lang="en-US" dirty="0"/>
              <a:t> a </a:t>
            </a:r>
            <a:r>
              <a:rPr lang="en-US" dirty="0" err="1"/>
              <a:t>acestora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Exist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avantaje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tradi</a:t>
            </a:r>
            <a:r>
              <a:rPr lang="ro-RO" dirty="0"/>
              <a:t>ț</a:t>
            </a:r>
            <a:r>
              <a:rPr lang="en-US" dirty="0" err="1"/>
              <a:t>iontal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compara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cu </a:t>
            </a:r>
            <a:r>
              <a:rPr lang="en-US" dirty="0" err="1"/>
              <a:t>unul</a:t>
            </a:r>
            <a:r>
              <a:rPr lang="en-US" dirty="0"/>
              <a:t> cu blockchain? DA.</a:t>
            </a:r>
          </a:p>
          <a:p>
            <a:pPr lv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9615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10036246" cy="1049235"/>
          </a:xfrm>
        </p:spPr>
        <p:txBody>
          <a:bodyPr/>
          <a:lstStyle/>
          <a:p>
            <a:r>
              <a:rPr lang="en-US" dirty="0"/>
              <a:t>AVANTAJELE UNUI SISTEM TRADI</a:t>
            </a:r>
            <a:r>
              <a:rPr lang="ro-RO" dirty="0"/>
              <a:t>Ti</a:t>
            </a:r>
            <a:r>
              <a:rPr lang="en-US" dirty="0"/>
              <a:t>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80859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ro-RO" dirty="0"/>
              <a:t>I</a:t>
            </a:r>
            <a:r>
              <a:rPr lang="en-US" dirty="0" err="1"/>
              <a:t>mplementarea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simpl</a:t>
            </a:r>
            <a:r>
              <a:rPr lang="ro-RO" dirty="0"/>
              <a:t>ă</a:t>
            </a:r>
            <a:r>
              <a:rPr lang="en-US" dirty="0"/>
              <a:t> dec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cea</a:t>
            </a:r>
            <a:r>
              <a:rPr lang="en-US" dirty="0"/>
              <a:t> cu blockchain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ro-RO" dirty="0"/>
              <a:t>V</a:t>
            </a:r>
            <a:r>
              <a:rPr lang="en-US" dirty="0" err="1"/>
              <a:t>iteza</a:t>
            </a:r>
            <a:r>
              <a:rPr lang="en-US" dirty="0"/>
              <a:t> de </a:t>
            </a:r>
            <a:r>
              <a:rPr lang="en-US" dirty="0" err="1"/>
              <a:t>tranzac</a:t>
            </a:r>
            <a:r>
              <a:rPr lang="ro-RO" dirty="0"/>
              <a:t>ț</a:t>
            </a:r>
            <a:r>
              <a:rPr lang="en-US" dirty="0" err="1"/>
              <a:t>ionare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rapid</a:t>
            </a:r>
            <a:r>
              <a:rPr lang="ro-RO" dirty="0"/>
              <a:t>ă</a:t>
            </a:r>
            <a:r>
              <a:rPr lang="en-US" dirty="0"/>
              <a:t>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ro-RO" dirty="0"/>
              <a:t>C</a:t>
            </a:r>
            <a:r>
              <a:rPr lang="en-US" dirty="0" err="1"/>
              <a:t>omenzile</a:t>
            </a:r>
            <a:r>
              <a:rPr lang="en-US" dirty="0"/>
              <a:t> pot fi </a:t>
            </a:r>
            <a:r>
              <a:rPr lang="en-US" dirty="0" err="1"/>
              <a:t>gestionate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actualizate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mod </a:t>
            </a:r>
            <a:r>
              <a:rPr lang="en-US" dirty="0" err="1"/>
              <a:t>centralizat</a:t>
            </a:r>
            <a:r>
              <a:rPr lang="en-US" dirty="0"/>
              <a:t> (</a:t>
            </a:r>
            <a:r>
              <a:rPr lang="en-US" dirty="0" err="1"/>
              <a:t>baza</a:t>
            </a:r>
            <a:r>
              <a:rPr lang="en-US" dirty="0"/>
              <a:t> de date)</a:t>
            </a:r>
          </a:p>
          <a:p>
            <a:pPr lvl="0"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5124" name="Picture 4" descr="Smiley - Wikipedia">
            <a:extLst>
              <a:ext uri="{FF2B5EF4-FFF2-40B4-BE49-F238E27FC236}">
                <a16:creationId xmlns:a16="http://schemas.microsoft.com/office/drawing/2014/main" id="{D2AFE865-CC2A-CAEF-58A2-E9C2887DC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5852" y="3635047"/>
            <a:ext cx="2282687" cy="228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75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10036246" cy="1049235"/>
          </a:xfrm>
        </p:spPr>
        <p:txBody>
          <a:bodyPr/>
          <a:lstStyle/>
          <a:p>
            <a:r>
              <a:rPr lang="en-US" dirty="0"/>
              <a:t>DEZAVANTAJELE UNUI SISTEM TRADIT</a:t>
            </a:r>
            <a:r>
              <a:rPr lang="ro-RO" dirty="0"/>
              <a:t>I</a:t>
            </a:r>
            <a:r>
              <a:rPr lang="en-US" dirty="0"/>
              <a:t>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808598"/>
          </a:xfrm>
        </p:spPr>
        <p:txBody>
          <a:bodyPr/>
          <a:lstStyle/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ro-RO" dirty="0"/>
              <a:t>R</a:t>
            </a:r>
            <a:r>
              <a:rPr lang="en-US" dirty="0" err="1"/>
              <a:t>iscul</a:t>
            </a:r>
            <a:r>
              <a:rPr lang="en-US" dirty="0"/>
              <a:t> de a </a:t>
            </a:r>
            <a:r>
              <a:rPr lang="en-US" dirty="0" err="1"/>
              <a:t>avea</a:t>
            </a:r>
            <a:r>
              <a:rPr lang="en-US" dirty="0"/>
              <a:t> un </a:t>
            </a:r>
            <a:r>
              <a:rPr lang="en-US" dirty="0" err="1"/>
              <a:t>punct</a:t>
            </a:r>
            <a:r>
              <a:rPr lang="en-US" dirty="0"/>
              <a:t> care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pica </a:t>
            </a:r>
            <a:r>
              <a:rPr lang="en-US" dirty="0" err="1"/>
              <a:t>oric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en-US" dirty="0" err="1"/>
              <a:t>provoc</a:t>
            </a:r>
            <a:r>
              <a:rPr lang="ro-RO" dirty="0"/>
              <a:t>â</a:t>
            </a:r>
            <a:r>
              <a:rPr lang="en-US" dirty="0" err="1"/>
              <a:t>nd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ntreruperea</a:t>
            </a:r>
            <a:r>
              <a:rPr lang="en-US" dirty="0"/>
              <a:t> </a:t>
            </a:r>
            <a:r>
              <a:rPr lang="en-US" dirty="0" err="1"/>
              <a:t>serviciului</a:t>
            </a:r>
            <a:endParaRPr lang="en-US" dirty="0"/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ro-RO" dirty="0"/>
              <a:t>V</a:t>
            </a:r>
            <a:r>
              <a:rPr lang="en-US" dirty="0" err="1"/>
              <a:t>ulnerabilitate</a:t>
            </a:r>
            <a:r>
              <a:rPr lang="en-US" dirty="0"/>
              <a:t> </a:t>
            </a:r>
            <a:r>
              <a:rPr lang="en-US" dirty="0" err="1"/>
              <a:t>crescut</a:t>
            </a:r>
            <a:r>
              <a:rPr lang="ro-RO" dirty="0"/>
              <a:t>ă</a:t>
            </a:r>
            <a:r>
              <a:rPr lang="en-US" dirty="0"/>
              <a:t> la </a:t>
            </a:r>
            <a:r>
              <a:rPr lang="en-US" dirty="0" err="1"/>
              <a:t>atacuri</a:t>
            </a:r>
            <a:r>
              <a:rPr lang="en-US" dirty="0"/>
              <a:t> </a:t>
            </a:r>
            <a:r>
              <a:rPr lang="en-US" dirty="0" err="1"/>
              <a:t>cibernetice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manipul</a:t>
            </a:r>
            <a:r>
              <a:rPr lang="ro-RO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frauduloase</a:t>
            </a:r>
            <a:r>
              <a:rPr lang="en-US" dirty="0"/>
              <a:t> 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ro-RO" dirty="0"/>
              <a:t>N</a:t>
            </a:r>
            <a:r>
              <a:rPr lang="en-US" dirty="0" err="1"/>
              <a:t>ecesitatea</a:t>
            </a:r>
            <a:r>
              <a:rPr lang="en-US" dirty="0"/>
              <a:t> de </a:t>
            </a:r>
            <a:r>
              <a:rPr lang="en-US" dirty="0" err="1"/>
              <a:t>avea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ncredere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autorit</a:t>
            </a:r>
            <a:r>
              <a:rPr lang="ro-RO" dirty="0"/>
              <a:t>ăț</a:t>
            </a:r>
            <a:r>
              <a:rPr lang="en-US" dirty="0" err="1"/>
              <a:t>ile</a:t>
            </a:r>
            <a:r>
              <a:rPr lang="en-US" dirty="0"/>
              <a:t> centrale care </a:t>
            </a:r>
            <a:r>
              <a:rPr lang="en-US" dirty="0" err="1"/>
              <a:t>gestioneaz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baza</a:t>
            </a:r>
            <a:r>
              <a:rPr lang="en-US" dirty="0"/>
              <a:t> de date</a:t>
            </a:r>
          </a:p>
          <a:p>
            <a:pPr lvl="0"/>
            <a:endParaRPr lang="en-US" dirty="0"/>
          </a:p>
        </p:txBody>
      </p:sp>
      <p:pic>
        <p:nvPicPr>
          <p:cNvPr id="6146" name="Picture 2" descr="Emoticons, sad, sad face, smiley, upset, upset face icon - Download on  Iconfinder">
            <a:extLst>
              <a:ext uri="{FF2B5EF4-FFF2-40B4-BE49-F238E27FC236}">
                <a16:creationId xmlns:a16="http://schemas.microsoft.com/office/drawing/2014/main" id="{47E80696-B57B-DA56-A02E-08A181BAD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7260" y="3728344"/>
            <a:ext cx="2325137" cy="232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103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10036246" cy="1049235"/>
          </a:xfrm>
        </p:spPr>
        <p:txBody>
          <a:bodyPr/>
          <a:lstStyle/>
          <a:p>
            <a:r>
              <a:rPr lang="en-US" dirty="0" err="1"/>
              <a:t>PERFORMAnTA</a:t>
            </a:r>
            <a:r>
              <a:rPr lang="en-US" dirty="0"/>
              <a:t> COMPARATA INTRE CELE DOUA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A94F99D-C041-C679-8A69-5672A36B7B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8639261"/>
              </p:ext>
            </p:extLst>
          </p:nvPr>
        </p:nvGraphicFramePr>
        <p:xfrm>
          <a:off x="318052" y="2016125"/>
          <a:ext cx="11340549" cy="286512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3780183">
                  <a:extLst>
                    <a:ext uri="{9D8B030D-6E8A-4147-A177-3AD203B41FA5}">
                      <a16:colId xmlns:a16="http://schemas.microsoft.com/office/drawing/2014/main" val="857032018"/>
                    </a:ext>
                  </a:extLst>
                </a:gridCol>
                <a:gridCol w="3780183">
                  <a:extLst>
                    <a:ext uri="{9D8B030D-6E8A-4147-A177-3AD203B41FA5}">
                      <a16:colId xmlns:a16="http://schemas.microsoft.com/office/drawing/2014/main" val="2634807647"/>
                    </a:ext>
                  </a:extLst>
                </a:gridCol>
                <a:gridCol w="3780183">
                  <a:extLst>
                    <a:ext uri="{9D8B030D-6E8A-4147-A177-3AD203B41FA5}">
                      <a16:colId xmlns:a16="http://schemas.microsoft.com/office/drawing/2014/main" val="3159148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FACTORI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 TRACKING BLOCKCHAIN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ORDER TRACKING CU SISTEM  TRADI</a:t>
                      </a:r>
                      <a:r>
                        <a:rPr lang="ro-RO" dirty="0"/>
                        <a:t>T</a:t>
                      </a:r>
                      <a:r>
                        <a:rPr lang="en-US" dirty="0"/>
                        <a:t>IONAL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5787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Transparen</a:t>
                      </a:r>
                      <a:r>
                        <a:rPr lang="ro-RO" dirty="0"/>
                        <a:t>ț</a:t>
                      </a: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Nivel </a:t>
                      </a:r>
                      <a:r>
                        <a:rPr lang="ro-RO" dirty="0"/>
                        <a:t>î</a:t>
                      </a:r>
                      <a:r>
                        <a:rPr lang="en-US" dirty="0" err="1"/>
                        <a:t>nalt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Nivel </a:t>
                      </a:r>
                      <a:r>
                        <a:rPr lang="en-US" dirty="0" err="1"/>
                        <a:t>mediu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983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Securitate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Nivel </a:t>
                      </a:r>
                      <a:r>
                        <a:rPr lang="ro-RO" dirty="0"/>
                        <a:t>î</a:t>
                      </a:r>
                      <a:r>
                        <a:rPr lang="en-US" dirty="0" err="1"/>
                        <a:t>nalt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Nivel </a:t>
                      </a:r>
                      <a:r>
                        <a:rPr lang="en-US" dirty="0" err="1"/>
                        <a:t>mediu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03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Eficien</a:t>
                      </a:r>
                      <a:r>
                        <a:rPr lang="ro-RO" dirty="0"/>
                        <a:t>ț</a:t>
                      </a:r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Ridicat</a:t>
                      </a:r>
                      <a:r>
                        <a:rPr lang="ro-RO" dirty="0"/>
                        <a:t>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Mediu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030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Scalabilitate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Ridicat</a:t>
                      </a:r>
                      <a:r>
                        <a:rPr lang="ro-RO" dirty="0"/>
                        <a:t>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Mediu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99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Rezisten</a:t>
                      </a:r>
                      <a:r>
                        <a:rPr lang="ro-RO" dirty="0"/>
                        <a:t>ț</a:t>
                      </a:r>
                      <a:r>
                        <a:rPr lang="en-US" dirty="0"/>
                        <a:t>a la </a:t>
                      </a:r>
                      <a:r>
                        <a:rPr lang="en-US" dirty="0" err="1"/>
                        <a:t>erori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Ridicat</a:t>
                      </a:r>
                      <a:r>
                        <a:rPr lang="ro-RO" dirty="0"/>
                        <a:t>ă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Mediu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Costuri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 </a:t>
                      </a:r>
                      <a:r>
                        <a:rPr lang="en-US" dirty="0" err="1"/>
                        <a:t>mari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Mai </a:t>
                      </a:r>
                      <a:r>
                        <a:rPr lang="en-US" dirty="0" err="1"/>
                        <a:t>mici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062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6261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404D90-9384-724D-2E77-B2CD88CA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r>
              <a:rPr lang="en-US" dirty="0"/>
              <a:t> </a:t>
            </a:r>
            <a:r>
              <a:rPr lang="en-US" dirty="0" err="1"/>
              <a:t>intre</a:t>
            </a:r>
            <a:r>
              <a:rPr lang="en-US" dirty="0"/>
              <a:t>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companiI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D8DF5B-7DDD-A6BB-965D-2A29FC057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0566" y="2176152"/>
            <a:ext cx="4765434" cy="250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B04AC4F-2BF6-D732-997F-2E4234765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0392" y="2176152"/>
            <a:ext cx="3756073" cy="250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275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617E004-9991-3EF4-F2F2-B6A350441A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312878"/>
              </p:ext>
            </p:extLst>
          </p:nvPr>
        </p:nvGraphicFramePr>
        <p:xfrm>
          <a:off x="1293813" y="543960"/>
          <a:ext cx="9604374" cy="50444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4802187">
                  <a:extLst>
                    <a:ext uri="{9D8B030D-6E8A-4147-A177-3AD203B41FA5}">
                      <a16:colId xmlns:a16="http://schemas.microsoft.com/office/drawing/2014/main" val="312230952"/>
                    </a:ext>
                  </a:extLst>
                </a:gridCol>
                <a:gridCol w="4802187">
                  <a:extLst>
                    <a:ext uri="{9D8B030D-6E8A-4147-A177-3AD203B41FA5}">
                      <a16:colId xmlns:a16="http://schemas.microsoft.com/office/drawing/2014/main" val="2570192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Walmart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842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Descrierea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sistemului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Descrierea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sistemului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95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Utilizeaz</a:t>
                      </a:r>
                      <a:r>
                        <a:rPr lang="ro-RO" dirty="0"/>
                        <a:t>ă</a:t>
                      </a:r>
                      <a:r>
                        <a:rPr lang="en-US" dirty="0"/>
                        <a:t> blockchain </a:t>
                      </a:r>
                      <a:r>
                        <a:rPr lang="en-US" dirty="0" err="1"/>
                        <a:t>pentru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asigura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urm</a:t>
                      </a:r>
                      <a:r>
                        <a:rPr lang="ro-RO" dirty="0"/>
                        <a:t>ă</a:t>
                      </a:r>
                      <a:r>
                        <a:rPr lang="en-US" dirty="0" err="1"/>
                        <a:t>rirea</a:t>
                      </a:r>
                      <a:r>
                        <a:rPr lang="en-US" dirty="0"/>
                        <a:t> transparent</a:t>
                      </a:r>
                      <a:r>
                        <a:rPr lang="ro-RO" dirty="0"/>
                        <a:t>ă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ș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securizat</a:t>
                      </a:r>
                      <a:r>
                        <a:rPr lang="ro-RO" dirty="0"/>
                        <a:t>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comenzilor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î</a:t>
                      </a:r>
                      <a:r>
                        <a:rPr lang="en-US" dirty="0"/>
                        <a:t>n </a:t>
                      </a:r>
                      <a:r>
                        <a:rPr lang="en-US" dirty="0" err="1"/>
                        <a:t>lan</a:t>
                      </a:r>
                      <a:r>
                        <a:rPr lang="ro-RO" dirty="0"/>
                        <a:t>ț</a:t>
                      </a:r>
                      <a:r>
                        <a:rPr lang="en-US" dirty="0" err="1"/>
                        <a:t>ul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aprovizionare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Folo</a:t>
                      </a:r>
                      <a:r>
                        <a:rPr lang="ro-RO" dirty="0"/>
                        <a:t>s</a:t>
                      </a:r>
                      <a:r>
                        <a:rPr lang="en-US" dirty="0"/>
                        <a:t>e</a:t>
                      </a:r>
                      <a:r>
                        <a:rPr lang="ro-RO" dirty="0"/>
                        <a:t>ș</a:t>
                      </a:r>
                      <a:r>
                        <a:rPr lang="en-US" dirty="0" err="1"/>
                        <a:t>te</a:t>
                      </a:r>
                      <a:r>
                        <a:rPr lang="en-US" dirty="0"/>
                        <a:t> un </a:t>
                      </a:r>
                      <a:r>
                        <a:rPr lang="en-US" dirty="0" err="1"/>
                        <a:t>sistem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tradi</a:t>
                      </a:r>
                      <a:r>
                        <a:rPr lang="ro-RO" dirty="0"/>
                        <a:t>ț</a:t>
                      </a:r>
                      <a:r>
                        <a:rPr lang="en-US" dirty="0" err="1"/>
                        <a:t>ional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bazat</a:t>
                      </a:r>
                      <a:r>
                        <a:rPr lang="en-US" dirty="0"/>
                        <a:t> de pe o </a:t>
                      </a:r>
                      <a:r>
                        <a:rPr lang="en-US" dirty="0" err="1"/>
                        <a:t>baz</a:t>
                      </a:r>
                      <a:r>
                        <a:rPr lang="ro-RO" dirty="0"/>
                        <a:t>ă</a:t>
                      </a:r>
                      <a:r>
                        <a:rPr lang="en-US" dirty="0"/>
                        <a:t> de date </a:t>
                      </a:r>
                      <a:r>
                        <a:rPr lang="en-US" dirty="0" err="1"/>
                        <a:t>centralizat</a:t>
                      </a:r>
                      <a:r>
                        <a:rPr lang="ro-RO" dirty="0"/>
                        <a:t>ă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ș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algoritmi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urm</a:t>
                      </a:r>
                      <a:r>
                        <a:rPr lang="ro-RO" dirty="0"/>
                        <a:t>ă</a:t>
                      </a:r>
                      <a:r>
                        <a:rPr lang="en-US" dirty="0" err="1"/>
                        <a:t>rire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comenzilor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11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Beneficii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</a:t>
                      </a:r>
                      <a:r>
                        <a:rPr lang="ro-RO" dirty="0"/>
                        <a:t>ț</a:t>
                      </a:r>
                      <a:r>
                        <a:rPr lang="en-US" dirty="0" err="1"/>
                        <a:t>inute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Avantajele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sistemului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5665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Transparen</a:t>
                      </a:r>
                      <a:r>
                        <a:rPr lang="ro-RO" dirty="0"/>
                        <a:t>ț</a:t>
                      </a:r>
                      <a:r>
                        <a:rPr lang="en-US" dirty="0"/>
                        <a:t>a </a:t>
                      </a:r>
                      <a:r>
                        <a:rPr lang="ro-RO" dirty="0"/>
                        <a:t>ș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vizibilitate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sporit</a:t>
                      </a:r>
                      <a:r>
                        <a:rPr lang="ro-RO" dirty="0"/>
                        <a:t>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asupra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comenzilor</a:t>
                      </a:r>
                      <a:r>
                        <a:rPr lang="en-US" dirty="0"/>
                        <a:t>, at</a:t>
                      </a:r>
                      <a:r>
                        <a:rPr lang="ro-RO" dirty="0"/>
                        <a:t>â</a:t>
                      </a:r>
                      <a:r>
                        <a:rPr lang="en-US" dirty="0"/>
                        <a:t>t </a:t>
                      </a:r>
                      <a:r>
                        <a:rPr lang="en-US" dirty="0" err="1"/>
                        <a:t>pentru</a:t>
                      </a:r>
                      <a:r>
                        <a:rPr lang="en-US" dirty="0"/>
                        <a:t> Walmart, c</a:t>
                      </a:r>
                      <a:r>
                        <a:rPr lang="ro-RO" dirty="0"/>
                        <a:t>â</a:t>
                      </a:r>
                      <a:r>
                        <a:rPr lang="en-US" dirty="0"/>
                        <a:t>t </a:t>
                      </a:r>
                      <a:r>
                        <a:rPr lang="ro-RO" dirty="0"/>
                        <a:t>ș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pentru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clien</a:t>
                      </a:r>
                      <a:r>
                        <a:rPr lang="ro-RO" dirty="0"/>
                        <a:t>ț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deoarece</a:t>
                      </a:r>
                      <a:r>
                        <a:rPr lang="en-US" dirty="0"/>
                        <a:t> se pot </a:t>
                      </a:r>
                      <a:r>
                        <a:rPr lang="en-US" dirty="0" err="1"/>
                        <a:t>urm</a:t>
                      </a:r>
                      <a:r>
                        <a:rPr lang="ro-RO" dirty="0"/>
                        <a:t>ă</a:t>
                      </a:r>
                      <a:r>
                        <a:rPr lang="en-US" dirty="0" err="1"/>
                        <a:t>rii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produsele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î</a:t>
                      </a:r>
                      <a:r>
                        <a:rPr lang="en-US" dirty="0"/>
                        <a:t>n </a:t>
                      </a:r>
                      <a:r>
                        <a:rPr lang="en-US" dirty="0" err="1"/>
                        <a:t>timp</a:t>
                      </a:r>
                      <a:r>
                        <a:rPr lang="en-US" dirty="0"/>
                        <a:t> 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Implementarea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u</a:t>
                      </a:r>
                      <a:r>
                        <a:rPr lang="ro-RO" dirty="0"/>
                        <a:t>ș</a:t>
                      </a:r>
                      <a:r>
                        <a:rPr lang="en-US" dirty="0"/>
                        <a:t>oar</a:t>
                      </a:r>
                      <a:r>
                        <a:rPr lang="ro-RO" dirty="0"/>
                        <a:t>ă și rapidă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02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Siguran</a:t>
                      </a:r>
                      <a:r>
                        <a:rPr lang="ro-RO" dirty="0"/>
                        <a:t>ța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ș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protec</a:t>
                      </a:r>
                      <a:r>
                        <a:rPr lang="ro-RO" dirty="0"/>
                        <a:t>ț</a:t>
                      </a:r>
                      <a:r>
                        <a:rPr lang="en-US" dirty="0" err="1"/>
                        <a:t>ia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datelor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clien</a:t>
                      </a:r>
                      <a:r>
                        <a:rPr lang="ro-RO" dirty="0"/>
                        <a:t>ț</a:t>
                      </a:r>
                      <a:r>
                        <a:rPr lang="en-US" dirty="0" err="1"/>
                        <a:t>ilor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datorit</a:t>
                      </a:r>
                      <a:r>
                        <a:rPr lang="ro-RO" dirty="0"/>
                        <a:t>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criptografiei</a:t>
                      </a:r>
                      <a:r>
                        <a:rPr lang="en-US" dirty="0"/>
                        <a:t> blockchain-</a:t>
                      </a:r>
                      <a:r>
                        <a:rPr lang="en-US" dirty="0" err="1"/>
                        <a:t>ului</a:t>
                      </a:r>
                      <a:r>
                        <a:rPr lang="en-US" dirty="0"/>
                        <a:t> (se </a:t>
                      </a:r>
                      <a:r>
                        <a:rPr lang="en-US" dirty="0" err="1"/>
                        <a:t>asigu</a:t>
                      </a:r>
                      <a:r>
                        <a:rPr lang="ro-RO" dirty="0"/>
                        <a:t>ră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integritatea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ș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confiden</a:t>
                      </a:r>
                      <a:r>
                        <a:rPr lang="ro-RO" dirty="0"/>
                        <a:t>ț</a:t>
                      </a:r>
                      <a:r>
                        <a:rPr lang="en-US" dirty="0" err="1"/>
                        <a:t>ialitatea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informa</a:t>
                      </a:r>
                      <a:r>
                        <a:rPr lang="ro-RO" dirty="0"/>
                        <a:t>ț</a:t>
                      </a:r>
                      <a:r>
                        <a:rPr lang="en-US" dirty="0" err="1"/>
                        <a:t>iilor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despre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comenzi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Viteza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procesare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comenzilor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mai</a:t>
                      </a:r>
                      <a:r>
                        <a:rPr lang="en-US" dirty="0"/>
                        <a:t> mare </a:t>
                      </a:r>
                      <a:r>
                        <a:rPr lang="en-US" dirty="0" err="1"/>
                        <a:t>datorit</a:t>
                      </a:r>
                      <a:r>
                        <a:rPr lang="ro-RO" dirty="0"/>
                        <a:t>ă</a:t>
                      </a:r>
                      <a:r>
                        <a:rPr lang="en-US" dirty="0"/>
                        <a:t> gestion</a:t>
                      </a:r>
                      <a:r>
                        <a:rPr lang="ro-RO" dirty="0"/>
                        <a:t>ă</a:t>
                      </a:r>
                      <a:r>
                        <a:rPr lang="en-US" dirty="0" err="1"/>
                        <a:t>rii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centralizate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ș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optimiz</a:t>
                      </a:r>
                      <a:r>
                        <a:rPr lang="ro-RO" dirty="0"/>
                        <a:t>ă</a:t>
                      </a:r>
                      <a:r>
                        <a:rPr lang="en-US" dirty="0" err="1"/>
                        <a:t>rilor</a:t>
                      </a:r>
                      <a:r>
                        <a:rPr lang="ro-RO" dirty="0"/>
                        <a:t> </a:t>
                      </a:r>
                      <a:r>
                        <a:rPr lang="en-US" dirty="0"/>
                        <a:t>f</a:t>
                      </a:r>
                      <a:r>
                        <a:rPr lang="ro-RO" dirty="0"/>
                        <a:t>ă</a:t>
                      </a:r>
                      <a:r>
                        <a:rPr lang="en-US" dirty="0"/>
                        <a:t>cute de </a:t>
                      </a:r>
                      <a:r>
                        <a:rPr lang="en-US" dirty="0" err="1"/>
                        <a:t>companie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281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Costurile</a:t>
                      </a:r>
                      <a:r>
                        <a:rPr lang="en-US" dirty="0"/>
                        <a:t> au </a:t>
                      </a:r>
                      <a:r>
                        <a:rPr lang="en-US" dirty="0" err="1"/>
                        <a:t>fost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reduse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datorit</a:t>
                      </a:r>
                      <a:r>
                        <a:rPr lang="ro-RO" dirty="0"/>
                        <a:t>ă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elemin</a:t>
                      </a:r>
                      <a:r>
                        <a:rPr lang="ro-RO" dirty="0"/>
                        <a:t>ă</a:t>
                      </a:r>
                      <a:r>
                        <a:rPr lang="en-US" dirty="0" err="1"/>
                        <a:t>rii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intermediarilor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î</a:t>
                      </a:r>
                      <a:r>
                        <a:rPr lang="en-US" dirty="0"/>
                        <a:t>n </a:t>
                      </a:r>
                      <a:r>
                        <a:rPr lang="en-US" dirty="0" err="1"/>
                        <a:t>procesul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urm</a:t>
                      </a:r>
                      <a:r>
                        <a:rPr lang="ro-RO" dirty="0"/>
                        <a:t>ă</a:t>
                      </a:r>
                      <a:r>
                        <a:rPr lang="en-US" dirty="0" err="1"/>
                        <a:t>rire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Flexibilitate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î</a:t>
                      </a:r>
                      <a:r>
                        <a:rPr lang="en-US" dirty="0"/>
                        <a:t>n </a:t>
                      </a:r>
                      <a:r>
                        <a:rPr lang="en-US" dirty="0" err="1"/>
                        <a:t>gestionarea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centralizat</a:t>
                      </a:r>
                      <a:r>
                        <a:rPr lang="ro-RO" dirty="0"/>
                        <a:t>ă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comenzilor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ordinea</a:t>
                      </a:r>
                      <a:r>
                        <a:rPr lang="en-US" dirty="0"/>
                        <a:t> </a:t>
                      </a:r>
                      <a:r>
                        <a:rPr lang="ro-RO" dirty="0"/>
                        <a:t>î</a:t>
                      </a:r>
                      <a:r>
                        <a:rPr lang="en-US" dirty="0"/>
                        <a:t>n care sunt </a:t>
                      </a:r>
                      <a:r>
                        <a:rPr lang="en-US" dirty="0" err="1"/>
                        <a:t>procesate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038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315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10036246" cy="1049235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808598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Un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Order Tracking care </a:t>
            </a:r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Blockchain </a:t>
            </a:r>
            <a:r>
              <a:rPr lang="en-US" dirty="0" err="1"/>
              <a:t>aduce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multe</a:t>
            </a:r>
            <a:r>
              <a:rPr lang="en-US" dirty="0"/>
              <a:t> </a:t>
            </a:r>
            <a:r>
              <a:rPr lang="en-US" dirty="0" err="1"/>
              <a:t>beneficii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avantaje</a:t>
            </a:r>
            <a:r>
              <a:rPr lang="en-US" dirty="0"/>
              <a:t> dec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unul</a:t>
            </a:r>
            <a:r>
              <a:rPr lang="en-US" dirty="0"/>
              <a:t> </a:t>
            </a:r>
            <a:r>
              <a:rPr lang="en-US" dirty="0" err="1"/>
              <a:t>tradi</a:t>
            </a:r>
            <a:r>
              <a:rPr lang="ro-RO" dirty="0"/>
              <a:t>ț</a:t>
            </a:r>
            <a:r>
              <a:rPr lang="en-US" dirty="0" err="1"/>
              <a:t>ional</a:t>
            </a:r>
            <a:r>
              <a:rPr lang="en-US" dirty="0"/>
              <a:t> care </a:t>
            </a:r>
            <a:r>
              <a:rPr lang="en-US" dirty="0" err="1"/>
              <a:t>utilizeaz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distribu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centralizat</a:t>
            </a:r>
            <a:r>
              <a:rPr lang="ro-RO" dirty="0"/>
              <a:t>ă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dirty="0" err="1"/>
              <a:t>Acestea</a:t>
            </a:r>
            <a:r>
              <a:rPr lang="en-US" dirty="0"/>
              <a:t> sunt:</a:t>
            </a:r>
          </a:p>
          <a:p>
            <a:r>
              <a:rPr lang="en-US" dirty="0" err="1"/>
              <a:t>Transparen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sporit</a:t>
            </a:r>
            <a:r>
              <a:rPr lang="ro-RO" dirty="0"/>
              <a:t>ă</a:t>
            </a:r>
            <a:endParaRPr lang="en-US" dirty="0"/>
          </a:p>
          <a:p>
            <a:r>
              <a:rPr lang="en-US" dirty="0" err="1"/>
              <a:t>Siguran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protec</a:t>
            </a:r>
            <a:r>
              <a:rPr lang="ro-RO" dirty="0"/>
              <a:t>ț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datelor</a:t>
            </a:r>
            <a:endParaRPr lang="en-US" dirty="0"/>
          </a:p>
          <a:p>
            <a:r>
              <a:rPr lang="en-US" dirty="0" err="1"/>
              <a:t>Eficien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sporit</a:t>
            </a:r>
            <a:r>
              <a:rPr lang="ro-RO" dirty="0"/>
              <a:t>ă</a:t>
            </a:r>
            <a:r>
              <a:rPr lang="en-US" dirty="0"/>
              <a:t> (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automatizarea</a:t>
            </a:r>
            <a:r>
              <a:rPr lang="en-US" dirty="0"/>
              <a:t> </a:t>
            </a:r>
            <a:r>
              <a:rPr lang="en-US" dirty="0" err="1"/>
              <a:t>proceselor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eliminarea</a:t>
            </a:r>
            <a:r>
              <a:rPr lang="en-US" dirty="0"/>
              <a:t> </a:t>
            </a:r>
            <a:r>
              <a:rPr lang="en-US" dirty="0" err="1"/>
              <a:t>intermediarilor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De </a:t>
            </a:r>
            <a:r>
              <a:rPr lang="en-US" dirty="0" err="1"/>
              <a:t>asemenea</a:t>
            </a:r>
            <a:r>
              <a:rPr lang="en-US" dirty="0"/>
              <a:t> </a:t>
            </a:r>
            <a:r>
              <a:rPr lang="en-US" dirty="0" err="1"/>
              <a:t>sistemele</a:t>
            </a:r>
            <a:r>
              <a:rPr lang="en-US" dirty="0"/>
              <a:t> </a:t>
            </a:r>
            <a:r>
              <a:rPr lang="en-US" dirty="0" err="1"/>
              <a:t>tradi</a:t>
            </a:r>
            <a:r>
              <a:rPr lang="ro-RO" dirty="0"/>
              <a:t>ți</a:t>
            </a:r>
            <a:r>
              <a:rPr lang="en-US" dirty="0" err="1"/>
              <a:t>onale</a:t>
            </a:r>
            <a:r>
              <a:rPr lang="en-US" dirty="0"/>
              <a:t> pot fi </a:t>
            </a:r>
            <a:r>
              <a:rPr lang="en-US" dirty="0" err="1"/>
              <a:t>potrivite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companiile</a:t>
            </a:r>
            <a:r>
              <a:rPr lang="en-US" dirty="0"/>
              <a:t> care </a:t>
            </a:r>
            <a:r>
              <a:rPr lang="en-US" dirty="0" err="1"/>
              <a:t>apreciaz</a:t>
            </a:r>
            <a:r>
              <a:rPr lang="ro-RO" dirty="0"/>
              <a:t>ă</a:t>
            </a:r>
            <a:r>
              <a:rPr lang="en-US" dirty="0"/>
              <a:t> o </a:t>
            </a:r>
            <a:r>
              <a:rPr lang="en-US" dirty="0" err="1"/>
              <a:t>implementare</a:t>
            </a:r>
            <a:r>
              <a:rPr lang="en-US" dirty="0"/>
              <a:t> rapid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simpl</a:t>
            </a:r>
            <a:r>
              <a:rPr lang="ro-RO" dirty="0"/>
              <a:t>ă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care </a:t>
            </a:r>
            <a:r>
              <a:rPr lang="ro-RO" dirty="0"/>
              <a:t>îș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asum</a:t>
            </a:r>
            <a:r>
              <a:rPr lang="ro-RO" dirty="0"/>
              <a:t>ă</a:t>
            </a:r>
            <a:r>
              <a:rPr lang="en-US" dirty="0"/>
              <a:t> limit</a:t>
            </a:r>
            <a:r>
              <a:rPr lang="ro-RO" dirty="0"/>
              <a:t>ă</a:t>
            </a:r>
            <a:r>
              <a:rPr lang="en-US" dirty="0"/>
              <a:t>rile legate de </a:t>
            </a:r>
            <a:r>
              <a:rPr lang="en-US" dirty="0" err="1"/>
              <a:t>transparen</a:t>
            </a:r>
            <a:r>
              <a:rPr lang="ro-RO" dirty="0"/>
              <a:t>ță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siguran</a:t>
            </a:r>
            <a:r>
              <a:rPr lang="ro-RO" dirty="0"/>
              <a:t>ță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390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10036246" cy="1049235"/>
          </a:xfrm>
        </p:spPr>
        <p:txBody>
          <a:bodyPr/>
          <a:lstStyle/>
          <a:p>
            <a:r>
              <a:rPr lang="en-US" dirty="0" err="1"/>
              <a:t>concluzii</a:t>
            </a:r>
            <a:endParaRPr lang="en-US" dirty="0"/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808598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companiile</a:t>
            </a:r>
            <a:r>
              <a:rPr lang="en-US" dirty="0"/>
              <a:t> care </a:t>
            </a:r>
            <a:r>
              <a:rPr lang="ro-RO" dirty="0"/>
              <a:t>îș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doresc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aib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transparen</a:t>
            </a:r>
            <a:r>
              <a:rPr lang="ro-RO" dirty="0"/>
              <a:t>ță</a:t>
            </a:r>
            <a:r>
              <a:rPr lang="en-US" dirty="0"/>
              <a:t>, </a:t>
            </a:r>
            <a:r>
              <a:rPr lang="en-US" dirty="0" err="1"/>
              <a:t>securitate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eficien</a:t>
            </a:r>
            <a:r>
              <a:rPr lang="ro-RO" dirty="0"/>
              <a:t>ță</a:t>
            </a:r>
            <a:r>
              <a:rPr lang="en-US" dirty="0"/>
              <a:t> </a:t>
            </a:r>
            <a:r>
              <a:rPr lang="en-US" dirty="0" err="1"/>
              <a:t>sporit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gestionarea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ideal s</a:t>
            </a:r>
            <a:r>
              <a:rPr lang="ro-RO" dirty="0"/>
              <a:t>ă</a:t>
            </a:r>
            <a:r>
              <a:rPr lang="en-US" dirty="0"/>
              <a:t> se </a:t>
            </a:r>
            <a:r>
              <a:rPr lang="en-US" dirty="0" err="1"/>
              <a:t>folo</a:t>
            </a:r>
            <a:r>
              <a:rPr lang="ro-RO" dirty="0"/>
              <a:t>s</a:t>
            </a:r>
            <a:r>
              <a:rPr lang="en-US" dirty="0" err="1"/>
              <a:t>easc</a:t>
            </a:r>
            <a:r>
              <a:rPr lang="ro-RO" dirty="0"/>
              <a:t>ă</a:t>
            </a:r>
            <a:r>
              <a:rPr lang="en-US" dirty="0"/>
              <a:t> un </a:t>
            </a:r>
            <a:r>
              <a:rPr lang="en-US" dirty="0" err="1"/>
              <a:t>sistem</a:t>
            </a:r>
            <a:r>
              <a:rPr lang="en-US" dirty="0"/>
              <a:t> care </a:t>
            </a:r>
            <a:r>
              <a:rPr lang="en-US" dirty="0" err="1"/>
              <a:t>folose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Blockchain, </a:t>
            </a:r>
            <a:r>
              <a:rPr lang="ro-RO" dirty="0"/>
              <a:t>î</a:t>
            </a:r>
            <a:r>
              <a:rPr lang="en-US" dirty="0" err="1"/>
              <a:t>ntruc</a:t>
            </a:r>
            <a:r>
              <a:rPr lang="ro-RO" dirty="0"/>
              <a:t>â</a:t>
            </a:r>
            <a:r>
              <a:rPr lang="en-US" dirty="0"/>
              <a:t>t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fie </a:t>
            </a:r>
            <a:r>
              <a:rPr lang="en-US" dirty="0" err="1"/>
              <a:t>preg</a:t>
            </a:r>
            <a:r>
              <a:rPr lang="ro-RO" dirty="0"/>
              <a:t>ă</a:t>
            </a:r>
            <a:r>
              <a:rPr lang="en-US" dirty="0" err="1"/>
              <a:t>tite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fac</a:t>
            </a:r>
            <a:r>
              <a:rPr lang="ro-RO" dirty="0"/>
              <a:t>ă</a:t>
            </a:r>
            <a:r>
              <a:rPr lang="en-US" dirty="0"/>
              <a:t> fa</a:t>
            </a:r>
            <a:r>
              <a:rPr lang="ro-RO" dirty="0"/>
              <a:t>ță</a:t>
            </a:r>
            <a:r>
              <a:rPr lang="en-US" dirty="0"/>
              <a:t> </a:t>
            </a:r>
            <a:r>
              <a:rPr lang="en-US" dirty="0" err="1"/>
              <a:t>complexit</a:t>
            </a:r>
            <a:r>
              <a:rPr lang="ro-RO" dirty="0"/>
              <a:t>ăț</a:t>
            </a:r>
            <a:r>
              <a:rPr lang="en-US" dirty="0"/>
              <a:t>ii </a:t>
            </a:r>
            <a:r>
              <a:rPr lang="en-US" dirty="0" err="1"/>
              <a:t>tehnice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a </a:t>
            </a:r>
            <a:r>
              <a:rPr lang="en-US" dirty="0" err="1"/>
              <a:t>costurilor</a:t>
            </a:r>
            <a:r>
              <a:rPr lang="en-US" dirty="0"/>
              <a:t> </a:t>
            </a:r>
            <a:r>
              <a:rPr lang="en-US" dirty="0" err="1"/>
              <a:t>asociate</a:t>
            </a:r>
            <a:r>
              <a:rPr lang="en-US" dirty="0"/>
              <a:t> Blockchain-</a:t>
            </a:r>
            <a:r>
              <a:rPr lang="en-US" dirty="0" err="1"/>
              <a:t>ului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dirty="0" err="1"/>
              <a:t>Sistemele</a:t>
            </a:r>
            <a:r>
              <a:rPr lang="en-US" dirty="0"/>
              <a:t> </a:t>
            </a:r>
            <a:r>
              <a:rPr lang="en-US" dirty="0" err="1"/>
              <a:t>tradi</a:t>
            </a:r>
            <a:r>
              <a:rPr lang="ro-RO" dirty="0"/>
              <a:t>ț</a:t>
            </a:r>
            <a:r>
              <a:rPr lang="en-US" dirty="0" err="1"/>
              <a:t>ionale</a:t>
            </a:r>
            <a:r>
              <a:rPr lang="en-US" dirty="0"/>
              <a:t> de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rie</a:t>
            </a:r>
            <a:r>
              <a:rPr lang="en-US" dirty="0"/>
              <a:t> pot fi </a:t>
            </a:r>
            <a:r>
              <a:rPr lang="en-US" dirty="0" err="1"/>
              <a:t>ideale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companiile</a:t>
            </a:r>
            <a:r>
              <a:rPr lang="en-US" dirty="0"/>
              <a:t> care </a:t>
            </a:r>
            <a:r>
              <a:rPr lang="ro-RO" dirty="0"/>
              <a:t>își</a:t>
            </a:r>
            <a:r>
              <a:rPr lang="en-US" dirty="0"/>
              <a:t> </a:t>
            </a:r>
            <a:r>
              <a:rPr lang="en-US" dirty="0" err="1"/>
              <a:t>doresc</a:t>
            </a:r>
            <a:r>
              <a:rPr lang="en-US" dirty="0"/>
              <a:t> o </a:t>
            </a:r>
            <a:r>
              <a:rPr lang="en-US" dirty="0" err="1"/>
              <a:t>implementare</a:t>
            </a:r>
            <a:r>
              <a:rPr lang="en-US" dirty="0"/>
              <a:t> rapid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u</a:t>
            </a:r>
            <a:r>
              <a:rPr lang="ro-RO" dirty="0"/>
              <a:t>ș</a:t>
            </a:r>
            <a:r>
              <a:rPr lang="en-US" dirty="0" err="1"/>
              <a:t>oa</a:t>
            </a:r>
            <a:r>
              <a:rPr lang="ro-RO" dirty="0"/>
              <a:t>ră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r</a:t>
            </a:r>
            <a:r>
              <a:rPr lang="ro-RO" dirty="0"/>
              <a:t>ă</a:t>
            </a:r>
            <a:r>
              <a:rPr lang="en-US" dirty="0"/>
              <a:t>m</a:t>
            </a:r>
            <a:r>
              <a:rPr lang="ro-RO" dirty="0"/>
              <a:t>â</a:t>
            </a: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/>
              <a:t> con</a:t>
            </a:r>
            <a:r>
              <a:rPr lang="ro-RO" dirty="0"/>
              <a:t>ș</a:t>
            </a:r>
            <a:r>
              <a:rPr lang="en-US" dirty="0" err="1"/>
              <a:t>tiente</a:t>
            </a:r>
            <a:r>
              <a:rPr lang="en-US" dirty="0"/>
              <a:t> de limit</a:t>
            </a:r>
            <a:r>
              <a:rPr lang="ro-RO" dirty="0"/>
              <a:t>ă</a:t>
            </a:r>
            <a:r>
              <a:rPr lang="en-US" dirty="0"/>
              <a:t>rile legate de </a:t>
            </a:r>
            <a:r>
              <a:rPr lang="en-US" dirty="0" err="1"/>
              <a:t>transparen</a:t>
            </a:r>
            <a:r>
              <a:rPr lang="ro-RO" dirty="0"/>
              <a:t>ță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securitate</a:t>
            </a:r>
            <a:r>
              <a:rPr lang="en-US" dirty="0"/>
              <a:t> care pot fi implicate la </a:t>
            </a:r>
            <a:r>
              <a:rPr lang="en-US" dirty="0" err="1"/>
              <a:t>mijloc</a:t>
            </a:r>
            <a:r>
              <a:rPr lang="en-US" dirty="0"/>
              <a:t>.</a:t>
            </a:r>
          </a:p>
          <a:p>
            <a:pPr marL="0" lvl="0" indent="0">
              <a:buNone/>
            </a:pPr>
            <a:r>
              <a:rPr lang="en-US" dirty="0"/>
              <a:t>A</a:t>
            </a:r>
            <a:r>
              <a:rPr lang="ro-RO" dirty="0"/>
              <a:t>ș</a:t>
            </a:r>
            <a:r>
              <a:rPr lang="en-US" dirty="0" err="1"/>
              <a:t>adar</a:t>
            </a:r>
            <a:r>
              <a:rPr lang="en-US" dirty="0"/>
              <a:t> </a:t>
            </a:r>
            <a:r>
              <a:rPr lang="en-US" dirty="0" err="1"/>
              <a:t>alegerea</a:t>
            </a:r>
            <a:r>
              <a:rPr lang="en-US" dirty="0"/>
              <a:t> </a:t>
            </a:r>
            <a:r>
              <a:rPr lang="en-US" dirty="0" err="1"/>
              <a:t>tipului</a:t>
            </a:r>
            <a:r>
              <a:rPr lang="en-US" dirty="0"/>
              <a:t> de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foarte</a:t>
            </a:r>
            <a:r>
              <a:rPr lang="en-US" dirty="0"/>
              <a:t> important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</a:t>
            </a:r>
            <a:r>
              <a:rPr lang="en-US" dirty="0" err="1"/>
              <a:t>luate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calcul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nevoile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priorita</a:t>
            </a:r>
            <a:r>
              <a:rPr lang="ro-RO" dirty="0"/>
              <a:t>ț</a:t>
            </a:r>
            <a:r>
              <a:rPr lang="en-US" dirty="0" err="1"/>
              <a:t>ile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42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/>
              <a:t>cUPRINS</a:t>
            </a:r>
            <a:endParaRPr lang="en-US" dirty="0"/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1620079"/>
            <a:ext cx="9603275" cy="4433402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Introducere</a:t>
            </a:r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/>
              <a:t>Order tracking system with Blockchain</a:t>
            </a:r>
          </a:p>
          <a:p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ale blockchain-</a:t>
            </a:r>
            <a:r>
              <a:rPr lang="en-US" dirty="0" err="1"/>
              <a:t>ului</a:t>
            </a:r>
            <a:endParaRPr lang="en-US" dirty="0"/>
          </a:p>
          <a:p>
            <a:r>
              <a:rPr lang="en-US" dirty="0" err="1"/>
              <a:t>Statistici</a:t>
            </a:r>
            <a:endParaRPr lang="en-US" dirty="0"/>
          </a:p>
          <a:p>
            <a:r>
              <a:rPr lang="en-US" dirty="0" err="1"/>
              <a:t>Exemple</a:t>
            </a:r>
            <a:endParaRPr lang="en-US" dirty="0"/>
          </a:p>
          <a:p>
            <a:r>
              <a:rPr lang="en-US" dirty="0" err="1"/>
              <a:t>Sistemul</a:t>
            </a:r>
            <a:r>
              <a:rPr lang="en-US" dirty="0"/>
              <a:t> </a:t>
            </a:r>
            <a:r>
              <a:rPr lang="en-US" dirty="0" err="1"/>
              <a:t>tradi</a:t>
            </a:r>
            <a:r>
              <a:rPr lang="ro-RO" dirty="0"/>
              <a:t>ț</a:t>
            </a:r>
            <a:r>
              <a:rPr lang="en-US" dirty="0" err="1"/>
              <a:t>ional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order tracking</a:t>
            </a:r>
          </a:p>
          <a:p>
            <a:r>
              <a:rPr lang="en-US" dirty="0" err="1"/>
              <a:t>Avantajele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tradi</a:t>
            </a:r>
            <a:r>
              <a:rPr lang="ro-RO" dirty="0"/>
              <a:t>ț</a:t>
            </a:r>
            <a:r>
              <a:rPr lang="en-US" dirty="0" err="1"/>
              <a:t>ional</a:t>
            </a:r>
            <a:endParaRPr lang="en-US" dirty="0"/>
          </a:p>
          <a:p>
            <a:r>
              <a:rPr lang="en-US" dirty="0" err="1"/>
              <a:t>Dezavantajele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system </a:t>
            </a:r>
            <a:r>
              <a:rPr lang="en-US" dirty="0" err="1"/>
              <a:t>tradi</a:t>
            </a:r>
            <a:r>
              <a:rPr lang="ro-RO" dirty="0"/>
              <a:t>ț</a:t>
            </a:r>
            <a:r>
              <a:rPr lang="en-US" dirty="0" err="1"/>
              <a:t>ional</a:t>
            </a:r>
            <a:endParaRPr lang="en-US" dirty="0"/>
          </a:p>
          <a:p>
            <a:r>
              <a:rPr lang="en-US" dirty="0" err="1"/>
              <a:t>Performan</a:t>
            </a:r>
            <a:r>
              <a:rPr lang="ro-RO" dirty="0"/>
              <a:t>ț</a:t>
            </a:r>
            <a:r>
              <a:rPr lang="en-US" dirty="0"/>
              <a:t>a </a:t>
            </a:r>
            <a:r>
              <a:rPr lang="en-US" dirty="0" err="1"/>
              <a:t>comparat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tipuri</a:t>
            </a:r>
            <a:r>
              <a:rPr lang="en-US" dirty="0"/>
              <a:t> de tracking</a:t>
            </a:r>
          </a:p>
          <a:p>
            <a:r>
              <a:rPr lang="en-US" dirty="0" err="1"/>
              <a:t>Studiu</a:t>
            </a:r>
            <a:r>
              <a:rPr lang="en-US" dirty="0"/>
              <a:t> de </a:t>
            </a:r>
            <a:r>
              <a:rPr lang="en-US" dirty="0" err="1"/>
              <a:t>caz</a:t>
            </a:r>
            <a:r>
              <a:rPr lang="en-US" dirty="0"/>
              <a:t> pe </a:t>
            </a:r>
            <a:r>
              <a:rPr lang="en-US" dirty="0" err="1"/>
              <a:t>dou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companii</a:t>
            </a:r>
            <a:r>
              <a:rPr lang="en-US" dirty="0"/>
              <a:t> (Walmart, Amazon)</a:t>
            </a:r>
          </a:p>
          <a:p>
            <a:r>
              <a:rPr lang="en-US" dirty="0" err="1"/>
              <a:t>Concluzii</a:t>
            </a:r>
            <a:endParaRPr lang="en-US" dirty="0"/>
          </a:p>
          <a:p>
            <a:r>
              <a:rPr lang="en-US" dirty="0" err="1"/>
              <a:t>Bilbliografie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99E335-3941-B758-6B83-2EE7509FE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4363" y="2015732"/>
            <a:ext cx="9603275" cy="3788720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https://www.grandviewresearch.com/industry-analysis/blockchain-technology-market</a:t>
            </a:r>
            <a:endParaRPr lang="en-US" dirty="0"/>
          </a:p>
          <a:p>
            <a:r>
              <a:rPr lang="en-US" dirty="0">
                <a:hlinkClick r:id="rId3"/>
              </a:rPr>
              <a:t>https://www.pwc.com/jg/en/publications/blockchain-is-here-next-move.html</a:t>
            </a:r>
            <a:endParaRPr lang="en-US" dirty="0"/>
          </a:p>
          <a:p>
            <a:r>
              <a:rPr lang="en-US" dirty="0">
                <a:hlinkClick r:id="rId4"/>
              </a:rPr>
              <a:t>https://www.prnewswire.com/news-releases/walmart-ibm-and-tsinghua-university-explore-the-use-of-blockchain-to-help-bring-safer-food-to-dinner-tables-across-china-300347302.html</a:t>
            </a:r>
            <a:endParaRPr lang="en-US" dirty="0"/>
          </a:p>
          <a:p>
            <a:r>
              <a:rPr lang="en-US" dirty="0"/>
              <a:t>https://www.maersk.com/news/articles/2022/11/25/ambition-digitize-global-trade</a:t>
            </a:r>
          </a:p>
          <a:p>
            <a:r>
              <a:rPr lang="en-US" dirty="0"/>
              <a:t>https://www.ibm.com/blockchain-supply-chain</a:t>
            </a:r>
          </a:p>
          <a:p>
            <a:r>
              <a:rPr lang="en-US" dirty="0"/>
              <a:t>https://thesecmaster.com/the-significance-of-blockchain/</a:t>
            </a:r>
          </a:p>
          <a:p>
            <a:r>
              <a:rPr lang="en-US" dirty="0">
                <a:hlinkClick r:id="rId5"/>
              </a:rPr>
              <a:t>https://analyticsindiamag.com/how-walmart-uses-blockchain-to-manage-its-supply-chain/</a:t>
            </a:r>
            <a:endParaRPr lang="en-US" dirty="0"/>
          </a:p>
          <a:p>
            <a:r>
              <a:rPr lang="en-US" dirty="0"/>
              <a:t>https://www.blockchain-council.org/blockchain/how-is-amazon-using-blockchain-to-increase-its-efficiency/</a:t>
            </a:r>
          </a:p>
          <a:p>
            <a:r>
              <a:rPr lang="en-US" dirty="0">
                <a:hlinkClick r:id="rId6"/>
              </a:rPr>
              <a:t>https://images.google.com/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F8581C-77D6-3B52-15B1-680285E90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BIBLIOGRAFIE</a:t>
            </a:r>
          </a:p>
        </p:txBody>
      </p:sp>
    </p:spTree>
    <p:extLst>
      <p:ext uri="{BB962C8B-B14F-4D97-AF65-F5344CB8AC3E}">
        <p14:creationId xmlns:p14="http://schemas.microsoft.com/office/powerpoint/2010/main" val="224603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E8BD4C-D2F7-1B71-FF64-369EF54D2288}"/>
              </a:ext>
            </a:extLst>
          </p:cNvPr>
          <p:cNvSpPr txBox="1">
            <a:spLocks/>
          </p:cNvSpPr>
          <p:nvPr/>
        </p:nvSpPr>
        <p:spPr>
          <a:xfrm>
            <a:off x="2548868" y="2474293"/>
            <a:ext cx="7094264" cy="104923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dirty="0"/>
              <a:t>V</a:t>
            </a:r>
            <a:r>
              <a:rPr lang="ro-RO" sz="7200" dirty="0"/>
              <a:t>ă</a:t>
            </a:r>
            <a:r>
              <a:rPr lang="en-US" sz="7200" dirty="0"/>
              <a:t> </a:t>
            </a:r>
            <a:r>
              <a:rPr lang="en-US" sz="7200" dirty="0" err="1"/>
              <a:t>mul</a:t>
            </a:r>
            <a:r>
              <a:rPr lang="ro-RO" sz="7800" dirty="0"/>
              <a:t>ț</a:t>
            </a:r>
            <a:r>
              <a:rPr lang="en-US" sz="7200" dirty="0" err="1"/>
              <a:t>umesc</a:t>
            </a:r>
            <a:r>
              <a:rPr lang="en-US" sz="7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3478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/>
              <a:t>Introducere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sistem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urm</a:t>
            </a:r>
            <a:r>
              <a:rPr lang="ro-RO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ă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rire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comenzilor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este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foarte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important la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nivel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industrial (retail, comer</a:t>
            </a:r>
            <a:r>
              <a:rPr lang="ro-RO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ț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etc.) </a:t>
            </a:r>
            <a:r>
              <a:rPr lang="ro-RO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î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ntruc</a:t>
            </a:r>
            <a:r>
              <a:rPr lang="ro-RO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â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poate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gestiona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fluxul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de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bunuri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o-RO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ș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servicii</a:t>
            </a:r>
            <a:r>
              <a:rPr lang="en-US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26" name="Picture 2" descr="Pluspoint | Blog | Pluspoint Case: Retail Network, part of Telenor Group.  Converting an offline consumer electronic retail network into a hybrid  retail format">
            <a:extLst>
              <a:ext uri="{FF2B5EF4-FFF2-40B4-BE49-F238E27FC236}">
                <a16:creationId xmlns:a16="http://schemas.microsoft.com/office/drawing/2014/main" id="{F09F4D09-414E-9079-C946-36C7103ED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786" y="2981324"/>
            <a:ext cx="4189522" cy="2796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-commerce Platforms in China - Taobao, JD, and more">
            <a:extLst>
              <a:ext uri="{FF2B5EF4-FFF2-40B4-BE49-F238E27FC236}">
                <a16:creationId xmlns:a16="http://schemas.microsoft.com/office/drawing/2014/main" id="{887B9A40-15CF-F15E-4A12-779B7F2FD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4444" y="2984986"/>
            <a:ext cx="4596394" cy="2834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31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468A0-1B2F-A2B1-70B1-D7C27A76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7" y="802298"/>
            <a:ext cx="9867885" cy="2541431"/>
          </a:xfrm>
        </p:spPr>
        <p:txBody>
          <a:bodyPr>
            <a:normAutofit/>
          </a:bodyPr>
          <a:lstStyle/>
          <a:p>
            <a:r>
              <a:rPr lang="en-US" sz="3500" dirty="0"/>
              <a:t>Order tracking system with blockchain</a:t>
            </a:r>
          </a:p>
        </p:txBody>
      </p:sp>
    </p:spTree>
    <p:extLst>
      <p:ext uri="{BB962C8B-B14F-4D97-AF65-F5344CB8AC3E}">
        <p14:creationId xmlns:p14="http://schemas.microsoft.com/office/powerpoint/2010/main" val="324328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Order tracking system with blockchain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realiza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tip de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rire</a:t>
            </a:r>
            <a:r>
              <a:rPr lang="en-US" dirty="0"/>
              <a:t> a </a:t>
            </a:r>
            <a:r>
              <a:rPr lang="en-US" dirty="0" err="1"/>
              <a:t>comenzilor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timp</a:t>
            </a:r>
            <a:r>
              <a:rPr lang="en-US" dirty="0"/>
              <a:t> real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</a:t>
            </a:r>
            <a:r>
              <a:rPr lang="en-US" dirty="0" err="1"/>
              <a:t>tehnologia</a:t>
            </a:r>
            <a:r>
              <a:rPr lang="en-US" dirty="0"/>
              <a:t> blockchain.</a:t>
            </a:r>
          </a:p>
          <a:p>
            <a:pPr lvl="0"/>
            <a:r>
              <a:rPr lang="en-US" dirty="0"/>
              <a:t>De </a:t>
            </a:r>
            <a:r>
              <a:rPr lang="en-US" dirty="0" err="1"/>
              <a:t>ce</a:t>
            </a:r>
            <a:r>
              <a:rPr lang="en-US" dirty="0"/>
              <a:t>? </a:t>
            </a:r>
            <a:r>
              <a:rPr lang="en-US" dirty="0" err="1"/>
              <a:t>Pentru</a:t>
            </a:r>
            <a:r>
              <a:rPr lang="en-US" dirty="0"/>
              <a:t> c</a:t>
            </a:r>
            <a:r>
              <a:rPr lang="ro-RO" dirty="0"/>
              <a:t>ă</a:t>
            </a:r>
            <a:r>
              <a:rPr lang="en-US" dirty="0"/>
              <a:t> Blockchain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nregistrarea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verificarea</a:t>
            </a:r>
            <a:r>
              <a:rPr lang="en-US" dirty="0"/>
              <a:t> </a:t>
            </a:r>
            <a:r>
              <a:rPr lang="en-US" dirty="0" err="1"/>
              <a:t>fiec</a:t>
            </a:r>
            <a:r>
              <a:rPr lang="ro-RO" dirty="0"/>
              <a:t>ă</a:t>
            </a:r>
            <a:r>
              <a:rPr lang="en-US" dirty="0"/>
              <a:t>rei </a:t>
            </a:r>
            <a:r>
              <a:rPr lang="en-US" dirty="0" err="1"/>
              <a:t>tranzac</a:t>
            </a:r>
            <a:r>
              <a:rPr lang="ro-RO" dirty="0"/>
              <a:t>ț</a:t>
            </a:r>
            <a:r>
              <a:rPr lang="en-US" dirty="0"/>
              <a:t>ii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eveniment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comenzi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ntr</a:t>
            </a:r>
            <a:r>
              <a:rPr lang="en-US" dirty="0"/>
              <a:t>-un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stocare</a:t>
            </a:r>
            <a:r>
              <a:rPr lang="en-US" dirty="0"/>
              <a:t> a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distribuit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securizat</a:t>
            </a:r>
            <a:r>
              <a:rPr lang="en-US" dirty="0"/>
              <a:t> din </a:t>
            </a:r>
            <a:r>
              <a:rPr lang="en-US" dirty="0" err="1"/>
              <a:t>punct</a:t>
            </a:r>
            <a:r>
              <a:rPr lang="en-US" dirty="0"/>
              <a:t> de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en-US" dirty="0" err="1"/>
              <a:t>criptografic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468A0-1B2F-A2B1-70B1-D7C27A76F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/>
          <a:p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ale blockchain-</a:t>
            </a:r>
            <a:r>
              <a:rPr lang="en-US" dirty="0" err="1"/>
              <a:t>ului</a:t>
            </a:r>
            <a:endParaRPr lang="en-US" dirty="0"/>
          </a:p>
        </p:txBody>
      </p:sp>
      <p:pic>
        <p:nvPicPr>
          <p:cNvPr id="3074" name="Picture 2" descr="A gold coin with a bitcoin symbol&#10;&#10;Description automatically generated with medium confidence">
            <a:extLst>
              <a:ext uri="{FF2B5EF4-FFF2-40B4-BE49-F238E27FC236}">
                <a16:creationId xmlns:a16="http://schemas.microsoft.com/office/drawing/2014/main" id="{BA63CF43-AC7C-E097-71FB-6E1E131094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8" r="30154" b="1"/>
          <a:stretch/>
        </p:blipFill>
        <p:spPr bwMode="auto">
          <a:xfrm>
            <a:off x="8124389" y="1122542"/>
            <a:ext cx="2791171" cy="3866327"/>
          </a:xfrm>
          <a:prstGeom prst="rect">
            <a:avLst/>
          </a:prstGeom>
          <a:solidFill>
            <a:srgbClr val="FFFFFF"/>
          </a:solidFill>
          <a:ln w="9525" cap="sq">
            <a:noFill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94028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 err="1"/>
              <a:t>Elemente</a:t>
            </a:r>
            <a:r>
              <a:rPr lang="en-US" dirty="0"/>
              <a:t> </a:t>
            </a:r>
            <a:r>
              <a:rPr lang="en-US" dirty="0" err="1"/>
              <a:t>cheie</a:t>
            </a:r>
            <a:r>
              <a:rPr lang="en-US" dirty="0"/>
              <a:t> ale blockchain-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Blocuri</a:t>
            </a:r>
            <a:r>
              <a:rPr lang="en-US" dirty="0"/>
              <a:t> (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asigura</a:t>
            </a:r>
            <a:r>
              <a:rPr lang="en-US" dirty="0"/>
              <a:t> </a:t>
            </a:r>
            <a:r>
              <a:rPr lang="en-US" dirty="0" err="1"/>
              <a:t>integritatea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, </a:t>
            </a:r>
            <a:r>
              <a:rPr lang="en-US" dirty="0" err="1"/>
              <a:t>informa</a:t>
            </a:r>
            <a:r>
              <a:rPr lang="ro-RO" dirty="0"/>
              <a:t>ț</a:t>
            </a:r>
            <a:r>
              <a:rPr lang="en-US" dirty="0" err="1"/>
              <a:t>iile</a:t>
            </a:r>
            <a:r>
              <a:rPr lang="en-US" dirty="0"/>
              <a:t> sunt </a:t>
            </a:r>
            <a:r>
              <a:rPr lang="en-US" dirty="0" err="1"/>
              <a:t>stocate</a:t>
            </a:r>
            <a:r>
              <a:rPr lang="en-US" dirty="0"/>
              <a:t> in </a:t>
            </a:r>
            <a:r>
              <a:rPr lang="en-US" dirty="0" err="1"/>
              <a:t>blocuri</a:t>
            </a:r>
            <a:r>
              <a:rPr lang="en-US" dirty="0"/>
              <a:t> legate </a:t>
            </a:r>
            <a:r>
              <a:rPr lang="en-US" dirty="0" err="1"/>
              <a:t>criptografic</a:t>
            </a:r>
            <a:r>
              <a:rPr lang="en-US" dirty="0"/>
              <a:t>)</a:t>
            </a:r>
          </a:p>
          <a:p>
            <a:pPr lvl="0"/>
            <a:r>
              <a:rPr lang="en-US" dirty="0" err="1"/>
              <a:t>Criptografie</a:t>
            </a:r>
            <a:r>
              <a:rPr lang="en-US" dirty="0"/>
              <a:t> (</a:t>
            </a:r>
            <a:r>
              <a:rPr lang="en-US" dirty="0" err="1"/>
              <a:t>avem</a:t>
            </a:r>
            <a:r>
              <a:rPr lang="en-US" dirty="0"/>
              <a:t> la </a:t>
            </a:r>
            <a:r>
              <a:rPr lang="en-US" dirty="0" err="1"/>
              <a:t>dispozitie</a:t>
            </a:r>
            <a:r>
              <a:rPr lang="en-US" dirty="0"/>
              <a:t> </a:t>
            </a:r>
            <a:r>
              <a:rPr lang="en-US" dirty="0" err="1"/>
              <a:t>diferi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criptografici</a:t>
            </a:r>
            <a:r>
              <a:rPr lang="en-US" dirty="0"/>
              <a:t> care </a:t>
            </a:r>
            <a:r>
              <a:rPr lang="en-US" dirty="0" err="1"/>
              <a:t>asigur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ro-RO" dirty="0"/>
              <a:t>ș</a:t>
            </a:r>
            <a:r>
              <a:rPr lang="en-US" dirty="0" err="1"/>
              <a:t>i</a:t>
            </a:r>
            <a:r>
              <a:rPr lang="en-US" dirty="0"/>
              <a:t> a </a:t>
            </a:r>
            <a:r>
              <a:rPr lang="en-US" dirty="0" err="1"/>
              <a:t>identit</a:t>
            </a:r>
            <a:r>
              <a:rPr lang="ro-RO" dirty="0"/>
              <a:t>ăț</a:t>
            </a:r>
            <a:r>
              <a:rPr lang="en-US" dirty="0"/>
              <a:t>ii </a:t>
            </a:r>
            <a:r>
              <a:rPr lang="en-US" dirty="0" err="1"/>
              <a:t>participan</a:t>
            </a:r>
            <a:r>
              <a:rPr lang="ro-RO" dirty="0"/>
              <a:t>ți</a:t>
            </a:r>
            <a:r>
              <a:rPr lang="en-US" dirty="0"/>
              <a:t>lor la </a:t>
            </a:r>
            <a:r>
              <a:rPr lang="en-US" dirty="0" err="1"/>
              <a:t>tranzac</a:t>
            </a:r>
            <a:r>
              <a:rPr lang="ro-RO" dirty="0"/>
              <a:t>ț</a:t>
            </a:r>
            <a:r>
              <a:rPr lang="en-US" dirty="0"/>
              <a:t>ii)</a:t>
            </a:r>
          </a:p>
          <a:p>
            <a:pPr lvl="0"/>
            <a:r>
              <a:rPr lang="en-US" dirty="0" err="1"/>
              <a:t>Distribu</a:t>
            </a:r>
            <a:r>
              <a:rPr lang="ro-RO" dirty="0"/>
              <a:t>ț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descentralizat</a:t>
            </a:r>
            <a:r>
              <a:rPr lang="ro-RO" dirty="0"/>
              <a:t>ă</a:t>
            </a:r>
            <a:r>
              <a:rPr lang="en-US" dirty="0"/>
              <a:t> (</a:t>
            </a:r>
            <a:r>
              <a:rPr lang="en-US" dirty="0" err="1"/>
              <a:t>stocarea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se face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intermediul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multor</a:t>
            </a:r>
            <a:r>
              <a:rPr lang="en-US" dirty="0"/>
              <a:t> </a:t>
            </a:r>
            <a:r>
              <a:rPr lang="en-US" dirty="0" err="1"/>
              <a:t>noduri</a:t>
            </a:r>
            <a:r>
              <a:rPr lang="en-US" dirty="0"/>
              <a:t>, de</a:t>
            </a:r>
            <a:r>
              <a:rPr lang="ro-RO" dirty="0"/>
              <a:t>ț</a:t>
            </a:r>
            <a:r>
              <a:rPr lang="en-US" dirty="0" err="1"/>
              <a:t>inute</a:t>
            </a:r>
            <a:r>
              <a:rPr lang="en-US" dirty="0"/>
              <a:t> de </a:t>
            </a:r>
            <a:r>
              <a:rPr lang="en-US" dirty="0" err="1"/>
              <a:t>participan</a:t>
            </a:r>
            <a:r>
              <a:rPr lang="ro-RO" dirty="0"/>
              <a:t>ț</a:t>
            </a:r>
            <a:r>
              <a:rPr lang="en-US" dirty="0" err="1"/>
              <a:t>i</a:t>
            </a:r>
            <a:r>
              <a:rPr lang="en-US" dirty="0"/>
              <a:t>, a</a:t>
            </a:r>
            <a:r>
              <a:rPr lang="ro-RO" dirty="0"/>
              <a:t>ș</a:t>
            </a:r>
            <a:r>
              <a:rPr lang="en-US" dirty="0" err="1"/>
              <a:t>adar</a:t>
            </a:r>
            <a:r>
              <a:rPr lang="en-US" dirty="0"/>
              <a:t> nu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nevoie</a:t>
            </a:r>
            <a:r>
              <a:rPr lang="en-US" dirty="0"/>
              <a:t> de un nod central de control)</a:t>
            </a:r>
          </a:p>
        </p:txBody>
      </p:sp>
    </p:spTree>
    <p:extLst>
      <p:ext uri="{BB962C8B-B14F-4D97-AF65-F5344CB8AC3E}">
        <p14:creationId xmlns:p14="http://schemas.microsoft.com/office/powerpoint/2010/main" val="389946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9468A0-1B2F-A2B1-70B1-D7C27A76FF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2057" y="802298"/>
            <a:ext cx="9867885" cy="2541431"/>
          </a:xfrm>
        </p:spPr>
        <p:txBody>
          <a:bodyPr>
            <a:normAutofit/>
          </a:bodyPr>
          <a:lstStyle/>
          <a:p>
            <a:pPr algn="ctr"/>
            <a:r>
              <a:rPr lang="en-US" sz="3500" dirty="0" err="1"/>
              <a:t>Statistici</a:t>
            </a:r>
            <a:endParaRPr lang="en-US" sz="3500" dirty="0"/>
          </a:p>
        </p:txBody>
      </p:sp>
    </p:spTree>
    <p:extLst>
      <p:ext uri="{BB962C8B-B14F-4D97-AF65-F5344CB8AC3E}">
        <p14:creationId xmlns:p14="http://schemas.microsoft.com/office/powerpoint/2010/main" val="1221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10553080" cy="1049235"/>
          </a:xfrm>
        </p:spPr>
        <p:txBody>
          <a:bodyPr/>
          <a:lstStyle/>
          <a:p>
            <a:r>
              <a:rPr lang="en-US" dirty="0" err="1"/>
              <a:t>sTATISTICI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Companiile</a:t>
            </a:r>
            <a:r>
              <a:rPr lang="en-US" dirty="0"/>
              <a:t> din </a:t>
            </a:r>
            <a:r>
              <a:rPr lang="en-US" dirty="0" err="1"/>
              <a:t>ziua</a:t>
            </a:r>
            <a:r>
              <a:rPr lang="en-US" dirty="0"/>
              <a:t> de </a:t>
            </a:r>
            <a:r>
              <a:rPr lang="en-US" dirty="0" err="1"/>
              <a:t>azi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ncep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en-US" dirty="0" err="1"/>
              <a:t>foloseasc</a:t>
            </a:r>
            <a:r>
              <a:rPr lang="ro-RO" dirty="0"/>
              <a:t>ă</a:t>
            </a:r>
            <a:r>
              <a:rPr lang="en-US" dirty="0"/>
              <a:t> din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err="1"/>
              <a:t>tehnologia</a:t>
            </a:r>
            <a:r>
              <a:rPr lang="en-US" dirty="0"/>
              <a:t> Blockchain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ro-RO" dirty="0"/>
              <a:t>î</a:t>
            </a:r>
            <a:r>
              <a:rPr lang="en-US" dirty="0" err="1"/>
              <a:t>mbun</a:t>
            </a:r>
            <a:r>
              <a:rPr lang="ro-RO" dirty="0"/>
              <a:t>ă</a:t>
            </a:r>
            <a:r>
              <a:rPr lang="en-US" dirty="0"/>
              <a:t>t</a:t>
            </a:r>
            <a:r>
              <a:rPr lang="ro-RO" dirty="0"/>
              <a:t>ăț</a:t>
            </a:r>
            <a:r>
              <a:rPr lang="en-US" dirty="0"/>
              <a:t>ii </a:t>
            </a:r>
            <a:r>
              <a:rPr lang="en-US" dirty="0" err="1"/>
              <a:t>serviciile</a:t>
            </a:r>
            <a:r>
              <a:rPr lang="en-US" dirty="0"/>
              <a:t> lor.</a:t>
            </a:r>
          </a:p>
          <a:p>
            <a:pPr lvl="0"/>
            <a:r>
              <a:rPr lang="en-US" dirty="0" err="1"/>
              <a:t>Dimensiunea</a:t>
            </a:r>
            <a:r>
              <a:rPr lang="en-US" dirty="0"/>
              <a:t> pie</a:t>
            </a:r>
            <a:r>
              <a:rPr lang="ro-RO" dirty="0"/>
              <a:t>ț</a:t>
            </a:r>
            <a:r>
              <a:rPr lang="en-US" dirty="0" err="1"/>
              <a:t>ei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solu</a:t>
            </a:r>
            <a:r>
              <a:rPr lang="ro-RO" dirty="0"/>
              <a:t>ț</a:t>
            </a:r>
            <a:r>
              <a:rPr lang="en-US" dirty="0"/>
              <a:t>ii blockchain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sectorul</a:t>
            </a:r>
            <a:r>
              <a:rPr lang="en-US" dirty="0"/>
              <a:t> de </a:t>
            </a:r>
            <a:r>
              <a:rPr lang="en-US" dirty="0" err="1"/>
              <a:t>aprovizionare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estimat</a:t>
            </a:r>
            <a:r>
              <a:rPr lang="ro-RO" dirty="0"/>
              <a:t>ă</a:t>
            </a:r>
            <a:r>
              <a:rPr lang="en-US" dirty="0"/>
              <a:t> la 93,16 mil $ </a:t>
            </a:r>
            <a:r>
              <a:rPr lang="ro-RO" dirty="0"/>
              <a:t>î</a:t>
            </a:r>
            <a:r>
              <a:rPr lang="en-US" dirty="0"/>
              <a:t>n 2020, </a:t>
            </a:r>
            <a:r>
              <a:rPr lang="en-US" dirty="0" err="1"/>
              <a:t>iar</a:t>
            </a:r>
            <a:r>
              <a:rPr lang="en-US" dirty="0"/>
              <a:t> p</a:t>
            </a:r>
            <a:r>
              <a:rPr lang="ro-RO" dirty="0"/>
              <a:t>â</a:t>
            </a:r>
            <a:r>
              <a:rPr lang="en-US" dirty="0"/>
              <a:t>n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2028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cre</a:t>
            </a:r>
            <a:r>
              <a:rPr lang="ro-RO" dirty="0"/>
              <a:t>ș</a:t>
            </a:r>
            <a:r>
              <a:rPr lang="en-US" dirty="0" err="1"/>
              <a:t>te</a:t>
            </a:r>
            <a:r>
              <a:rPr lang="en-US" dirty="0"/>
              <a:t> la </a:t>
            </a:r>
            <a:r>
              <a:rPr lang="en-US" dirty="0" err="1"/>
              <a:t>aprox</a:t>
            </a:r>
            <a:r>
              <a:rPr lang="ro-RO" dirty="0"/>
              <a:t>.</a:t>
            </a:r>
            <a:r>
              <a:rPr lang="en-US" dirty="0"/>
              <a:t> 3,31 </a:t>
            </a:r>
            <a:r>
              <a:rPr lang="en-US" dirty="0" err="1"/>
              <a:t>mld</a:t>
            </a:r>
            <a:r>
              <a:rPr lang="en-US" dirty="0"/>
              <a:t> $.</a:t>
            </a:r>
          </a:p>
          <a:p>
            <a:pPr lvl="0"/>
            <a:r>
              <a:rPr lang="en-US" dirty="0"/>
              <a:t>84%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companii</a:t>
            </a:r>
            <a:r>
              <a:rPr lang="en-US" dirty="0"/>
              <a:t> din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ro-RO" dirty="0"/>
              <a:t>ță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sectoare</a:t>
            </a:r>
            <a:r>
              <a:rPr lang="en-US" dirty="0"/>
              <a:t> </a:t>
            </a:r>
            <a:r>
              <a:rPr lang="en-US" dirty="0" err="1"/>
              <a:t>industriale</a:t>
            </a:r>
            <a:r>
              <a:rPr lang="en-US" dirty="0"/>
              <a:t> au </a:t>
            </a:r>
            <a:r>
              <a:rPr lang="ro-RO" dirty="0"/>
              <a:t>î</a:t>
            </a:r>
            <a:r>
              <a:rPr lang="en-US" dirty="0" err="1"/>
              <a:t>nceput</a:t>
            </a:r>
            <a:r>
              <a:rPr lang="en-US" dirty="0"/>
              <a:t> s</a:t>
            </a:r>
            <a:r>
              <a:rPr lang="ro-RO" dirty="0"/>
              <a:t>ă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ncerce</a:t>
            </a:r>
            <a:r>
              <a:rPr lang="en-US" dirty="0"/>
              <a:t> </a:t>
            </a:r>
            <a:r>
              <a:rPr lang="en-US" dirty="0" err="1"/>
              <a:t>utilizarea</a:t>
            </a:r>
            <a:r>
              <a:rPr lang="en-US" dirty="0"/>
              <a:t> Blockchain-</a:t>
            </a:r>
            <a:r>
              <a:rPr lang="en-US" dirty="0" err="1"/>
              <a:t>ului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 err="1"/>
              <a:t>mbun</a:t>
            </a:r>
            <a:r>
              <a:rPr lang="ro-RO" dirty="0"/>
              <a:t>ă</a:t>
            </a:r>
            <a:r>
              <a:rPr lang="en-US" dirty="0"/>
              <a:t>t</a:t>
            </a:r>
            <a:r>
              <a:rPr lang="ro-RO" dirty="0"/>
              <a:t>ăț</a:t>
            </a:r>
            <a:r>
              <a:rPr lang="en-US" dirty="0" err="1"/>
              <a:t>irea</a:t>
            </a:r>
            <a:r>
              <a:rPr lang="en-US" dirty="0"/>
              <a:t> </a:t>
            </a:r>
            <a:r>
              <a:rPr lang="en-US" dirty="0" err="1"/>
              <a:t>serviciilor</a:t>
            </a:r>
            <a:r>
              <a:rPr lang="en-US" dirty="0"/>
              <a:t> lor.</a:t>
            </a:r>
          </a:p>
          <a:p>
            <a:pPr lvl="0"/>
            <a:r>
              <a:rPr lang="en-US" dirty="0" err="1"/>
              <a:t>Tendin</a:t>
            </a:r>
            <a:r>
              <a:rPr lang="ro-RO" dirty="0"/>
              <a:t>ț</a:t>
            </a:r>
            <a:r>
              <a:rPr lang="en-US" dirty="0"/>
              <a:t>a de </a:t>
            </a:r>
            <a:r>
              <a:rPr lang="en-US" dirty="0" err="1"/>
              <a:t>adoptare</a:t>
            </a:r>
            <a:r>
              <a:rPr lang="en-US" dirty="0"/>
              <a:t> a </a:t>
            </a:r>
            <a:r>
              <a:rPr lang="en-US" dirty="0" err="1"/>
              <a:t>tehnologiei</a:t>
            </a:r>
            <a:r>
              <a:rPr lang="en-US" dirty="0"/>
              <a:t> Blockchain </a:t>
            </a:r>
            <a:r>
              <a:rPr lang="ro-RO" dirty="0"/>
              <a:t>pentru</a:t>
            </a:r>
            <a:r>
              <a:rPr lang="en-US" dirty="0"/>
              <a:t> </a:t>
            </a:r>
            <a:r>
              <a:rPr lang="en-US" dirty="0" err="1"/>
              <a:t>urm</a:t>
            </a:r>
            <a:r>
              <a:rPr lang="ro-RO" dirty="0"/>
              <a:t>ă</a:t>
            </a:r>
            <a:r>
              <a:rPr lang="en-US" dirty="0" err="1"/>
              <a:t>rirea</a:t>
            </a:r>
            <a:r>
              <a:rPr lang="en-US" dirty="0"/>
              <a:t> </a:t>
            </a:r>
            <a:r>
              <a:rPr lang="en-US" dirty="0" err="1"/>
              <a:t>comenzilor</a:t>
            </a:r>
            <a:r>
              <a:rPr lang="en-US" dirty="0"/>
              <a:t> </a:t>
            </a:r>
            <a:r>
              <a:rPr lang="ro-RO" dirty="0"/>
              <a:t>din</a:t>
            </a:r>
            <a:r>
              <a:rPr lang="en-US" dirty="0"/>
              <a:t> </a:t>
            </a:r>
            <a:r>
              <a:rPr lang="en-US" dirty="0" err="1"/>
              <a:t>lan</a:t>
            </a:r>
            <a:r>
              <a:rPr lang="ro-RO" dirty="0"/>
              <a:t>ț</a:t>
            </a:r>
            <a:r>
              <a:rPr lang="en-US" dirty="0" err="1"/>
              <a:t>ul</a:t>
            </a:r>
            <a:r>
              <a:rPr lang="en-US" dirty="0"/>
              <a:t> de </a:t>
            </a:r>
            <a:r>
              <a:rPr lang="en-US" dirty="0" err="1"/>
              <a:t>aprovizionare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ro-RO" dirty="0"/>
              <a:t>î</a:t>
            </a:r>
            <a:r>
              <a:rPr lang="en-US" dirty="0"/>
              <a:t>n </a:t>
            </a:r>
            <a:r>
              <a:rPr lang="en-US" dirty="0" err="1"/>
              <a:t>cre</a:t>
            </a:r>
            <a:r>
              <a:rPr lang="ro-RO" dirty="0"/>
              <a:t>ș</a:t>
            </a:r>
            <a:r>
              <a:rPr lang="en-US" dirty="0" err="1"/>
              <a:t>tere</a:t>
            </a:r>
            <a:r>
              <a:rPr lang="en-US" dirty="0"/>
              <a:t>.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100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323</TotalTime>
  <Words>1261</Words>
  <Application>Microsoft Office PowerPoint</Application>
  <PresentationFormat>Widescreen</PresentationFormat>
  <Paragraphs>113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Gallery</vt:lpstr>
      <vt:lpstr>order tracking cu blockchain vs.  sistem de urmarire traditional</vt:lpstr>
      <vt:lpstr>cUPRINS</vt:lpstr>
      <vt:lpstr>Introducere</vt:lpstr>
      <vt:lpstr>Order tracking system with blockchain</vt:lpstr>
      <vt:lpstr>Order tracking system with blockchain</vt:lpstr>
      <vt:lpstr>Elemente cheie ale blockchain-ului</vt:lpstr>
      <vt:lpstr>Elemente cheie ale blockchain-ului</vt:lpstr>
      <vt:lpstr>Statistici</vt:lpstr>
      <vt:lpstr>sTATISTICI</vt:lpstr>
      <vt:lpstr>Exemple</vt:lpstr>
      <vt:lpstr>SISTEMUL TRADITIONAL PENTRU ORDER TRACKING</vt:lpstr>
      <vt:lpstr>Sistemul traditional pentru order tracking</vt:lpstr>
      <vt:lpstr>AVANTAJELE UNUI SISTEM TRADITiONAL</vt:lpstr>
      <vt:lpstr>DEZAVANTAJELE UNUI SISTEM TRADITIONAL</vt:lpstr>
      <vt:lpstr>PERFORMAnTA COMPARATA INTRE CELE DOUA</vt:lpstr>
      <vt:lpstr>Studiu de caz intre DOUa companiI</vt:lpstr>
      <vt:lpstr>PowerPoint Presentation</vt:lpstr>
      <vt:lpstr>concluzii</vt:lpstr>
      <vt:lpstr>concluzii</vt:lpstr>
      <vt:lpstr>BIBLIOGRAFIE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Compararea sistemului de order tracking cu blockchain cu alte sisteme de urmarire</dc:title>
  <dc:creator>Popescu, Robertto</dc:creator>
  <cp:lastModifiedBy>Robertto Popescu</cp:lastModifiedBy>
  <cp:revision>17</cp:revision>
  <dcterms:created xsi:type="dcterms:W3CDTF">2023-06-16T07:59:21Z</dcterms:created>
  <dcterms:modified xsi:type="dcterms:W3CDTF">2023-06-16T21:13:12Z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bd41d9-d1d6-4f41-bf46-97f0241fcca2_Enabled">
    <vt:lpwstr>true</vt:lpwstr>
  </property>
  <property fmtid="{D5CDD505-2E9C-101B-9397-08002B2CF9AE}" pid="3" name="MSIP_Label_a7bd41d9-d1d6-4f41-bf46-97f0241fcca2_SetDate">
    <vt:lpwstr>2023-06-16T08:01:58Z</vt:lpwstr>
  </property>
  <property fmtid="{D5CDD505-2E9C-101B-9397-08002B2CF9AE}" pid="4" name="MSIP_Label_a7bd41d9-d1d6-4f41-bf46-97f0241fcca2_Method">
    <vt:lpwstr>Privileged</vt:lpwstr>
  </property>
  <property fmtid="{D5CDD505-2E9C-101B-9397-08002B2CF9AE}" pid="5" name="MSIP_Label_a7bd41d9-d1d6-4f41-bf46-97f0241fcca2_Name">
    <vt:lpwstr>No Visual Label</vt:lpwstr>
  </property>
  <property fmtid="{D5CDD505-2E9C-101B-9397-08002B2CF9AE}" pid="6" name="MSIP_Label_a7bd41d9-d1d6-4f41-bf46-97f0241fcca2_SiteId">
    <vt:lpwstr>945c199a-83a2-4e80-9f8c-5a91be5752dd</vt:lpwstr>
  </property>
  <property fmtid="{D5CDD505-2E9C-101B-9397-08002B2CF9AE}" pid="7" name="MSIP_Label_a7bd41d9-d1d6-4f41-bf46-97f0241fcca2_ActionId">
    <vt:lpwstr>ac7b65ba-ab7a-4763-b37f-466c8ec722be</vt:lpwstr>
  </property>
  <property fmtid="{D5CDD505-2E9C-101B-9397-08002B2CF9AE}" pid="8" name="MSIP_Label_a7bd41d9-d1d6-4f41-bf46-97f0241fcca2_ContentBits">
    <vt:lpwstr>0</vt:lpwstr>
  </property>
</Properties>
</file>