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90.xml" ContentType="application/vnd.openxmlformats-officedocument.presentationml.slideLayout+xml"/>
  <Override PartName="/ppt/slideLayouts/slideLayout40.xml" ContentType="application/vnd.openxmlformats-officedocument.presentationml.slideLayout+xml"/>
  <Override PartName="/ppt/slideLayouts/slideLayout20.xml" ContentType="application/vnd.openxmlformats-officedocument.presentationml.slideLayout+xml"/>
  <Override PartName="/ppt/slideMasters/slideMaster10.xml" ContentType="application/vnd.openxmlformats-officedocument.presentationml.slideMaster+xml"/>
  <Override PartName="/ppt/slides/slide70.xml" ContentType="application/vnd.openxmlformats-officedocument.presentationml.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1" r:id="rId1"/>
  </p:sldMasterIdLst>
  <p:notesMasterIdLst>
    <p:notesMasterId r:id="rId36"/>
  </p:notesMasterIdLst>
  <p:sldIdLst>
    <p:sldId id="256" r:id="rId2"/>
    <p:sldId id="265" r:id="rId3"/>
    <p:sldId id="270" r:id="rId4"/>
    <p:sldId id="297" r:id="rId5"/>
    <p:sldId id="300" r:id="rId6"/>
    <p:sldId id="299" r:id="rId7"/>
    <p:sldId id="262" r:id="rId8"/>
    <p:sldId id="279" r:id="rId9"/>
    <p:sldId id="263" r:id="rId10"/>
    <p:sldId id="290" r:id="rId11"/>
    <p:sldId id="301" r:id="rId12"/>
    <p:sldId id="323" r:id="rId13"/>
    <p:sldId id="302" r:id="rId14"/>
    <p:sldId id="264" r:id="rId15"/>
    <p:sldId id="303" r:id="rId16"/>
    <p:sldId id="304" r:id="rId17"/>
    <p:sldId id="324" r:id="rId18"/>
    <p:sldId id="305" r:id="rId19"/>
    <p:sldId id="306" r:id="rId20"/>
    <p:sldId id="307" r:id="rId21"/>
    <p:sldId id="308" r:id="rId22"/>
    <p:sldId id="310" r:id="rId23"/>
    <p:sldId id="311" r:id="rId24"/>
    <p:sldId id="312" r:id="rId25"/>
    <p:sldId id="315" r:id="rId26"/>
    <p:sldId id="314" r:id="rId27"/>
    <p:sldId id="316" r:id="rId28"/>
    <p:sldId id="317" r:id="rId29"/>
    <p:sldId id="318" r:id="rId30"/>
    <p:sldId id="319" r:id="rId31"/>
    <p:sldId id="320" r:id="rId32"/>
    <p:sldId id="321" r:id="rId33"/>
    <p:sldId id="322" r:id="rId34"/>
    <p:sldId id="32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8235AE-4C38-4C16-AAE8-E5DB9181E816}">
          <p14:sldIdLst>
            <p14:sldId id="256"/>
            <p14:sldId id="265"/>
            <p14:sldId id="270"/>
            <p14:sldId id="297"/>
            <p14:sldId id="300"/>
            <p14:sldId id="299"/>
            <p14:sldId id="262"/>
            <p14:sldId id="279"/>
            <p14:sldId id="263"/>
            <p14:sldId id="290"/>
            <p14:sldId id="301"/>
            <p14:sldId id="323"/>
            <p14:sldId id="302"/>
            <p14:sldId id="264"/>
            <p14:sldId id="303"/>
            <p14:sldId id="304"/>
            <p14:sldId id="324"/>
            <p14:sldId id="305"/>
            <p14:sldId id="306"/>
            <p14:sldId id="307"/>
            <p14:sldId id="308"/>
            <p14:sldId id="310"/>
            <p14:sldId id="311"/>
            <p14:sldId id="312"/>
            <p14:sldId id="315"/>
            <p14:sldId id="314"/>
            <p14:sldId id="316"/>
            <p14:sldId id="317"/>
            <p14:sldId id="318"/>
            <p14:sldId id="319"/>
            <p14:sldId id="320"/>
            <p14:sldId id="321"/>
            <p14:sldId id="322"/>
            <p14:sldId id="3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B03BA9-7E00-4192-B354-BA32D4BBB8E3}" type="doc">
      <dgm:prSet loTypeId="urn:microsoft.com/office/officeart/2005/8/layout/cycle4" loCatId="cycle" qsTypeId="urn:microsoft.com/office/officeart/2005/8/quickstyle/simple1" qsCatId="simple" csTypeId="urn:microsoft.com/office/officeart/2005/8/colors/accent5_2" csCatId="accent5" phldr="1"/>
      <dgm:spPr/>
      <dgm:t>
        <a:bodyPr/>
        <a:lstStyle/>
        <a:p>
          <a:endParaRPr lang="en-GB"/>
        </a:p>
      </dgm:t>
    </dgm:pt>
    <dgm:pt modelId="{47637606-C351-42C7-AE7A-090EF36F8445}">
      <dgm:prSet phldrT="[Tex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Înțelegerea necesităților</a:t>
          </a:r>
          <a:endParaRPr lang="en-GB" b="1" dirty="0">
            <a:latin typeface="Tahoma" panose="020B0604030504040204" pitchFamily="34" charset="0"/>
            <a:ea typeface="Tahoma" panose="020B0604030504040204" pitchFamily="34" charset="0"/>
            <a:cs typeface="Tahoma" panose="020B0604030504040204" pitchFamily="34" charset="0"/>
          </a:endParaRPr>
        </a:p>
      </dgm:t>
    </dgm:pt>
    <dgm:pt modelId="{6ABF976F-59BA-47D5-8633-0FB7929CB211}" type="parTrans" cxnId="{464D8FE4-ABB8-4759-8186-B20C5B50925F}">
      <dgm:prSet/>
      <dgm:spPr/>
      <dgm:t>
        <a:bodyPr/>
        <a:lstStyle/>
        <a:p>
          <a:endParaRPr lang="en-GB"/>
        </a:p>
      </dgm:t>
    </dgm:pt>
    <dgm:pt modelId="{ED7FDB86-F5DD-4559-8E13-FBFFD6900C18}" type="sibTrans" cxnId="{464D8FE4-ABB8-4759-8186-B20C5B50925F}">
      <dgm:prSet/>
      <dgm:spPr/>
      <dgm:t>
        <a:bodyPr/>
        <a:lstStyle/>
        <a:p>
          <a:endParaRPr lang="en-GB"/>
        </a:p>
      </dgm:t>
    </dgm:pt>
    <dgm:pt modelId="{FB058C0F-4FE8-4852-B70B-995B19675D08}">
      <dgm:prSet phldrT="[Text]"/>
      <dgm:spPr/>
      <dgm:t>
        <a:bodyPr/>
        <a:lstStyle/>
        <a:p>
          <a:r>
            <a:rPr lang="ro-RO" dirty="0">
              <a:latin typeface="Tahoma" panose="020B0604030504040204" pitchFamily="34" charset="0"/>
              <a:ea typeface="Tahoma" panose="020B0604030504040204" pitchFamily="34" charset="0"/>
              <a:cs typeface="Tahoma" panose="020B0604030504040204" pitchFamily="34" charset="0"/>
            </a:rPr>
            <a:t>Înțelegerea cerințelor</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04C34FE8-EEBF-4448-B797-A6B132358BC4}" type="parTrans" cxnId="{4181815C-5628-4651-9430-DA4BA553E174}">
      <dgm:prSet/>
      <dgm:spPr/>
      <dgm:t>
        <a:bodyPr/>
        <a:lstStyle/>
        <a:p>
          <a:endParaRPr lang="en-GB"/>
        </a:p>
      </dgm:t>
    </dgm:pt>
    <dgm:pt modelId="{31E83D34-C273-44D1-8654-2F5806C1AE64}" type="sibTrans" cxnId="{4181815C-5628-4651-9430-DA4BA553E174}">
      <dgm:prSet/>
      <dgm:spPr/>
      <dgm:t>
        <a:bodyPr/>
        <a:lstStyle/>
        <a:p>
          <a:endParaRPr lang="en-GB"/>
        </a:p>
      </dgm:t>
    </dgm:pt>
    <dgm:pt modelId="{E38BDA60-DFAD-4261-A8E2-BA77F79FDC95}">
      <dgm:prSet phldrT="[Tex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Concepte de design</a:t>
          </a:r>
          <a:endParaRPr lang="en-GB" b="1" dirty="0">
            <a:latin typeface="Tahoma" panose="020B0604030504040204" pitchFamily="34" charset="0"/>
            <a:ea typeface="Tahoma" panose="020B0604030504040204" pitchFamily="34" charset="0"/>
            <a:cs typeface="Tahoma" panose="020B0604030504040204" pitchFamily="34" charset="0"/>
          </a:endParaRPr>
        </a:p>
      </dgm:t>
    </dgm:pt>
    <dgm:pt modelId="{1D4B181F-B868-43CB-8720-5EB37C3976C7}" type="parTrans" cxnId="{752169E2-B44B-4BF6-9DD1-BD1058D74903}">
      <dgm:prSet/>
      <dgm:spPr/>
      <dgm:t>
        <a:bodyPr/>
        <a:lstStyle/>
        <a:p>
          <a:endParaRPr lang="en-GB"/>
        </a:p>
      </dgm:t>
    </dgm:pt>
    <dgm:pt modelId="{9C7ADDE7-E59C-431E-A1C6-B4B2A04968F6}" type="sibTrans" cxnId="{752169E2-B44B-4BF6-9DD1-BD1058D74903}">
      <dgm:prSet/>
      <dgm:spPr/>
      <dgm:t>
        <a:bodyPr/>
        <a:lstStyle/>
        <a:p>
          <a:endParaRPr lang="en-GB"/>
        </a:p>
      </dgm:t>
    </dgm:pt>
    <dgm:pt modelId="{8D73B2B5-A4A1-47E4-AFAC-73F917A5410A}">
      <dgm:prSet phldrT="[Text]"/>
      <dgm:spPr/>
      <dgm:t>
        <a:bodyPr/>
        <a:lstStyle/>
        <a:p>
          <a:r>
            <a:rPr lang="ro-RO" dirty="0">
              <a:latin typeface="Tahoma" panose="020B0604030504040204" pitchFamily="34" charset="0"/>
              <a:ea typeface="Tahoma" panose="020B0604030504040204" pitchFamily="34" charset="0"/>
              <a:cs typeface="Tahoma" panose="020B0604030504040204" pitchFamily="34" charset="0"/>
            </a:rPr>
            <a:t>Soluții de design</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72364877-564B-447C-96A6-194093A04F21}" type="parTrans" cxnId="{44BC9957-7544-463B-9ACA-61D00869A6DA}">
      <dgm:prSet/>
      <dgm:spPr/>
      <dgm:t>
        <a:bodyPr/>
        <a:lstStyle/>
        <a:p>
          <a:endParaRPr lang="en-GB"/>
        </a:p>
      </dgm:t>
    </dgm:pt>
    <dgm:pt modelId="{60FF023B-C2FD-4CDD-B2C4-1FF73C73AF5C}" type="sibTrans" cxnId="{44BC9957-7544-463B-9ACA-61D00869A6DA}">
      <dgm:prSet/>
      <dgm:spPr/>
      <dgm:t>
        <a:bodyPr/>
        <a:lstStyle/>
        <a:p>
          <a:endParaRPr lang="en-GB"/>
        </a:p>
      </dgm:t>
    </dgm:pt>
    <dgm:pt modelId="{07E003AC-51BF-4D49-B110-49809D287F2D}">
      <dgm:prSet phldrT="[Tex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Verificare / rafinare design</a:t>
          </a:r>
          <a:endParaRPr lang="en-GB" b="1" dirty="0">
            <a:latin typeface="Tahoma" panose="020B0604030504040204" pitchFamily="34" charset="0"/>
            <a:ea typeface="Tahoma" panose="020B0604030504040204" pitchFamily="34" charset="0"/>
            <a:cs typeface="Tahoma" panose="020B0604030504040204" pitchFamily="34" charset="0"/>
          </a:endParaRPr>
        </a:p>
      </dgm:t>
    </dgm:pt>
    <dgm:pt modelId="{7A1A21C7-2AAE-40D3-A5D9-2749C7AB5EED}" type="parTrans" cxnId="{36DE5FA2-649A-49B9-B419-1470D0B7FEB8}">
      <dgm:prSet/>
      <dgm:spPr/>
      <dgm:t>
        <a:bodyPr/>
        <a:lstStyle/>
        <a:p>
          <a:endParaRPr lang="en-GB"/>
        </a:p>
      </dgm:t>
    </dgm:pt>
    <dgm:pt modelId="{F54B51DF-E620-42CA-9671-DDC5F5711358}" type="sibTrans" cxnId="{36DE5FA2-649A-49B9-B419-1470D0B7FEB8}">
      <dgm:prSet/>
      <dgm:spPr/>
      <dgm:t>
        <a:bodyPr/>
        <a:lstStyle/>
        <a:p>
          <a:endParaRPr lang="en-GB"/>
        </a:p>
      </dgm:t>
    </dgm:pt>
    <dgm:pt modelId="{B08E88BC-22BF-4199-802E-B05B2A45197B}">
      <dgm:prSet phldrT="[Text]"/>
      <dgm:spPr/>
      <dgm:t>
        <a:bodyPr/>
        <a:lstStyle/>
        <a:p>
          <a:r>
            <a:rPr lang="ro-RO" dirty="0">
              <a:latin typeface="Tahoma" panose="020B0604030504040204" pitchFamily="34" charset="0"/>
              <a:ea typeface="Tahoma" panose="020B0604030504040204" pitchFamily="34" charset="0"/>
              <a:cs typeface="Tahoma" panose="020B0604030504040204" pitchFamily="34" charset="0"/>
            </a:rPr>
            <a:t>Evaluarea </a:t>
          </a:r>
          <a:r>
            <a:rPr lang="ro-RO" i="1" dirty="0">
              <a:latin typeface="Tahoma" panose="020B0604030504040204" pitchFamily="34" charset="0"/>
              <a:ea typeface="Tahoma" panose="020B0604030504040204" pitchFamily="34" charset="0"/>
              <a:cs typeface="Tahoma" panose="020B0604030504040204" pitchFamily="34" charset="0"/>
            </a:rPr>
            <a:t>UX</a:t>
          </a:r>
          <a:r>
            <a:rPr lang="ro-RO" i="0" dirty="0">
              <a:latin typeface="Tahoma" panose="020B0604030504040204" pitchFamily="34" charset="0"/>
              <a:ea typeface="Tahoma" panose="020B0604030504040204" pitchFamily="34" charset="0"/>
              <a:cs typeface="Tahoma" panose="020B0604030504040204" pitchFamily="34" charset="0"/>
            </a:rPr>
            <a:t>.</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E5BA8B00-3760-4EB2-83F5-5F5ADA4A1387}" type="parTrans" cxnId="{A3CE4078-F351-4018-A490-5990963AD392}">
      <dgm:prSet/>
      <dgm:spPr/>
      <dgm:t>
        <a:bodyPr/>
        <a:lstStyle/>
        <a:p>
          <a:endParaRPr lang="en-GB"/>
        </a:p>
      </dgm:t>
    </dgm:pt>
    <dgm:pt modelId="{F42ABFD1-0358-490B-8353-A3429A932CE5}" type="sibTrans" cxnId="{A3CE4078-F351-4018-A490-5990963AD392}">
      <dgm:prSet/>
      <dgm:spPr/>
      <dgm:t>
        <a:bodyPr/>
        <a:lstStyle/>
        <a:p>
          <a:endParaRPr lang="en-GB"/>
        </a:p>
      </dgm:t>
    </dgm:pt>
    <dgm:pt modelId="{BC937071-E374-4232-B716-F612EA0AB7B8}">
      <dgm:prSet phldrT="[Tex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Alternative de design</a:t>
          </a:r>
          <a:endParaRPr lang="en-GB" b="1" dirty="0">
            <a:latin typeface="Tahoma" panose="020B0604030504040204" pitchFamily="34" charset="0"/>
            <a:ea typeface="Tahoma" panose="020B0604030504040204" pitchFamily="34" charset="0"/>
            <a:cs typeface="Tahoma" panose="020B0604030504040204" pitchFamily="34" charset="0"/>
          </a:endParaRPr>
        </a:p>
      </dgm:t>
    </dgm:pt>
    <dgm:pt modelId="{54119D92-FF42-4AFF-B192-6D5FE00AADAE}" type="parTrans" cxnId="{DCDB32F7-61C2-434D-B55C-8110B5DA315B}">
      <dgm:prSet/>
      <dgm:spPr/>
      <dgm:t>
        <a:bodyPr/>
        <a:lstStyle/>
        <a:p>
          <a:endParaRPr lang="en-GB"/>
        </a:p>
      </dgm:t>
    </dgm:pt>
    <dgm:pt modelId="{DF1AC38E-6FB8-41BE-8D51-28E0C322689E}" type="sibTrans" cxnId="{DCDB32F7-61C2-434D-B55C-8110B5DA315B}">
      <dgm:prSet/>
      <dgm:spPr/>
      <dgm:t>
        <a:bodyPr/>
        <a:lstStyle/>
        <a:p>
          <a:endParaRPr lang="en-GB"/>
        </a:p>
      </dgm:t>
    </dgm:pt>
    <dgm:pt modelId="{7B5677A7-CC4E-43FB-9A9B-5316C71E45F6}">
      <dgm:prSet phldrT="[Text]"/>
      <dgm:spPr/>
      <dgm:t>
        <a:bodyPr/>
        <a:lstStyle/>
        <a:p>
          <a:r>
            <a:rPr lang="ro-RO" dirty="0">
              <a:latin typeface="Tahoma" panose="020B0604030504040204" pitchFamily="34" charset="0"/>
              <a:ea typeface="Tahoma" panose="020B0604030504040204" pitchFamily="34" charset="0"/>
              <a:cs typeface="Tahoma" panose="020B0604030504040204" pitchFamily="34" charset="0"/>
            </a:rPr>
            <a:t>Prototip / candidat. </a:t>
          </a:r>
          <a:endParaRPr lang="en-GB" dirty="0">
            <a:latin typeface="Tahoma" panose="020B0604030504040204" pitchFamily="34" charset="0"/>
            <a:ea typeface="Tahoma" panose="020B0604030504040204" pitchFamily="34" charset="0"/>
            <a:cs typeface="Tahoma" panose="020B0604030504040204" pitchFamily="34" charset="0"/>
          </a:endParaRPr>
        </a:p>
      </dgm:t>
    </dgm:pt>
    <dgm:pt modelId="{5C4C5ACB-0698-4565-893F-3A3AA103C2DD}" type="parTrans" cxnId="{C572A630-FCBB-4701-838D-E6DCFE61A7D5}">
      <dgm:prSet/>
      <dgm:spPr/>
      <dgm:t>
        <a:bodyPr/>
        <a:lstStyle/>
        <a:p>
          <a:endParaRPr lang="en-GB"/>
        </a:p>
      </dgm:t>
    </dgm:pt>
    <dgm:pt modelId="{32CE3A4E-053E-4FCB-9A4B-E3D8B4EEA990}" type="sibTrans" cxnId="{C572A630-FCBB-4701-838D-E6DCFE61A7D5}">
      <dgm:prSet/>
      <dgm:spPr/>
      <dgm:t>
        <a:bodyPr/>
        <a:lstStyle/>
        <a:p>
          <a:endParaRPr lang="en-GB"/>
        </a:p>
      </dgm:t>
    </dgm:pt>
    <dgm:pt modelId="{7DA54FE0-4641-4D51-B63F-D0A3BA6790A9}" type="pres">
      <dgm:prSet presAssocID="{A1B03BA9-7E00-4192-B354-BA32D4BBB8E3}" presName="cycleMatrixDiagram" presStyleCnt="0">
        <dgm:presLayoutVars>
          <dgm:chMax val="1"/>
          <dgm:dir/>
          <dgm:animLvl val="lvl"/>
          <dgm:resizeHandles val="exact"/>
        </dgm:presLayoutVars>
      </dgm:prSet>
      <dgm:spPr/>
    </dgm:pt>
    <dgm:pt modelId="{B158A689-5FFD-46CC-80BE-3F2C1F716E42}" type="pres">
      <dgm:prSet presAssocID="{A1B03BA9-7E00-4192-B354-BA32D4BBB8E3}" presName="children" presStyleCnt="0"/>
      <dgm:spPr/>
    </dgm:pt>
    <dgm:pt modelId="{692665DF-E85C-4A5E-BB75-9F3D34F30D86}" type="pres">
      <dgm:prSet presAssocID="{A1B03BA9-7E00-4192-B354-BA32D4BBB8E3}" presName="child1group" presStyleCnt="0"/>
      <dgm:spPr/>
    </dgm:pt>
    <dgm:pt modelId="{4A3887E1-0696-4A40-87EC-8ACDDD18C7E9}" type="pres">
      <dgm:prSet presAssocID="{A1B03BA9-7E00-4192-B354-BA32D4BBB8E3}" presName="child1" presStyleLbl="bgAcc1" presStyleIdx="0" presStyleCnt="4"/>
      <dgm:spPr/>
    </dgm:pt>
    <dgm:pt modelId="{6445656B-9BD3-4E3E-BE34-5782D922F5AE}" type="pres">
      <dgm:prSet presAssocID="{A1B03BA9-7E00-4192-B354-BA32D4BBB8E3}" presName="child1Text" presStyleLbl="bgAcc1" presStyleIdx="0" presStyleCnt="4">
        <dgm:presLayoutVars>
          <dgm:bulletEnabled val="1"/>
        </dgm:presLayoutVars>
      </dgm:prSet>
      <dgm:spPr/>
    </dgm:pt>
    <dgm:pt modelId="{A810B911-5A13-4C34-9095-2BB989DC0EEA}" type="pres">
      <dgm:prSet presAssocID="{A1B03BA9-7E00-4192-B354-BA32D4BBB8E3}" presName="child2group" presStyleCnt="0"/>
      <dgm:spPr/>
    </dgm:pt>
    <dgm:pt modelId="{1E827CA7-8BED-4C1F-8E2F-2AC43412339E}" type="pres">
      <dgm:prSet presAssocID="{A1B03BA9-7E00-4192-B354-BA32D4BBB8E3}" presName="child2" presStyleLbl="bgAcc1" presStyleIdx="1" presStyleCnt="4"/>
      <dgm:spPr/>
    </dgm:pt>
    <dgm:pt modelId="{C94603A3-D3D9-4F23-8121-1C15FFB87481}" type="pres">
      <dgm:prSet presAssocID="{A1B03BA9-7E00-4192-B354-BA32D4BBB8E3}" presName="child2Text" presStyleLbl="bgAcc1" presStyleIdx="1" presStyleCnt="4">
        <dgm:presLayoutVars>
          <dgm:bulletEnabled val="1"/>
        </dgm:presLayoutVars>
      </dgm:prSet>
      <dgm:spPr/>
    </dgm:pt>
    <dgm:pt modelId="{5F59C598-72EA-4083-9C84-C357D2704E87}" type="pres">
      <dgm:prSet presAssocID="{A1B03BA9-7E00-4192-B354-BA32D4BBB8E3}" presName="child3group" presStyleCnt="0"/>
      <dgm:spPr/>
    </dgm:pt>
    <dgm:pt modelId="{6441BB4A-3924-44C1-9AC8-9C725139D913}" type="pres">
      <dgm:prSet presAssocID="{A1B03BA9-7E00-4192-B354-BA32D4BBB8E3}" presName="child3" presStyleLbl="bgAcc1" presStyleIdx="2" presStyleCnt="4"/>
      <dgm:spPr/>
    </dgm:pt>
    <dgm:pt modelId="{E74014F4-5FB0-403D-B38B-59884E4B68A9}" type="pres">
      <dgm:prSet presAssocID="{A1B03BA9-7E00-4192-B354-BA32D4BBB8E3}" presName="child3Text" presStyleLbl="bgAcc1" presStyleIdx="2" presStyleCnt="4">
        <dgm:presLayoutVars>
          <dgm:bulletEnabled val="1"/>
        </dgm:presLayoutVars>
      </dgm:prSet>
      <dgm:spPr/>
    </dgm:pt>
    <dgm:pt modelId="{6B08EAC1-C06A-4A26-8369-91AB5235D8C0}" type="pres">
      <dgm:prSet presAssocID="{A1B03BA9-7E00-4192-B354-BA32D4BBB8E3}" presName="child4group" presStyleCnt="0"/>
      <dgm:spPr/>
    </dgm:pt>
    <dgm:pt modelId="{0EC7D4EA-A15B-4999-A112-CE453A3F5C5E}" type="pres">
      <dgm:prSet presAssocID="{A1B03BA9-7E00-4192-B354-BA32D4BBB8E3}" presName="child4" presStyleLbl="bgAcc1" presStyleIdx="3" presStyleCnt="4"/>
      <dgm:spPr/>
    </dgm:pt>
    <dgm:pt modelId="{DD573B29-446C-47CC-9FA8-7AFB5243FB05}" type="pres">
      <dgm:prSet presAssocID="{A1B03BA9-7E00-4192-B354-BA32D4BBB8E3}" presName="child4Text" presStyleLbl="bgAcc1" presStyleIdx="3" presStyleCnt="4">
        <dgm:presLayoutVars>
          <dgm:bulletEnabled val="1"/>
        </dgm:presLayoutVars>
      </dgm:prSet>
      <dgm:spPr/>
    </dgm:pt>
    <dgm:pt modelId="{BB80F793-2633-45A6-8DB9-5B3755F61AFF}" type="pres">
      <dgm:prSet presAssocID="{A1B03BA9-7E00-4192-B354-BA32D4BBB8E3}" presName="childPlaceholder" presStyleCnt="0"/>
      <dgm:spPr/>
    </dgm:pt>
    <dgm:pt modelId="{C80CC6DC-8AE7-4854-8BEC-82E06157C9A8}" type="pres">
      <dgm:prSet presAssocID="{A1B03BA9-7E00-4192-B354-BA32D4BBB8E3}" presName="circle" presStyleCnt="0"/>
      <dgm:spPr/>
    </dgm:pt>
    <dgm:pt modelId="{C5412943-4EF9-429B-81CE-06740C01BE6E}" type="pres">
      <dgm:prSet presAssocID="{A1B03BA9-7E00-4192-B354-BA32D4BBB8E3}" presName="quadrant1" presStyleLbl="node1" presStyleIdx="0" presStyleCnt="4">
        <dgm:presLayoutVars>
          <dgm:chMax val="1"/>
          <dgm:bulletEnabled val="1"/>
        </dgm:presLayoutVars>
      </dgm:prSet>
      <dgm:spPr/>
    </dgm:pt>
    <dgm:pt modelId="{97982188-AE82-4206-9597-BAC031AD7AD7}" type="pres">
      <dgm:prSet presAssocID="{A1B03BA9-7E00-4192-B354-BA32D4BBB8E3}" presName="quadrant2" presStyleLbl="node1" presStyleIdx="1" presStyleCnt="4">
        <dgm:presLayoutVars>
          <dgm:chMax val="1"/>
          <dgm:bulletEnabled val="1"/>
        </dgm:presLayoutVars>
      </dgm:prSet>
      <dgm:spPr/>
    </dgm:pt>
    <dgm:pt modelId="{427AE01E-D22D-4F3F-B5E0-B1E2B36C5957}" type="pres">
      <dgm:prSet presAssocID="{A1B03BA9-7E00-4192-B354-BA32D4BBB8E3}" presName="quadrant3" presStyleLbl="node1" presStyleIdx="2" presStyleCnt="4">
        <dgm:presLayoutVars>
          <dgm:chMax val="1"/>
          <dgm:bulletEnabled val="1"/>
        </dgm:presLayoutVars>
      </dgm:prSet>
      <dgm:spPr/>
    </dgm:pt>
    <dgm:pt modelId="{9E273DA5-3729-4B2F-9CA8-30CF4E02C0F7}" type="pres">
      <dgm:prSet presAssocID="{A1B03BA9-7E00-4192-B354-BA32D4BBB8E3}" presName="quadrant4" presStyleLbl="node1" presStyleIdx="3" presStyleCnt="4">
        <dgm:presLayoutVars>
          <dgm:chMax val="1"/>
          <dgm:bulletEnabled val="1"/>
        </dgm:presLayoutVars>
      </dgm:prSet>
      <dgm:spPr/>
    </dgm:pt>
    <dgm:pt modelId="{0BAA863A-8CEF-44D0-BDB3-15B3BD8BD4B2}" type="pres">
      <dgm:prSet presAssocID="{A1B03BA9-7E00-4192-B354-BA32D4BBB8E3}" presName="quadrantPlaceholder" presStyleCnt="0"/>
      <dgm:spPr/>
    </dgm:pt>
    <dgm:pt modelId="{989581A2-2EBB-41CE-9FF9-D5A746FB58A2}" type="pres">
      <dgm:prSet presAssocID="{A1B03BA9-7E00-4192-B354-BA32D4BBB8E3}" presName="center1" presStyleLbl="fgShp" presStyleIdx="0" presStyleCnt="2"/>
      <dgm:spPr/>
    </dgm:pt>
    <dgm:pt modelId="{24403718-6186-4512-97DD-CECD8EAADF56}" type="pres">
      <dgm:prSet presAssocID="{A1B03BA9-7E00-4192-B354-BA32D4BBB8E3}" presName="center2" presStyleLbl="fgShp" presStyleIdx="1" presStyleCnt="2"/>
      <dgm:spPr/>
    </dgm:pt>
  </dgm:ptLst>
  <dgm:cxnLst>
    <dgm:cxn modelId="{B1907C03-DB16-4B1A-9AEE-9472190F6F6B}" type="presOf" srcId="{A1B03BA9-7E00-4192-B354-BA32D4BBB8E3}" destId="{7DA54FE0-4641-4D51-B63F-D0A3BA6790A9}" srcOrd="0" destOrd="0" presId="urn:microsoft.com/office/officeart/2005/8/layout/cycle4"/>
    <dgm:cxn modelId="{0001E814-63CE-4FF6-A355-15F917DA608F}" type="presOf" srcId="{BC937071-E374-4232-B716-F612EA0AB7B8}" destId="{9E273DA5-3729-4B2F-9CA8-30CF4E02C0F7}" srcOrd="0" destOrd="0" presId="urn:microsoft.com/office/officeart/2005/8/layout/cycle4"/>
    <dgm:cxn modelId="{32C4561C-16A9-45A9-AF08-09E039BD67D1}" type="presOf" srcId="{E38BDA60-DFAD-4261-A8E2-BA77F79FDC95}" destId="{97982188-AE82-4206-9597-BAC031AD7AD7}" srcOrd="0" destOrd="0" presId="urn:microsoft.com/office/officeart/2005/8/layout/cycle4"/>
    <dgm:cxn modelId="{C572A630-FCBB-4701-838D-E6DCFE61A7D5}" srcId="{BC937071-E374-4232-B716-F612EA0AB7B8}" destId="{7B5677A7-CC4E-43FB-9A9B-5316C71E45F6}" srcOrd="0" destOrd="0" parTransId="{5C4C5ACB-0698-4565-893F-3A3AA103C2DD}" sibTransId="{32CE3A4E-053E-4FCB-9A4B-E3D8B4EEA990}"/>
    <dgm:cxn modelId="{4181815C-5628-4651-9430-DA4BA553E174}" srcId="{47637606-C351-42C7-AE7A-090EF36F8445}" destId="{FB058C0F-4FE8-4852-B70B-995B19675D08}" srcOrd="0" destOrd="0" parTransId="{04C34FE8-EEBF-4448-B797-A6B132358BC4}" sibTransId="{31E83D34-C273-44D1-8654-2F5806C1AE64}"/>
    <dgm:cxn modelId="{8AF34E50-F93F-447B-92FB-ADEF090E9033}" type="presOf" srcId="{FB058C0F-4FE8-4852-B70B-995B19675D08}" destId="{6445656B-9BD3-4E3E-BE34-5782D922F5AE}" srcOrd="1" destOrd="0" presId="urn:microsoft.com/office/officeart/2005/8/layout/cycle4"/>
    <dgm:cxn modelId="{38759E50-AD42-44AB-B589-7759A5E552F8}" type="presOf" srcId="{8D73B2B5-A4A1-47E4-AFAC-73F917A5410A}" destId="{C94603A3-D3D9-4F23-8121-1C15FFB87481}" srcOrd="1" destOrd="0" presId="urn:microsoft.com/office/officeart/2005/8/layout/cycle4"/>
    <dgm:cxn modelId="{44BC9957-7544-463B-9ACA-61D00869A6DA}" srcId="{E38BDA60-DFAD-4261-A8E2-BA77F79FDC95}" destId="{8D73B2B5-A4A1-47E4-AFAC-73F917A5410A}" srcOrd="0" destOrd="0" parTransId="{72364877-564B-447C-96A6-194093A04F21}" sibTransId="{60FF023B-C2FD-4CDD-B2C4-1FF73C73AF5C}"/>
    <dgm:cxn modelId="{A3CE4078-F351-4018-A490-5990963AD392}" srcId="{07E003AC-51BF-4D49-B110-49809D287F2D}" destId="{B08E88BC-22BF-4199-802E-B05B2A45197B}" srcOrd="0" destOrd="0" parTransId="{E5BA8B00-3760-4EB2-83F5-5F5ADA4A1387}" sibTransId="{F42ABFD1-0358-490B-8353-A3429A932CE5}"/>
    <dgm:cxn modelId="{AD57EB97-9043-49C3-B876-D5943C4998DF}" type="presOf" srcId="{FB058C0F-4FE8-4852-B70B-995B19675D08}" destId="{4A3887E1-0696-4A40-87EC-8ACDDD18C7E9}" srcOrd="0" destOrd="0" presId="urn:microsoft.com/office/officeart/2005/8/layout/cycle4"/>
    <dgm:cxn modelId="{36DE5FA2-649A-49B9-B419-1470D0B7FEB8}" srcId="{A1B03BA9-7E00-4192-B354-BA32D4BBB8E3}" destId="{07E003AC-51BF-4D49-B110-49809D287F2D}" srcOrd="2" destOrd="0" parTransId="{7A1A21C7-2AAE-40D3-A5D9-2749C7AB5EED}" sibTransId="{F54B51DF-E620-42CA-9671-DDC5F5711358}"/>
    <dgm:cxn modelId="{2D3C92A5-268C-4245-A109-D38E47E5BE28}" type="presOf" srcId="{8D73B2B5-A4A1-47E4-AFAC-73F917A5410A}" destId="{1E827CA7-8BED-4C1F-8E2F-2AC43412339E}" srcOrd="0" destOrd="0" presId="urn:microsoft.com/office/officeart/2005/8/layout/cycle4"/>
    <dgm:cxn modelId="{BF9EC2C4-F269-4767-BC9E-7FBB6D0A0232}" type="presOf" srcId="{47637606-C351-42C7-AE7A-090EF36F8445}" destId="{C5412943-4EF9-429B-81CE-06740C01BE6E}" srcOrd="0" destOrd="0" presId="urn:microsoft.com/office/officeart/2005/8/layout/cycle4"/>
    <dgm:cxn modelId="{155A3CE0-B7BA-42B3-BDDE-696C4DDFB244}" type="presOf" srcId="{7B5677A7-CC4E-43FB-9A9B-5316C71E45F6}" destId="{0EC7D4EA-A15B-4999-A112-CE453A3F5C5E}" srcOrd="0" destOrd="0" presId="urn:microsoft.com/office/officeart/2005/8/layout/cycle4"/>
    <dgm:cxn modelId="{752169E2-B44B-4BF6-9DD1-BD1058D74903}" srcId="{A1B03BA9-7E00-4192-B354-BA32D4BBB8E3}" destId="{E38BDA60-DFAD-4261-A8E2-BA77F79FDC95}" srcOrd="1" destOrd="0" parTransId="{1D4B181F-B868-43CB-8720-5EB37C3976C7}" sibTransId="{9C7ADDE7-E59C-431E-A1C6-B4B2A04968F6}"/>
    <dgm:cxn modelId="{464D8FE4-ABB8-4759-8186-B20C5B50925F}" srcId="{A1B03BA9-7E00-4192-B354-BA32D4BBB8E3}" destId="{47637606-C351-42C7-AE7A-090EF36F8445}" srcOrd="0" destOrd="0" parTransId="{6ABF976F-59BA-47D5-8633-0FB7929CB211}" sibTransId="{ED7FDB86-F5DD-4559-8E13-FBFFD6900C18}"/>
    <dgm:cxn modelId="{E07009ED-001B-4933-A71A-B9297B25A8BE}" type="presOf" srcId="{07E003AC-51BF-4D49-B110-49809D287F2D}" destId="{427AE01E-D22D-4F3F-B5E0-B1E2B36C5957}" srcOrd="0" destOrd="0" presId="urn:microsoft.com/office/officeart/2005/8/layout/cycle4"/>
    <dgm:cxn modelId="{5D6BECF4-8847-4640-B997-1ADBEAE18249}" type="presOf" srcId="{B08E88BC-22BF-4199-802E-B05B2A45197B}" destId="{E74014F4-5FB0-403D-B38B-59884E4B68A9}" srcOrd="1" destOrd="0" presId="urn:microsoft.com/office/officeart/2005/8/layout/cycle4"/>
    <dgm:cxn modelId="{6081C0F6-9657-4A9F-BEE9-A542F312FF7B}" type="presOf" srcId="{B08E88BC-22BF-4199-802E-B05B2A45197B}" destId="{6441BB4A-3924-44C1-9AC8-9C725139D913}" srcOrd="0" destOrd="0" presId="urn:microsoft.com/office/officeart/2005/8/layout/cycle4"/>
    <dgm:cxn modelId="{DCDB32F7-61C2-434D-B55C-8110B5DA315B}" srcId="{A1B03BA9-7E00-4192-B354-BA32D4BBB8E3}" destId="{BC937071-E374-4232-B716-F612EA0AB7B8}" srcOrd="3" destOrd="0" parTransId="{54119D92-FF42-4AFF-B192-6D5FE00AADAE}" sibTransId="{DF1AC38E-6FB8-41BE-8D51-28E0C322689E}"/>
    <dgm:cxn modelId="{011B6DFF-2017-4719-B27C-36254935791D}" type="presOf" srcId="{7B5677A7-CC4E-43FB-9A9B-5316C71E45F6}" destId="{DD573B29-446C-47CC-9FA8-7AFB5243FB05}" srcOrd="1" destOrd="0" presId="urn:microsoft.com/office/officeart/2005/8/layout/cycle4"/>
    <dgm:cxn modelId="{0B2BBD6C-940A-48F1-BA39-78DDD4A1E1FE}" type="presParOf" srcId="{7DA54FE0-4641-4D51-B63F-D0A3BA6790A9}" destId="{B158A689-5FFD-46CC-80BE-3F2C1F716E42}" srcOrd="0" destOrd="0" presId="urn:microsoft.com/office/officeart/2005/8/layout/cycle4"/>
    <dgm:cxn modelId="{0976EE44-1556-4345-823E-0D34F7468F1A}" type="presParOf" srcId="{B158A689-5FFD-46CC-80BE-3F2C1F716E42}" destId="{692665DF-E85C-4A5E-BB75-9F3D34F30D86}" srcOrd="0" destOrd="0" presId="urn:microsoft.com/office/officeart/2005/8/layout/cycle4"/>
    <dgm:cxn modelId="{BF0C9629-D753-4459-86B9-EBED5E45300F}" type="presParOf" srcId="{692665DF-E85C-4A5E-BB75-9F3D34F30D86}" destId="{4A3887E1-0696-4A40-87EC-8ACDDD18C7E9}" srcOrd="0" destOrd="0" presId="urn:microsoft.com/office/officeart/2005/8/layout/cycle4"/>
    <dgm:cxn modelId="{720F1544-C577-491E-B2AD-EA6ACD4C69FD}" type="presParOf" srcId="{692665DF-E85C-4A5E-BB75-9F3D34F30D86}" destId="{6445656B-9BD3-4E3E-BE34-5782D922F5AE}" srcOrd="1" destOrd="0" presId="urn:microsoft.com/office/officeart/2005/8/layout/cycle4"/>
    <dgm:cxn modelId="{FAD96D1B-CCEB-4D6D-B323-C5FDF86C6DE0}" type="presParOf" srcId="{B158A689-5FFD-46CC-80BE-3F2C1F716E42}" destId="{A810B911-5A13-4C34-9095-2BB989DC0EEA}" srcOrd="1" destOrd="0" presId="urn:microsoft.com/office/officeart/2005/8/layout/cycle4"/>
    <dgm:cxn modelId="{71EE4DCD-E779-4E44-AF72-44F9BFEFD9FA}" type="presParOf" srcId="{A810B911-5A13-4C34-9095-2BB989DC0EEA}" destId="{1E827CA7-8BED-4C1F-8E2F-2AC43412339E}" srcOrd="0" destOrd="0" presId="urn:microsoft.com/office/officeart/2005/8/layout/cycle4"/>
    <dgm:cxn modelId="{22DA9459-3F73-4BF2-812E-99C6851215DA}" type="presParOf" srcId="{A810B911-5A13-4C34-9095-2BB989DC0EEA}" destId="{C94603A3-D3D9-4F23-8121-1C15FFB87481}" srcOrd="1" destOrd="0" presId="urn:microsoft.com/office/officeart/2005/8/layout/cycle4"/>
    <dgm:cxn modelId="{A68E2193-923F-4937-8779-D3ADE273E752}" type="presParOf" srcId="{B158A689-5FFD-46CC-80BE-3F2C1F716E42}" destId="{5F59C598-72EA-4083-9C84-C357D2704E87}" srcOrd="2" destOrd="0" presId="urn:microsoft.com/office/officeart/2005/8/layout/cycle4"/>
    <dgm:cxn modelId="{A1C6ABC0-7830-4BD1-9830-C0B92C450052}" type="presParOf" srcId="{5F59C598-72EA-4083-9C84-C357D2704E87}" destId="{6441BB4A-3924-44C1-9AC8-9C725139D913}" srcOrd="0" destOrd="0" presId="urn:microsoft.com/office/officeart/2005/8/layout/cycle4"/>
    <dgm:cxn modelId="{BA590C48-D33C-410D-B493-2A7F673B4C9C}" type="presParOf" srcId="{5F59C598-72EA-4083-9C84-C357D2704E87}" destId="{E74014F4-5FB0-403D-B38B-59884E4B68A9}" srcOrd="1" destOrd="0" presId="urn:microsoft.com/office/officeart/2005/8/layout/cycle4"/>
    <dgm:cxn modelId="{D884A0C7-392C-40DC-BF2C-87576327536B}" type="presParOf" srcId="{B158A689-5FFD-46CC-80BE-3F2C1F716E42}" destId="{6B08EAC1-C06A-4A26-8369-91AB5235D8C0}" srcOrd="3" destOrd="0" presId="urn:microsoft.com/office/officeart/2005/8/layout/cycle4"/>
    <dgm:cxn modelId="{0E5DFDAB-8B3D-453B-B67E-B4ECAF9F4C4C}" type="presParOf" srcId="{6B08EAC1-C06A-4A26-8369-91AB5235D8C0}" destId="{0EC7D4EA-A15B-4999-A112-CE453A3F5C5E}" srcOrd="0" destOrd="0" presId="urn:microsoft.com/office/officeart/2005/8/layout/cycle4"/>
    <dgm:cxn modelId="{10F5C5AD-6BAC-4769-A767-FC8424F0308B}" type="presParOf" srcId="{6B08EAC1-C06A-4A26-8369-91AB5235D8C0}" destId="{DD573B29-446C-47CC-9FA8-7AFB5243FB05}" srcOrd="1" destOrd="0" presId="urn:microsoft.com/office/officeart/2005/8/layout/cycle4"/>
    <dgm:cxn modelId="{B300863C-1FB7-482F-A820-FDB7DF54D087}" type="presParOf" srcId="{B158A689-5FFD-46CC-80BE-3F2C1F716E42}" destId="{BB80F793-2633-45A6-8DB9-5B3755F61AFF}" srcOrd="4" destOrd="0" presId="urn:microsoft.com/office/officeart/2005/8/layout/cycle4"/>
    <dgm:cxn modelId="{F4683C01-7CB4-402D-B647-1838C265FEC6}" type="presParOf" srcId="{7DA54FE0-4641-4D51-B63F-D0A3BA6790A9}" destId="{C80CC6DC-8AE7-4854-8BEC-82E06157C9A8}" srcOrd="1" destOrd="0" presId="urn:microsoft.com/office/officeart/2005/8/layout/cycle4"/>
    <dgm:cxn modelId="{30CA27D3-302C-4359-B82C-50C16C91B728}" type="presParOf" srcId="{C80CC6DC-8AE7-4854-8BEC-82E06157C9A8}" destId="{C5412943-4EF9-429B-81CE-06740C01BE6E}" srcOrd="0" destOrd="0" presId="urn:microsoft.com/office/officeart/2005/8/layout/cycle4"/>
    <dgm:cxn modelId="{D8F40219-C7AF-4329-B528-24099AAFBF55}" type="presParOf" srcId="{C80CC6DC-8AE7-4854-8BEC-82E06157C9A8}" destId="{97982188-AE82-4206-9597-BAC031AD7AD7}" srcOrd="1" destOrd="0" presId="urn:microsoft.com/office/officeart/2005/8/layout/cycle4"/>
    <dgm:cxn modelId="{C15D8AFF-6C32-48AC-B675-FB5AFC6348A3}" type="presParOf" srcId="{C80CC6DC-8AE7-4854-8BEC-82E06157C9A8}" destId="{427AE01E-D22D-4F3F-B5E0-B1E2B36C5957}" srcOrd="2" destOrd="0" presId="urn:microsoft.com/office/officeart/2005/8/layout/cycle4"/>
    <dgm:cxn modelId="{9D3062EA-9C0C-43C1-9676-4ED19DEC40FF}" type="presParOf" srcId="{C80CC6DC-8AE7-4854-8BEC-82E06157C9A8}" destId="{9E273DA5-3729-4B2F-9CA8-30CF4E02C0F7}" srcOrd="3" destOrd="0" presId="urn:microsoft.com/office/officeart/2005/8/layout/cycle4"/>
    <dgm:cxn modelId="{5D53E4D1-181C-4289-B681-5FB98A2C2047}" type="presParOf" srcId="{C80CC6DC-8AE7-4854-8BEC-82E06157C9A8}" destId="{0BAA863A-8CEF-44D0-BDB3-15B3BD8BD4B2}" srcOrd="4" destOrd="0" presId="urn:microsoft.com/office/officeart/2005/8/layout/cycle4"/>
    <dgm:cxn modelId="{99281A10-8DB0-4814-92EE-77EE2537B439}" type="presParOf" srcId="{7DA54FE0-4641-4D51-B63F-D0A3BA6790A9}" destId="{989581A2-2EBB-41CE-9FF9-D5A746FB58A2}" srcOrd="2" destOrd="0" presId="urn:microsoft.com/office/officeart/2005/8/layout/cycle4"/>
    <dgm:cxn modelId="{75873806-1FA0-479F-991F-21BEA895A69C}" type="presParOf" srcId="{7DA54FE0-4641-4D51-B63F-D0A3BA6790A9}" destId="{24403718-6186-4512-97DD-CECD8EAADF5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5D40EA-B62C-42F3-8A14-749B72209AF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449AA93-F16D-4C53-858C-B4317B36704F}">
      <dgm:prSet custT="1"/>
      <dgm:spPr/>
      <dgm:t>
        <a:bodyPr/>
        <a:lstStyle/>
        <a:p>
          <a:r>
            <a:rPr lang="ro-RO" sz="3600" b="0" dirty="0">
              <a:latin typeface="Tahoma" panose="020B0604030504040204" pitchFamily="34" charset="0"/>
              <a:ea typeface="Tahoma" panose="020B0604030504040204" pitchFamily="34" charset="0"/>
              <a:cs typeface="Tahoma" panose="020B0604030504040204" pitchFamily="34" charset="0"/>
            </a:rPr>
            <a:t>3.1 Colectarea datelor </a:t>
          </a:r>
        </a:p>
        <a:p>
          <a:r>
            <a:rPr lang="ro-RO" sz="2400" b="0" dirty="0">
              <a:latin typeface="Tahoma" panose="020B0604030504040204" pitchFamily="34" charset="0"/>
              <a:ea typeface="Tahoma" panose="020B0604030504040204" pitchFamily="34" charset="0"/>
              <a:cs typeface="Tahoma" panose="020B0604030504040204" pitchFamily="34" charset="0"/>
            </a:rPr>
            <a:t>(proces empiric)</a:t>
          </a:r>
          <a:endParaRPr lang="en-US" sz="2400" b="0" dirty="0">
            <a:latin typeface="Tahoma" panose="020B0604030504040204" pitchFamily="34" charset="0"/>
            <a:ea typeface="Tahoma" panose="020B0604030504040204" pitchFamily="34" charset="0"/>
            <a:cs typeface="Tahoma" panose="020B0604030504040204" pitchFamily="34" charset="0"/>
          </a:endParaRPr>
        </a:p>
      </dgm:t>
    </dgm:pt>
    <dgm:pt modelId="{C2EA2FB6-CF44-453B-8040-23BA2FB16619}" type="parTrans" cxnId="{9DAA5942-7B72-460C-A528-C8B7442CD8FD}">
      <dgm:prSet/>
      <dgm:spPr/>
      <dgm:t>
        <a:bodyPr/>
        <a:lstStyle/>
        <a:p>
          <a:endParaRPr lang="en-US" sz="1600"/>
        </a:p>
      </dgm:t>
    </dgm:pt>
    <dgm:pt modelId="{9DCECE12-2DD5-469A-817F-91CBF4B3E4AB}" type="sibTrans" cxnId="{9DAA5942-7B72-460C-A528-C8B7442CD8FD}">
      <dgm:prSet/>
      <dgm:spPr/>
      <dgm:t>
        <a:bodyPr/>
        <a:lstStyle/>
        <a:p>
          <a:endParaRPr lang="en-US"/>
        </a:p>
      </dgm:t>
    </dgm:pt>
    <dgm:pt modelId="{EA11EC18-831F-4F1C-9478-B91B106AA56A}">
      <dgm:prSet custT="1"/>
      <dgm:spPr/>
      <dgm:t>
        <a:bodyPr/>
        <a:lstStyle/>
        <a:p>
          <a:r>
            <a:rPr lang="ro-RO" sz="3600" b="0" dirty="0">
              <a:latin typeface="Tahoma" panose="020B0604030504040204" pitchFamily="34" charset="0"/>
              <a:ea typeface="Tahoma" panose="020B0604030504040204" pitchFamily="34" charset="0"/>
              <a:cs typeface="Tahoma" panose="020B0604030504040204" pitchFamily="34" charset="0"/>
            </a:rPr>
            <a:t>3.2 Analiza datelor</a:t>
          </a:r>
        </a:p>
        <a:p>
          <a:r>
            <a:rPr lang="ro-RO" sz="2400" b="0" dirty="0">
              <a:latin typeface="Tahoma" panose="020B0604030504040204" pitchFamily="34" charset="0"/>
              <a:ea typeface="Tahoma" panose="020B0604030504040204" pitchFamily="34" charset="0"/>
              <a:cs typeface="Tahoma" panose="020B0604030504040204" pitchFamily="34" charset="0"/>
            </a:rPr>
            <a:t>(proces inductiv – </a:t>
          </a:r>
          <a:r>
            <a:rPr lang="ro-RO" sz="2400" b="0" i="1" dirty="0">
              <a:latin typeface="Tahoma" panose="020B0604030504040204" pitchFamily="34" charset="0"/>
              <a:ea typeface="Tahoma" panose="020B0604030504040204" pitchFamily="34" charset="0"/>
              <a:cs typeface="Tahoma" panose="020B0604030504040204" pitchFamily="34" charset="0"/>
            </a:rPr>
            <a:t>bottom-up</a:t>
          </a:r>
          <a:r>
            <a:rPr lang="ro-RO" sz="2400" b="0" dirty="0">
              <a:latin typeface="Tahoma" panose="020B0604030504040204" pitchFamily="34" charset="0"/>
              <a:ea typeface="Tahoma" panose="020B0604030504040204" pitchFamily="34" charset="0"/>
              <a:cs typeface="Tahoma" panose="020B0604030504040204" pitchFamily="34" charset="0"/>
            </a:rPr>
            <a:t>)</a:t>
          </a:r>
          <a:endParaRPr lang="en-US" sz="2400" b="0" dirty="0">
            <a:latin typeface="Tahoma" panose="020B0604030504040204" pitchFamily="34" charset="0"/>
            <a:ea typeface="Tahoma" panose="020B0604030504040204" pitchFamily="34" charset="0"/>
            <a:cs typeface="Tahoma" panose="020B0604030504040204" pitchFamily="34" charset="0"/>
          </a:endParaRPr>
        </a:p>
      </dgm:t>
    </dgm:pt>
    <dgm:pt modelId="{D0DAA819-68A6-41B2-B6E8-428FD4321EDD}" type="parTrans" cxnId="{2215EDBE-0703-4E25-8684-2E073DAD08A8}">
      <dgm:prSet/>
      <dgm:spPr/>
      <dgm:t>
        <a:bodyPr/>
        <a:lstStyle/>
        <a:p>
          <a:endParaRPr lang="en-US" sz="1600"/>
        </a:p>
      </dgm:t>
    </dgm:pt>
    <dgm:pt modelId="{1F231C1F-9EBE-455A-B08E-8EE15C32B023}" type="sibTrans" cxnId="{2215EDBE-0703-4E25-8684-2E073DAD08A8}">
      <dgm:prSet/>
      <dgm:spPr/>
      <dgm:t>
        <a:bodyPr/>
        <a:lstStyle/>
        <a:p>
          <a:endParaRPr lang="en-US"/>
        </a:p>
      </dgm:t>
    </dgm:pt>
    <dgm:pt modelId="{151861CF-A383-41A4-A726-AA682B2AB720}">
      <dgm:prSet custT="1"/>
      <dgm:spPr/>
      <dgm:t>
        <a:bodyPr/>
        <a:lstStyle/>
        <a:p>
          <a:r>
            <a:rPr lang="ro-RO" sz="3600" b="0" dirty="0">
              <a:latin typeface="Tahoma" panose="020B0604030504040204" pitchFamily="34" charset="0"/>
              <a:ea typeface="Tahoma" panose="020B0604030504040204" pitchFamily="34" charset="0"/>
              <a:cs typeface="Tahoma" panose="020B0604030504040204" pitchFamily="34" charset="0"/>
            </a:rPr>
            <a:t>3.3 Modelarea datelor</a:t>
          </a:r>
        </a:p>
        <a:p>
          <a:r>
            <a:rPr lang="ro-RO" sz="2400" b="0" dirty="0">
              <a:latin typeface="Tahoma" panose="020B0604030504040204" pitchFamily="34" charset="0"/>
              <a:ea typeface="Tahoma" panose="020B0604030504040204" pitchFamily="34" charset="0"/>
              <a:cs typeface="Tahoma" panose="020B0604030504040204" pitchFamily="34" charset="0"/>
            </a:rPr>
            <a:t>(proces de  sinteză)</a:t>
          </a:r>
          <a:endParaRPr lang="en-US" sz="2400" b="0" dirty="0">
            <a:latin typeface="Tahoma" panose="020B0604030504040204" pitchFamily="34" charset="0"/>
            <a:ea typeface="Tahoma" panose="020B0604030504040204" pitchFamily="34" charset="0"/>
            <a:cs typeface="Tahoma" panose="020B0604030504040204" pitchFamily="34" charset="0"/>
          </a:endParaRPr>
        </a:p>
      </dgm:t>
    </dgm:pt>
    <dgm:pt modelId="{7534258B-82A2-4D80-AC73-AABB4A4B7787}" type="parTrans" cxnId="{F9DA16B6-9CE1-45F0-9665-79F2A5AAA32F}">
      <dgm:prSet/>
      <dgm:spPr/>
      <dgm:t>
        <a:bodyPr/>
        <a:lstStyle/>
        <a:p>
          <a:endParaRPr lang="en-US" sz="1600"/>
        </a:p>
      </dgm:t>
    </dgm:pt>
    <dgm:pt modelId="{14C6ADF9-77AF-4959-A22A-9113C4FC22BC}" type="sibTrans" cxnId="{F9DA16B6-9CE1-45F0-9665-79F2A5AAA32F}">
      <dgm:prSet/>
      <dgm:spPr/>
      <dgm:t>
        <a:bodyPr/>
        <a:lstStyle/>
        <a:p>
          <a:endParaRPr lang="en-US"/>
        </a:p>
      </dgm:t>
    </dgm:pt>
    <dgm:pt modelId="{3DB914EB-9DDA-4132-889A-F547513F4CF0}">
      <dgm:prSet custT="1"/>
      <dgm:spPr/>
      <dgm:t>
        <a:bodyPr/>
        <a:lstStyle/>
        <a:p>
          <a:r>
            <a:rPr lang="ro-RO" sz="3600" b="0" dirty="0">
              <a:latin typeface="Tahoma" panose="020B0604030504040204" pitchFamily="34" charset="0"/>
              <a:ea typeface="Tahoma" panose="020B0604030504040204" pitchFamily="34" charset="0"/>
              <a:cs typeface="Tahoma" panose="020B0604030504040204" pitchFamily="34" charset="0"/>
            </a:rPr>
            <a:t>3.4 Extragerea cerințelor</a:t>
          </a:r>
        </a:p>
        <a:p>
          <a:r>
            <a:rPr lang="ro-RO" sz="2400" b="0" dirty="0">
              <a:latin typeface="Tahoma" panose="020B0604030504040204" pitchFamily="34" charset="0"/>
              <a:ea typeface="Tahoma" panose="020B0604030504040204" pitchFamily="34" charset="0"/>
              <a:cs typeface="Tahoma" panose="020B0604030504040204" pitchFamily="34" charset="0"/>
            </a:rPr>
            <a:t>(proces deductiv-analitic)</a:t>
          </a:r>
          <a:endParaRPr lang="en-US" sz="2400" b="0" dirty="0">
            <a:latin typeface="Tahoma" panose="020B0604030504040204" pitchFamily="34" charset="0"/>
            <a:ea typeface="Tahoma" panose="020B0604030504040204" pitchFamily="34" charset="0"/>
            <a:cs typeface="Tahoma" panose="020B0604030504040204" pitchFamily="34" charset="0"/>
          </a:endParaRPr>
        </a:p>
      </dgm:t>
    </dgm:pt>
    <dgm:pt modelId="{A2196D71-5A7B-4D53-BF54-7332ED52760E}" type="parTrans" cxnId="{1BB4421C-A850-4319-9C4C-4D36FB7CA54F}">
      <dgm:prSet/>
      <dgm:spPr/>
      <dgm:t>
        <a:bodyPr/>
        <a:lstStyle/>
        <a:p>
          <a:endParaRPr lang="en-US" sz="1600"/>
        </a:p>
      </dgm:t>
    </dgm:pt>
    <dgm:pt modelId="{7982089E-BFDF-437E-AB6F-32629628B52B}" type="sibTrans" cxnId="{1BB4421C-A850-4319-9C4C-4D36FB7CA54F}">
      <dgm:prSet/>
      <dgm:spPr/>
      <dgm:t>
        <a:bodyPr/>
        <a:lstStyle/>
        <a:p>
          <a:endParaRPr lang="en-US"/>
        </a:p>
      </dgm:t>
    </dgm:pt>
    <dgm:pt modelId="{FDAEA9BA-223A-4BA0-B6BA-7A4035824B7F}" type="pres">
      <dgm:prSet presAssocID="{D85D40EA-B62C-42F3-8A14-749B72209AF1}" presName="vert0" presStyleCnt="0">
        <dgm:presLayoutVars>
          <dgm:dir/>
          <dgm:animOne val="branch"/>
          <dgm:animLvl val="lvl"/>
        </dgm:presLayoutVars>
      </dgm:prSet>
      <dgm:spPr/>
    </dgm:pt>
    <dgm:pt modelId="{5B9F14BD-0312-45DD-832F-BA87404F9370}" type="pres">
      <dgm:prSet presAssocID="{A449AA93-F16D-4C53-858C-B4317B36704F}" presName="thickLine" presStyleLbl="alignNode1" presStyleIdx="0" presStyleCnt="4"/>
      <dgm:spPr/>
    </dgm:pt>
    <dgm:pt modelId="{553319FF-0999-4ADD-969D-C0B1827AC109}" type="pres">
      <dgm:prSet presAssocID="{A449AA93-F16D-4C53-858C-B4317B36704F}" presName="horz1" presStyleCnt="0"/>
      <dgm:spPr/>
    </dgm:pt>
    <dgm:pt modelId="{7377E722-3619-4E79-9E47-F89979A5363F}" type="pres">
      <dgm:prSet presAssocID="{A449AA93-F16D-4C53-858C-B4317B36704F}" presName="tx1" presStyleLbl="revTx" presStyleIdx="0" presStyleCnt="4"/>
      <dgm:spPr/>
    </dgm:pt>
    <dgm:pt modelId="{CD84196B-F76F-45B9-B7BF-CBA745A0ECA0}" type="pres">
      <dgm:prSet presAssocID="{A449AA93-F16D-4C53-858C-B4317B36704F}" presName="vert1" presStyleCnt="0"/>
      <dgm:spPr/>
    </dgm:pt>
    <dgm:pt modelId="{D3730130-6CDF-4B0E-B1E9-5DEB0DFD6DB2}" type="pres">
      <dgm:prSet presAssocID="{EA11EC18-831F-4F1C-9478-B91B106AA56A}" presName="thickLine" presStyleLbl="alignNode1" presStyleIdx="1" presStyleCnt="4"/>
      <dgm:spPr/>
    </dgm:pt>
    <dgm:pt modelId="{7DFFD1C3-C036-443D-BAAE-E53D39274BDD}" type="pres">
      <dgm:prSet presAssocID="{EA11EC18-831F-4F1C-9478-B91B106AA56A}" presName="horz1" presStyleCnt="0"/>
      <dgm:spPr/>
    </dgm:pt>
    <dgm:pt modelId="{5D08B95C-9314-4FB3-8326-216A88CDD995}" type="pres">
      <dgm:prSet presAssocID="{EA11EC18-831F-4F1C-9478-B91B106AA56A}" presName="tx1" presStyleLbl="revTx" presStyleIdx="1" presStyleCnt="4"/>
      <dgm:spPr/>
    </dgm:pt>
    <dgm:pt modelId="{17BA4536-4D86-4825-85DA-525A087BE16B}" type="pres">
      <dgm:prSet presAssocID="{EA11EC18-831F-4F1C-9478-B91B106AA56A}" presName="vert1" presStyleCnt="0"/>
      <dgm:spPr/>
    </dgm:pt>
    <dgm:pt modelId="{0C8751B8-2138-41E9-8FA4-333869958CC7}" type="pres">
      <dgm:prSet presAssocID="{151861CF-A383-41A4-A726-AA682B2AB720}" presName="thickLine" presStyleLbl="alignNode1" presStyleIdx="2" presStyleCnt="4"/>
      <dgm:spPr/>
    </dgm:pt>
    <dgm:pt modelId="{B10A610B-5390-4BFA-B16D-648F43ECD2F7}" type="pres">
      <dgm:prSet presAssocID="{151861CF-A383-41A4-A726-AA682B2AB720}" presName="horz1" presStyleCnt="0"/>
      <dgm:spPr/>
    </dgm:pt>
    <dgm:pt modelId="{7BDD6FCD-6B02-4D54-BF07-29A3A227AFC5}" type="pres">
      <dgm:prSet presAssocID="{151861CF-A383-41A4-A726-AA682B2AB720}" presName="tx1" presStyleLbl="revTx" presStyleIdx="2" presStyleCnt="4"/>
      <dgm:spPr/>
    </dgm:pt>
    <dgm:pt modelId="{22F1A26B-39E5-4CB3-80FF-173006CAA114}" type="pres">
      <dgm:prSet presAssocID="{151861CF-A383-41A4-A726-AA682B2AB720}" presName="vert1" presStyleCnt="0"/>
      <dgm:spPr/>
    </dgm:pt>
    <dgm:pt modelId="{79C52045-A340-48B9-B6E3-3DA1E2B7D74A}" type="pres">
      <dgm:prSet presAssocID="{3DB914EB-9DDA-4132-889A-F547513F4CF0}" presName="thickLine" presStyleLbl="alignNode1" presStyleIdx="3" presStyleCnt="4"/>
      <dgm:spPr/>
    </dgm:pt>
    <dgm:pt modelId="{59381170-1C85-48BE-8C23-B816C9535453}" type="pres">
      <dgm:prSet presAssocID="{3DB914EB-9DDA-4132-889A-F547513F4CF0}" presName="horz1" presStyleCnt="0"/>
      <dgm:spPr/>
    </dgm:pt>
    <dgm:pt modelId="{366A0B96-FD2C-4043-8CC9-1582681A773C}" type="pres">
      <dgm:prSet presAssocID="{3DB914EB-9DDA-4132-889A-F547513F4CF0}" presName="tx1" presStyleLbl="revTx" presStyleIdx="3" presStyleCnt="4"/>
      <dgm:spPr/>
    </dgm:pt>
    <dgm:pt modelId="{86E0B128-2916-4E8B-8749-6C23CAFB8C53}" type="pres">
      <dgm:prSet presAssocID="{3DB914EB-9DDA-4132-889A-F547513F4CF0}" presName="vert1" presStyleCnt="0"/>
      <dgm:spPr/>
    </dgm:pt>
  </dgm:ptLst>
  <dgm:cxnLst>
    <dgm:cxn modelId="{C1C38607-6C83-47B9-A667-663DF72D2103}" type="presOf" srcId="{3DB914EB-9DDA-4132-889A-F547513F4CF0}" destId="{366A0B96-FD2C-4043-8CC9-1582681A773C}" srcOrd="0" destOrd="0" presId="urn:microsoft.com/office/officeart/2008/layout/LinedList"/>
    <dgm:cxn modelId="{57368A09-086D-4DA2-8F2C-485423D141D8}" type="presOf" srcId="{EA11EC18-831F-4F1C-9478-B91B106AA56A}" destId="{5D08B95C-9314-4FB3-8326-216A88CDD995}" srcOrd="0" destOrd="0" presId="urn:microsoft.com/office/officeart/2008/layout/LinedList"/>
    <dgm:cxn modelId="{4E02B616-0CC4-475F-A7A6-200FED8B61B0}" type="presOf" srcId="{A449AA93-F16D-4C53-858C-B4317B36704F}" destId="{7377E722-3619-4E79-9E47-F89979A5363F}" srcOrd="0" destOrd="0" presId="urn:microsoft.com/office/officeart/2008/layout/LinedList"/>
    <dgm:cxn modelId="{1BB4421C-A850-4319-9C4C-4D36FB7CA54F}" srcId="{D85D40EA-B62C-42F3-8A14-749B72209AF1}" destId="{3DB914EB-9DDA-4132-889A-F547513F4CF0}" srcOrd="3" destOrd="0" parTransId="{A2196D71-5A7B-4D53-BF54-7332ED52760E}" sibTransId="{7982089E-BFDF-437E-AB6F-32629628B52B}"/>
    <dgm:cxn modelId="{9DAA5942-7B72-460C-A528-C8B7442CD8FD}" srcId="{D85D40EA-B62C-42F3-8A14-749B72209AF1}" destId="{A449AA93-F16D-4C53-858C-B4317B36704F}" srcOrd="0" destOrd="0" parTransId="{C2EA2FB6-CF44-453B-8040-23BA2FB16619}" sibTransId="{9DCECE12-2DD5-469A-817F-91CBF4B3E4AB}"/>
    <dgm:cxn modelId="{218AFC95-5629-403C-BC9A-103F2F206504}" type="presOf" srcId="{D85D40EA-B62C-42F3-8A14-749B72209AF1}" destId="{FDAEA9BA-223A-4BA0-B6BA-7A4035824B7F}" srcOrd="0" destOrd="0" presId="urn:microsoft.com/office/officeart/2008/layout/LinedList"/>
    <dgm:cxn modelId="{F9DA16B6-9CE1-45F0-9665-79F2A5AAA32F}" srcId="{D85D40EA-B62C-42F3-8A14-749B72209AF1}" destId="{151861CF-A383-41A4-A726-AA682B2AB720}" srcOrd="2" destOrd="0" parTransId="{7534258B-82A2-4D80-AC73-AABB4A4B7787}" sibTransId="{14C6ADF9-77AF-4959-A22A-9113C4FC22BC}"/>
    <dgm:cxn modelId="{2215EDBE-0703-4E25-8684-2E073DAD08A8}" srcId="{D85D40EA-B62C-42F3-8A14-749B72209AF1}" destId="{EA11EC18-831F-4F1C-9478-B91B106AA56A}" srcOrd="1" destOrd="0" parTransId="{D0DAA819-68A6-41B2-B6E8-428FD4321EDD}" sibTransId="{1F231C1F-9EBE-455A-B08E-8EE15C32B023}"/>
    <dgm:cxn modelId="{76A0E7FD-C48B-453F-8104-37CBD6FEEC3B}" type="presOf" srcId="{151861CF-A383-41A4-A726-AA682B2AB720}" destId="{7BDD6FCD-6B02-4D54-BF07-29A3A227AFC5}" srcOrd="0" destOrd="0" presId="urn:microsoft.com/office/officeart/2008/layout/LinedList"/>
    <dgm:cxn modelId="{E065FEDB-C129-4B35-9149-6302B98878AF}" type="presParOf" srcId="{FDAEA9BA-223A-4BA0-B6BA-7A4035824B7F}" destId="{5B9F14BD-0312-45DD-832F-BA87404F9370}" srcOrd="0" destOrd="0" presId="urn:microsoft.com/office/officeart/2008/layout/LinedList"/>
    <dgm:cxn modelId="{F28ADC96-E4EB-419A-9F13-B0262F43808A}" type="presParOf" srcId="{FDAEA9BA-223A-4BA0-B6BA-7A4035824B7F}" destId="{553319FF-0999-4ADD-969D-C0B1827AC109}" srcOrd="1" destOrd="0" presId="urn:microsoft.com/office/officeart/2008/layout/LinedList"/>
    <dgm:cxn modelId="{A6549A4D-94DE-4348-9C46-5247B3DC6560}" type="presParOf" srcId="{553319FF-0999-4ADD-969D-C0B1827AC109}" destId="{7377E722-3619-4E79-9E47-F89979A5363F}" srcOrd="0" destOrd="0" presId="urn:microsoft.com/office/officeart/2008/layout/LinedList"/>
    <dgm:cxn modelId="{C4167118-D918-48C4-8227-B580013705CB}" type="presParOf" srcId="{553319FF-0999-4ADD-969D-C0B1827AC109}" destId="{CD84196B-F76F-45B9-B7BF-CBA745A0ECA0}" srcOrd="1" destOrd="0" presId="urn:microsoft.com/office/officeart/2008/layout/LinedList"/>
    <dgm:cxn modelId="{3E610759-5F3E-4805-BA3A-4E538B67F51D}" type="presParOf" srcId="{FDAEA9BA-223A-4BA0-B6BA-7A4035824B7F}" destId="{D3730130-6CDF-4B0E-B1E9-5DEB0DFD6DB2}" srcOrd="2" destOrd="0" presId="urn:microsoft.com/office/officeart/2008/layout/LinedList"/>
    <dgm:cxn modelId="{4291BA2D-9AC3-489E-8CF4-3DFA2AA17463}" type="presParOf" srcId="{FDAEA9BA-223A-4BA0-B6BA-7A4035824B7F}" destId="{7DFFD1C3-C036-443D-BAAE-E53D39274BDD}" srcOrd="3" destOrd="0" presId="urn:microsoft.com/office/officeart/2008/layout/LinedList"/>
    <dgm:cxn modelId="{20090C22-CDD0-4E22-A62B-332DD47933A6}" type="presParOf" srcId="{7DFFD1C3-C036-443D-BAAE-E53D39274BDD}" destId="{5D08B95C-9314-4FB3-8326-216A88CDD995}" srcOrd="0" destOrd="0" presId="urn:microsoft.com/office/officeart/2008/layout/LinedList"/>
    <dgm:cxn modelId="{CA4EB5FE-B877-4A14-AC04-4ABBFCE492F8}" type="presParOf" srcId="{7DFFD1C3-C036-443D-BAAE-E53D39274BDD}" destId="{17BA4536-4D86-4825-85DA-525A087BE16B}" srcOrd="1" destOrd="0" presId="urn:microsoft.com/office/officeart/2008/layout/LinedList"/>
    <dgm:cxn modelId="{83D3C4EF-1263-43D7-9665-A93526B329FF}" type="presParOf" srcId="{FDAEA9BA-223A-4BA0-B6BA-7A4035824B7F}" destId="{0C8751B8-2138-41E9-8FA4-333869958CC7}" srcOrd="4" destOrd="0" presId="urn:microsoft.com/office/officeart/2008/layout/LinedList"/>
    <dgm:cxn modelId="{EE381AA6-D0DF-47A3-8FA4-DFD89B58AC4D}" type="presParOf" srcId="{FDAEA9BA-223A-4BA0-B6BA-7A4035824B7F}" destId="{B10A610B-5390-4BFA-B16D-648F43ECD2F7}" srcOrd="5" destOrd="0" presId="urn:microsoft.com/office/officeart/2008/layout/LinedList"/>
    <dgm:cxn modelId="{E168E850-9D74-4F80-897E-4C594C64168B}" type="presParOf" srcId="{B10A610B-5390-4BFA-B16D-648F43ECD2F7}" destId="{7BDD6FCD-6B02-4D54-BF07-29A3A227AFC5}" srcOrd="0" destOrd="0" presId="urn:microsoft.com/office/officeart/2008/layout/LinedList"/>
    <dgm:cxn modelId="{015607CB-473C-4FAA-8DA3-F74876F395A3}" type="presParOf" srcId="{B10A610B-5390-4BFA-B16D-648F43ECD2F7}" destId="{22F1A26B-39E5-4CB3-80FF-173006CAA114}" srcOrd="1" destOrd="0" presId="urn:microsoft.com/office/officeart/2008/layout/LinedList"/>
    <dgm:cxn modelId="{1D29A528-30EF-4220-89AA-25F78CDFC706}" type="presParOf" srcId="{FDAEA9BA-223A-4BA0-B6BA-7A4035824B7F}" destId="{79C52045-A340-48B9-B6E3-3DA1E2B7D74A}" srcOrd="6" destOrd="0" presId="urn:microsoft.com/office/officeart/2008/layout/LinedList"/>
    <dgm:cxn modelId="{0693A878-AD70-4D60-B089-004F449DF0EC}" type="presParOf" srcId="{FDAEA9BA-223A-4BA0-B6BA-7A4035824B7F}" destId="{59381170-1C85-48BE-8C23-B816C9535453}" srcOrd="7" destOrd="0" presId="urn:microsoft.com/office/officeart/2008/layout/LinedList"/>
    <dgm:cxn modelId="{FE69451B-5FB3-4829-924B-0727BB7063AE}" type="presParOf" srcId="{59381170-1C85-48BE-8C23-B816C9535453}" destId="{366A0B96-FD2C-4043-8CC9-1582681A773C}" srcOrd="0" destOrd="0" presId="urn:microsoft.com/office/officeart/2008/layout/LinedList"/>
    <dgm:cxn modelId="{311F000C-485C-4BF6-8700-55FA0F5B2110}" type="presParOf" srcId="{59381170-1C85-48BE-8C23-B816C9535453}" destId="{86E0B128-2916-4E8B-8749-6C23CAFB8C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1BB4A-3924-44C1-9AC8-9C725139D913}">
      <dsp:nvSpPr>
        <dsp:cNvPr id="0" name=""/>
        <dsp:cNvSpPr/>
      </dsp:nvSpPr>
      <dsp:spPr>
        <a:xfrm>
          <a:off x="4433330" y="3428443"/>
          <a:ext cx="2490663" cy="1613385"/>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ro-RO" sz="1900" kern="1200" dirty="0">
              <a:latin typeface="Tahoma" panose="020B0604030504040204" pitchFamily="34" charset="0"/>
              <a:ea typeface="Tahoma" panose="020B0604030504040204" pitchFamily="34" charset="0"/>
              <a:cs typeface="Tahoma" panose="020B0604030504040204" pitchFamily="34" charset="0"/>
            </a:rPr>
            <a:t>Evaluarea </a:t>
          </a:r>
          <a:r>
            <a:rPr lang="ro-RO" sz="1900" i="1" kern="1200" dirty="0">
              <a:latin typeface="Tahoma" panose="020B0604030504040204" pitchFamily="34" charset="0"/>
              <a:ea typeface="Tahoma" panose="020B0604030504040204" pitchFamily="34" charset="0"/>
              <a:cs typeface="Tahoma" panose="020B0604030504040204" pitchFamily="34" charset="0"/>
            </a:rPr>
            <a:t>UX</a:t>
          </a:r>
          <a:r>
            <a:rPr lang="ro-RO" sz="1900" i="0" kern="1200" dirty="0">
              <a:latin typeface="Tahoma" panose="020B0604030504040204" pitchFamily="34" charset="0"/>
              <a:ea typeface="Tahoma" panose="020B0604030504040204" pitchFamily="34" charset="0"/>
              <a:cs typeface="Tahoma" panose="020B0604030504040204" pitchFamily="34" charset="0"/>
            </a:rPr>
            <a:t>.</a:t>
          </a:r>
          <a:endParaRPr lang="en-GB" sz="1900" kern="1200" dirty="0">
            <a:latin typeface="Tahoma" panose="020B0604030504040204" pitchFamily="34" charset="0"/>
            <a:ea typeface="Tahoma" panose="020B0604030504040204" pitchFamily="34" charset="0"/>
            <a:cs typeface="Tahoma" panose="020B0604030504040204" pitchFamily="34" charset="0"/>
          </a:endParaRPr>
        </a:p>
      </dsp:txBody>
      <dsp:txXfrm>
        <a:off x="5215970" y="3867231"/>
        <a:ext cx="1672582" cy="1139156"/>
      </dsp:txXfrm>
    </dsp:sp>
    <dsp:sp modelId="{0EC7D4EA-A15B-4999-A112-CE453A3F5C5E}">
      <dsp:nvSpPr>
        <dsp:cNvPr id="0" name=""/>
        <dsp:cNvSpPr/>
      </dsp:nvSpPr>
      <dsp:spPr>
        <a:xfrm>
          <a:off x="369616" y="3428443"/>
          <a:ext cx="2490663" cy="1613385"/>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ro-RO" sz="1900" kern="1200" dirty="0">
              <a:latin typeface="Tahoma" panose="020B0604030504040204" pitchFamily="34" charset="0"/>
              <a:ea typeface="Tahoma" panose="020B0604030504040204" pitchFamily="34" charset="0"/>
              <a:cs typeface="Tahoma" panose="020B0604030504040204" pitchFamily="34" charset="0"/>
            </a:rPr>
            <a:t>Prototip / candidat. </a:t>
          </a:r>
          <a:endParaRPr lang="en-GB" sz="1900" kern="1200" dirty="0">
            <a:latin typeface="Tahoma" panose="020B0604030504040204" pitchFamily="34" charset="0"/>
            <a:ea typeface="Tahoma" panose="020B0604030504040204" pitchFamily="34" charset="0"/>
            <a:cs typeface="Tahoma" panose="020B0604030504040204" pitchFamily="34" charset="0"/>
          </a:endParaRPr>
        </a:p>
      </dsp:txBody>
      <dsp:txXfrm>
        <a:off x="405057" y="3867231"/>
        <a:ext cx="1672582" cy="1139156"/>
      </dsp:txXfrm>
    </dsp:sp>
    <dsp:sp modelId="{1E827CA7-8BED-4C1F-8E2F-2AC43412339E}">
      <dsp:nvSpPr>
        <dsp:cNvPr id="0" name=""/>
        <dsp:cNvSpPr/>
      </dsp:nvSpPr>
      <dsp:spPr>
        <a:xfrm>
          <a:off x="4433330" y="0"/>
          <a:ext cx="2490663" cy="1613385"/>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ro-RO" sz="1900" kern="1200" dirty="0">
              <a:latin typeface="Tahoma" panose="020B0604030504040204" pitchFamily="34" charset="0"/>
              <a:ea typeface="Tahoma" panose="020B0604030504040204" pitchFamily="34" charset="0"/>
              <a:cs typeface="Tahoma" panose="020B0604030504040204" pitchFamily="34" charset="0"/>
            </a:rPr>
            <a:t>Soluții de design</a:t>
          </a:r>
          <a:endParaRPr lang="en-GB" sz="1900" kern="1200" dirty="0">
            <a:latin typeface="Tahoma" panose="020B0604030504040204" pitchFamily="34" charset="0"/>
            <a:ea typeface="Tahoma" panose="020B0604030504040204" pitchFamily="34" charset="0"/>
            <a:cs typeface="Tahoma" panose="020B0604030504040204" pitchFamily="34" charset="0"/>
          </a:endParaRPr>
        </a:p>
      </dsp:txBody>
      <dsp:txXfrm>
        <a:off x="5215970" y="35441"/>
        <a:ext cx="1672582" cy="1139156"/>
      </dsp:txXfrm>
    </dsp:sp>
    <dsp:sp modelId="{4A3887E1-0696-4A40-87EC-8ACDDD18C7E9}">
      <dsp:nvSpPr>
        <dsp:cNvPr id="0" name=""/>
        <dsp:cNvSpPr/>
      </dsp:nvSpPr>
      <dsp:spPr>
        <a:xfrm>
          <a:off x="369616" y="0"/>
          <a:ext cx="2490663" cy="1613385"/>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171450" lvl="1" indent="-171450" algn="l" defTabSz="844550">
            <a:lnSpc>
              <a:spcPct val="90000"/>
            </a:lnSpc>
            <a:spcBef>
              <a:spcPct val="0"/>
            </a:spcBef>
            <a:spcAft>
              <a:spcPct val="15000"/>
            </a:spcAft>
            <a:buChar char="•"/>
          </a:pPr>
          <a:r>
            <a:rPr lang="ro-RO" sz="1900" kern="1200" dirty="0">
              <a:latin typeface="Tahoma" panose="020B0604030504040204" pitchFamily="34" charset="0"/>
              <a:ea typeface="Tahoma" panose="020B0604030504040204" pitchFamily="34" charset="0"/>
              <a:cs typeface="Tahoma" panose="020B0604030504040204" pitchFamily="34" charset="0"/>
            </a:rPr>
            <a:t>Înțelegerea cerințelor</a:t>
          </a:r>
          <a:endParaRPr lang="en-GB" sz="1900" kern="1200" dirty="0">
            <a:latin typeface="Tahoma" panose="020B0604030504040204" pitchFamily="34" charset="0"/>
            <a:ea typeface="Tahoma" panose="020B0604030504040204" pitchFamily="34" charset="0"/>
            <a:cs typeface="Tahoma" panose="020B0604030504040204" pitchFamily="34" charset="0"/>
          </a:endParaRPr>
        </a:p>
      </dsp:txBody>
      <dsp:txXfrm>
        <a:off x="405057" y="35441"/>
        <a:ext cx="1672582" cy="1139156"/>
      </dsp:txXfrm>
    </dsp:sp>
    <dsp:sp modelId="{C5412943-4EF9-429B-81CE-06740C01BE6E}">
      <dsp:nvSpPr>
        <dsp:cNvPr id="0" name=""/>
        <dsp:cNvSpPr/>
      </dsp:nvSpPr>
      <dsp:spPr>
        <a:xfrm>
          <a:off x="1413274" y="287384"/>
          <a:ext cx="2183111" cy="2183111"/>
        </a:xfrm>
        <a:prstGeom prst="pieWedg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Tahoma" panose="020B0604030504040204" pitchFamily="34" charset="0"/>
              <a:ea typeface="Tahoma" panose="020B0604030504040204" pitchFamily="34" charset="0"/>
              <a:cs typeface="Tahoma" panose="020B0604030504040204" pitchFamily="34" charset="0"/>
            </a:rPr>
            <a:t>Înțelegerea necesităților</a:t>
          </a:r>
          <a:endParaRPr lang="en-GB" sz="1600" b="1" kern="1200" dirty="0">
            <a:latin typeface="Tahoma" panose="020B0604030504040204" pitchFamily="34" charset="0"/>
            <a:ea typeface="Tahoma" panose="020B0604030504040204" pitchFamily="34" charset="0"/>
            <a:cs typeface="Tahoma" panose="020B0604030504040204" pitchFamily="34" charset="0"/>
          </a:endParaRPr>
        </a:p>
      </dsp:txBody>
      <dsp:txXfrm>
        <a:off x="2052692" y="926802"/>
        <a:ext cx="1543693" cy="1543693"/>
      </dsp:txXfrm>
    </dsp:sp>
    <dsp:sp modelId="{97982188-AE82-4206-9597-BAC031AD7AD7}">
      <dsp:nvSpPr>
        <dsp:cNvPr id="0" name=""/>
        <dsp:cNvSpPr/>
      </dsp:nvSpPr>
      <dsp:spPr>
        <a:xfrm rot="5400000">
          <a:off x="3697223" y="287384"/>
          <a:ext cx="2183111" cy="2183111"/>
        </a:xfrm>
        <a:prstGeom prst="pieWedg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Tahoma" panose="020B0604030504040204" pitchFamily="34" charset="0"/>
              <a:ea typeface="Tahoma" panose="020B0604030504040204" pitchFamily="34" charset="0"/>
              <a:cs typeface="Tahoma" panose="020B0604030504040204" pitchFamily="34" charset="0"/>
            </a:rPr>
            <a:t>Concepte de design</a:t>
          </a:r>
          <a:endParaRPr lang="en-GB" sz="1600" b="1"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697223" y="926802"/>
        <a:ext cx="1543693" cy="1543693"/>
      </dsp:txXfrm>
    </dsp:sp>
    <dsp:sp modelId="{427AE01E-D22D-4F3F-B5E0-B1E2B36C5957}">
      <dsp:nvSpPr>
        <dsp:cNvPr id="0" name=""/>
        <dsp:cNvSpPr/>
      </dsp:nvSpPr>
      <dsp:spPr>
        <a:xfrm rot="10800000">
          <a:off x="3697223" y="2571332"/>
          <a:ext cx="2183111" cy="2183111"/>
        </a:xfrm>
        <a:prstGeom prst="pieWedg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Tahoma" panose="020B0604030504040204" pitchFamily="34" charset="0"/>
              <a:ea typeface="Tahoma" panose="020B0604030504040204" pitchFamily="34" charset="0"/>
              <a:cs typeface="Tahoma" panose="020B0604030504040204" pitchFamily="34" charset="0"/>
            </a:rPr>
            <a:t>Verificare / rafinare design</a:t>
          </a:r>
          <a:endParaRPr lang="en-GB" sz="1600" b="1" kern="1200" dirty="0">
            <a:latin typeface="Tahoma" panose="020B0604030504040204" pitchFamily="34" charset="0"/>
            <a:ea typeface="Tahoma" panose="020B0604030504040204" pitchFamily="34" charset="0"/>
            <a:cs typeface="Tahoma" panose="020B0604030504040204" pitchFamily="34" charset="0"/>
          </a:endParaRPr>
        </a:p>
      </dsp:txBody>
      <dsp:txXfrm rot="10800000">
        <a:off x="3697223" y="2571332"/>
        <a:ext cx="1543693" cy="1543693"/>
      </dsp:txXfrm>
    </dsp:sp>
    <dsp:sp modelId="{9E273DA5-3729-4B2F-9CA8-30CF4E02C0F7}">
      <dsp:nvSpPr>
        <dsp:cNvPr id="0" name=""/>
        <dsp:cNvSpPr/>
      </dsp:nvSpPr>
      <dsp:spPr>
        <a:xfrm rot="16200000">
          <a:off x="1413274" y="2571332"/>
          <a:ext cx="2183111" cy="2183111"/>
        </a:xfrm>
        <a:prstGeom prst="pieWedge">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ro-RO" sz="1600" b="1" kern="1200" dirty="0">
              <a:latin typeface="Tahoma" panose="020B0604030504040204" pitchFamily="34" charset="0"/>
              <a:ea typeface="Tahoma" panose="020B0604030504040204" pitchFamily="34" charset="0"/>
              <a:cs typeface="Tahoma" panose="020B0604030504040204" pitchFamily="34" charset="0"/>
            </a:rPr>
            <a:t>Alternative de design</a:t>
          </a:r>
          <a:endParaRPr lang="en-GB" sz="1600" b="1" kern="1200" dirty="0">
            <a:latin typeface="Tahoma" panose="020B0604030504040204" pitchFamily="34" charset="0"/>
            <a:ea typeface="Tahoma" panose="020B0604030504040204" pitchFamily="34" charset="0"/>
            <a:cs typeface="Tahoma" panose="020B0604030504040204" pitchFamily="34" charset="0"/>
          </a:endParaRPr>
        </a:p>
      </dsp:txBody>
      <dsp:txXfrm rot="5400000">
        <a:off x="2052692" y="2571332"/>
        <a:ext cx="1543693" cy="1543693"/>
      </dsp:txXfrm>
    </dsp:sp>
    <dsp:sp modelId="{989581A2-2EBB-41CE-9FF9-D5A746FB58A2}">
      <dsp:nvSpPr>
        <dsp:cNvPr id="0" name=""/>
        <dsp:cNvSpPr/>
      </dsp:nvSpPr>
      <dsp:spPr>
        <a:xfrm>
          <a:off x="3269928" y="2067149"/>
          <a:ext cx="753753" cy="655437"/>
        </a:xfrm>
        <a:prstGeom prst="circularArrow">
          <a:avLst/>
        </a:prstGeom>
        <a:solidFill>
          <a:schemeClr val="accent5">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403718-6186-4512-97DD-CECD8EAADF56}">
      <dsp:nvSpPr>
        <dsp:cNvPr id="0" name=""/>
        <dsp:cNvSpPr/>
      </dsp:nvSpPr>
      <dsp:spPr>
        <a:xfrm rot="10800000">
          <a:off x="3269928" y="2319241"/>
          <a:ext cx="753753" cy="655437"/>
        </a:xfrm>
        <a:prstGeom prst="circularArrow">
          <a:avLst/>
        </a:prstGeom>
        <a:solidFill>
          <a:schemeClr val="accent5">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F14BD-0312-45DD-832F-BA87404F9370}">
      <dsp:nvSpPr>
        <dsp:cNvPr id="0" name=""/>
        <dsp:cNvSpPr/>
      </dsp:nvSpPr>
      <dsp:spPr>
        <a:xfrm>
          <a:off x="0" y="0"/>
          <a:ext cx="7728267" cy="0"/>
        </a:xfrm>
        <a:prstGeom prst="line">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77E722-3619-4E79-9E47-F89979A5363F}">
      <dsp:nvSpPr>
        <dsp:cNvPr id="0" name=""/>
        <dsp:cNvSpPr/>
      </dsp:nvSpPr>
      <dsp:spPr>
        <a:xfrm>
          <a:off x="0" y="0"/>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ro-RO" sz="3600" b="0" kern="1200" dirty="0">
              <a:latin typeface="Tahoma" panose="020B0604030504040204" pitchFamily="34" charset="0"/>
              <a:ea typeface="Tahoma" panose="020B0604030504040204" pitchFamily="34" charset="0"/>
              <a:cs typeface="Tahoma" panose="020B0604030504040204" pitchFamily="34" charset="0"/>
            </a:rPr>
            <a:t>3.1 Colectarea datelor </a:t>
          </a:r>
        </a:p>
        <a:p>
          <a:pPr marL="0" lvl="0" indent="0" algn="l" defTabSz="1600200">
            <a:lnSpc>
              <a:spcPct val="90000"/>
            </a:lnSpc>
            <a:spcBef>
              <a:spcPct val="0"/>
            </a:spcBef>
            <a:spcAft>
              <a:spcPct val="35000"/>
            </a:spcAft>
            <a:buNone/>
          </a:pPr>
          <a:r>
            <a:rPr lang="ro-RO" sz="2400" b="0" kern="1200" dirty="0">
              <a:latin typeface="Tahoma" panose="020B0604030504040204" pitchFamily="34" charset="0"/>
              <a:ea typeface="Tahoma" panose="020B0604030504040204" pitchFamily="34" charset="0"/>
              <a:cs typeface="Tahoma" panose="020B0604030504040204" pitchFamily="34" charset="0"/>
            </a:rPr>
            <a:t>(proces empiric)</a:t>
          </a:r>
          <a:endParaRPr lang="en-US" sz="2400" b="0" kern="1200" dirty="0">
            <a:latin typeface="Tahoma" panose="020B0604030504040204" pitchFamily="34" charset="0"/>
            <a:ea typeface="Tahoma" panose="020B0604030504040204" pitchFamily="34" charset="0"/>
            <a:cs typeface="Tahoma" panose="020B0604030504040204" pitchFamily="34" charset="0"/>
          </a:endParaRPr>
        </a:p>
      </dsp:txBody>
      <dsp:txXfrm>
        <a:off x="0" y="0"/>
        <a:ext cx="7728267" cy="1271831"/>
      </dsp:txXfrm>
    </dsp:sp>
    <dsp:sp modelId="{D3730130-6CDF-4B0E-B1E9-5DEB0DFD6DB2}">
      <dsp:nvSpPr>
        <dsp:cNvPr id="0" name=""/>
        <dsp:cNvSpPr/>
      </dsp:nvSpPr>
      <dsp:spPr>
        <a:xfrm>
          <a:off x="0" y="1271831"/>
          <a:ext cx="7728267" cy="0"/>
        </a:xfrm>
        <a:prstGeom prst="line">
          <a:avLst/>
        </a:prstGeom>
        <a:solidFill>
          <a:schemeClr val="accent2">
            <a:hueOff val="651485"/>
            <a:satOff val="-10511"/>
            <a:lumOff val="-1830"/>
            <a:alphaOff val="0"/>
          </a:schemeClr>
        </a:solidFill>
        <a:ln w="10795" cap="flat" cmpd="sng" algn="ctr">
          <a:solidFill>
            <a:schemeClr val="accent2">
              <a:hueOff val="651485"/>
              <a:satOff val="-10511"/>
              <a:lumOff val="-18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08B95C-9314-4FB3-8326-216A88CDD995}">
      <dsp:nvSpPr>
        <dsp:cNvPr id="0" name=""/>
        <dsp:cNvSpPr/>
      </dsp:nvSpPr>
      <dsp:spPr>
        <a:xfrm>
          <a:off x="0" y="1271831"/>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ro-RO" sz="3600" b="0" kern="1200" dirty="0">
              <a:latin typeface="Tahoma" panose="020B0604030504040204" pitchFamily="34" charset="0"/>
              <a:ea typeface="Tahoma" panose="020B0604030504040204" pitchFamily="34" charset="0"/>
              <a:cs typeface="Tahoma" panose="020B0604030504040204" pitchFamily="34" charset="0"/>
            </a:rPr>
            <a:t>3.2 Analiza datelor</a:t>
          </a:r>
        </a:p>
        <a:p>
          <a:pPr marL="0" lvl="0" indent="0" algn="l" defTabSz="1600200">
            <a:lnSpc>
              <a:spcPct val="90000"/>
            </a:lnSpc>
            <a:spcBef>
              <a:spcPct val="0"/>
            </a:spcBef>
            <a:spcAft>
              <a:spcPct val="35000"/>
            </a:spcAft>
            <a:buNone/>
          </a:pPr>
          <a:r>
            <a:rPr lang="ro-RO" sz="2400" b="0" kern="1200" dirty="0">
              <a:latin typeface="Tahoma" panose="020B0604030504040204" pitchFamily="34" charset="0"/>
              <a:ea typeface="Tahoma" panose="020B0604030504040204" pitchFamily="34" charset="0"/>
              <a:cs typeface="Tahoma" panose="020B0604030504040204" pitchFamily="34" charset="0"/>
            </a:rPr>
            <a:t>(proces inductiv – </a:t>
          </a:r>
          <a:r>
            <a:rPr lang="ro-RO" sz="2400" b="0" i="1" kern="1200" dirty="0">
              <a:latin typeface="Tahoma" panose="020B0604030504040204" pitchFamily="34" charset="0"/>
              <a:ea typeface="Tahoma" panose="020B0604030504040204" pitchFamily="34" charset="0"/>
              <a:cs typeface="Tahoma" panose="020B0604030504040204" pitchFamily="34" charset="0"/>
            </a:rPr>
            <a:t>bottom-up</a:t>
          </a:r>
          <a:r>
            <a:rPr lang="ro-RO" sz="2400" b="0" kern="1200" dirty="0">
              <a:latin typeface="Tahoma" panose="020B0604030504040204" pitchFamily="34" charset="0"/>
              <a:ea typeface="Tahoma" panose="020B0604030504040204" pitchFamily="34" charset="0"/>
              <a:cs typeface="Tahoma" panose="020B0604030504040204" pitchFamily="34" charset="0"/>
            </a:rPr>
            <a:t>)</a:t>
          </a:r>
          <a:endParaRPr lang="en-US" sz="2400" b="0" kern="1200" dirty="0">
            <a:latin typeface="Tahoma" panose="020B0604030504040204" pitchFamily="34" charset="0"/>
            <a:ea typeface="Tahoma" panose="020B0604030504040204" pitchFamily="34" charset="0"/>
            <a:cs typeface="Tahoma" panose="020B0604030504040204" pitchFamily="34" charset="0"/>
          </a:endParaRPr>
        </a:p>
      </dsp:txBody>
      <dsp:txXfrm>
        <a:off x="0" y="1271831"/>
        <a:ext cx="7728267" cy="1271831"/>
      </dsp:txXfrm>
    </dsp:sp>
    <dsp:sp modelId="{0C8751B8-2138-41E9-8FA4-333869958CC7}">
      <dsp:nvSpPr>
        <dsp:cNvPr id="0" name=""/>
        <dsp:cNvSpPr/>
      </dsp:nvSpPr>
      <dsp:spPr>
        <a:xfrm>
          <a:off x="0" y="2543662"/>
          <a:ext cx="7728267" cy="0"/>
        </a:xfrm>
        <a:prstGeom prst="line">
          <a:avLst/>
        </a:prstGeom>
        <a:solidFill>
          <a:schemeClr val="accent2">
            <a:hueOff val="1302969"/>
            <a:satOff val="-21023"/>
            <a:lumOff val="-3660"/>
            <a:alphaOff val="0"/>
          </a:schemeClr>
        </a:solidFill>
        <a:ln w="10795" cap="flat" cmpd="sng" algn="ctr">
          <a:solidFill>
            <a:schemeClr val="accent2">
              <a:hueOff val="1302969"/>
              <a:satOff val="-21023"/>
              <a:lumOff val="-36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DD6FCD-6B02-4D54-BF07-29A3A227AFC5}">
      <dsp:nvSpPr>
        <dsp:cNvPr id="0" name=""/>
        <dsp:cNvSpPr/>
      </dsp:nvSpPr>
      <dsp:spPr>
        <a:xfrm>
          <a:off x="0" y="2543662"/>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ro-RO" sz="3600" b="0" kern="1200" dirty="0">
              <a:latin typeface="Tahoma" panose="020B0604030504040204" pitchFamily="34" charset="0"/>
              <a:ea typeface="Tahoma" panose="020B0604030504040204" pitchFamily="34" charset="0"/>
              <a:cs typeface="Tahoma" panose="020B0604030504040204" pitchFamily="34" charset="0"/>
            </a:rPr>
            <a:t>3.3 Modelarea datelor</a:t>
          </a:r>
        </a:p>
        <a:p>
          <a:pPr marL="0" lvl="0" indent="0" algn="l" defTabSz="1600200">
            <a:lnSpc>
              <a:spcPct val="90000"/>
            </a:lnSpc>
            <a:spcBef>
              <a:spcPct val="0"/>
            </a:spcBef>
            <a:spcAft>
              <a:spcPct val="35000"/>
            </a:spcAft>
            <a:buNone/>
          </a:pPr>
          <a:r>
            <a:rPr lang="ro-RO" sz="2400" b="0" kern="1200" dirty="0">
              <a:latin typeface="Tahoma" panose="020B0604030504040204" pitchFamily="34" charset="0"/>
              <a:ea typeface="Tahoma" panose="020B0604030504040204" pitchFamily="34" charset="0"/>
              <a:cs typeface="Tahoma" panose="020B0604030504040204" pitchFamily="34" charset="0"/>
            </a:rPr>
            <a:t>(proces de  sinteză)</a:t>
          </a:r>
          <a:endParaRPr lang="en-US" sz="2400" b="0" kern="1200" dirty="0">
            <a:latin typeface="Tahoma" panose="020B0604030504040204" pitchFamily="34" charset="0"/>
            <a:ea typeface="Tahoma" panose="020B0604030504040204" pitchFamily="34" charset="0"/>
            <a:cs typeface="Tahoma" panose="020B0604030504040204" pitchFamily="34" charset="0"/>
          </a:endParaRPr>
        </a:p>
      </dsp:txBody>
      <dsp:txXfrm>
        <a:off x="0" y="2543662"/>
        <a:ext cx="7728267" cy="1271831"/>
      </dsp:txXfrm>
    </dsp:sp>
    <dsp:sp modelId="{79C52045-A340-48B9-B6E3-3DA1E2B7D74A}">
      <dsp:nvSpPr>
        <dsp:cNvPr id="0" name=""/>
        <dsp:cNvSpPr/>
      </dsp:nvSpPr>
      <dsp:spPr>
        <a:xfrm>
          <a:off x="0" y="3815493"/>
          <a:ext cx="7728267" cy="0"/>
        </a:xfrm>
        <a:prstGeom prst="line">
          <a:avLst/>
        </a:prstGeom>
        <a:solidFill>
          <a:schemeClr val="accent2">
            <a:hueOff val="1954454"/>
            <a:satOff val="-31534"/>
            <a:lumOff val="-5490"/>
            <a:alphaOff val="0"/>
          </a:schemeClr>
        </a:solidFill>
        <a:ln w="10795" cap="flat" cmpd="sng" algn="ctr">
          <a:solidFill>
            <a:schemeClr val="accent2">
              <a:hueOff val="1954454"/>
              <a:satOff val="-31534"/>
              <a:lumOff val="-549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6A0B96-FD2C-4043-8CC9-1582681A773C}">
      <dsp:nvSpPr>
        <dsp:cNvPr id="0" name=""/>
        <dsp:cNvSpPr/>
      </dsp:nvSpPr>
      <dsp:spPr>
        <a:xfrm>
          <a:off x="0" y="3815493"/>
          <a:ext cx="7728267" cy="1271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ro-RO" sz="3600" b="0" kern="1200" dirty="0">
              <a:latin typeface="Tahoma" panose="020B0604030504040204" pitchFamily="34" charset="0"/>
              <a:ea typeface="Tahoma" panose="020B0604030504040204" pitchFamily="34" charset="0"/>
              <a:cs typeface="Tahoma" panose="020B0604030504040204" pitchFamily="34" charset="0"/>
            </a:rPr>
            <a:t>3.4 Extragerea cerințelor</a:t>
          </a:r>
        </a:p>
        <a:p>
          <a:pPr marL="0" lvl="0" indent="0" algn="l" defTabSz="1600200">
            <a:lnSpc>
              <a:spcPct val="90000"/>
            </a:lnSpc>
            <a:spcBef>
              <a:spcPct val="0"/>
            </a:spcBef>
            <a:spcAft>
              <a:spcPct val="35000"/>
            </a:spcAft>
            <a:buNone/>
          </a:pPr>
          <a:r>
            <a:rPr lang="ro-RO" sz="2400" b="0" kern="1200" dirty="0">
              <a:latin typeface="Tahoma" panose="020B0604030504040204" pitchFamily="34" charset="0"/>
              <a:ea typeface="Tahoma" panose="020B0604030504040204" pitchFamily="34" charset="0"/>
              <a:cs typeface="Tahoma" panose="020B0604030504040204" pitchFamily="34" charset="0"/>
            </a:rPr>
            <a:t>(proces deductiv-analitic)</a:t>
          </a:r>
          <a:endParaRPr lang="en-US" sz="2400" b="0" kern="1200" dirty="0">
            <a:latin typeface="Tahoma" panose="020B0604030504040204" pitchFamily="34" charset="0"/>
            <a:ea typeface="Tahoma" panose="020B0604030504040204" pitchFamily="34" charset="0"/>
            <a:cs typeface="Tahoma" panose="020B0604030504040204" pitchFamily="34" charset="0"/>
          </a:endParaRPr>
        </a:p>
      </dsp:txBody>
      <dsp:txXfrm>
        <a:off x="0" y="3815493"/>
        <a:ext cx="7728267" cy="1271831"/>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8ADED-99B5-4593-AC97-948B10095E73}" type="datetimeFigureOut">
              <a:rPr lang="en-GB" smtClean="0"/>
              <a:t>03/03/2025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7B23-44BF-4274-99EE-5A1AB3FC95D8}" type="slidenum">
              <a:rPr lang="en-GB" smtClean="0"/>
              <a:t>‹#›</a:t>
            </a:fld>
            <a:endParaRPr lang="en-GB"/>
          </a:p>
        </p:txBody>
      </p:sp>
    </p:spTree>
    <p:extLst>
      <p:ext uri="{BB962C8B-B14F-4D97-AF65-F5344CB8AC3E}">
        <p14:creationId xmlns:p14="http://schemas.microsoft.com/office/powerpoint/2010/main" val="7074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5907B23-44BF-4274-99EE-5A1AB3FC95D8}" type="slidenum">
              <a:rPr lang="en-GB" smtClean="0"/>
              <a:t>2</a:t>
            </a:fld>
            <a:endParaRPr lang="en-GB"/>
          </a:p>
        </p:txBody>
      </p:sp>
    </p:spTree>
    <p:extLst>
      <p:ext uri="{BB962C8B-B14F-4D97-AF65-F5344CB8AC3E}">
        <p14:creationId xmlns:p14="http://schemas.microsoft.com/office/powerpoint/2010/main" val="105013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579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34621813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346218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932659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79326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1579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601947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601947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73963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7396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C1E1FAD-7351-4908-963A-08EA8E4AB7A0}" type="datetimeFigureOut">
              <a:rPr lang="en-US" smtClean="0"/>
              <a:pPr/>
              <a:t>3/3/2025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582790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C1E1FAD-7351-4908-963A-08EA8E4AB7A0}" type="datetimeFigureOut">
              <a:rPr lang="en-US" smtClean="0"/>
              <a:pPr/>
              <a:t>3/6/2023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5827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C1E1FAD-7351-4908-963A-08EA8E4AB7A0}" type="datetimeFigureOut">
              <a:rPr lang="en-US" smtClean="0"/>
              <a:pPr/>
              <a:t>3/3/2025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079796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C1E1FAD-7351-4908-963A-08EA8E4AB7A0}" type="datetimeFigureOut">
              <a:rPr lang="en-US" smtClean="0"/>
              <a:pPr/>
              <a:t>3/6/2023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407979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C1E1FAD-7351-4908-963A-08EA8E4AB7A0}" type="datetimeFigureOut">
              <a:rPr lang="en-US" smtClean="0"/>
              <a:t>3/3/2025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616789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C1E1FAD-7351-4908-963A-08EA8E4AB7A0}" type="datetimeFigureOut">
              <a:rPr lang="en-US" smtClean="0"/>
              <a:t>3/6/2023</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6167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1E1FAD-7351-4908-963A-08EA8E4AB7A0}"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1825017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C1E1FAD-7351-4908-963A-08EA8E4AB7A0}" type="datetimeFigureOut">
              <a:rPr lang="en-US" smtClean="0"/>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1825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1E1FAD-7351-4908-963A-08EA8E4AB7A0}" type="datetimeFigureOut">
              <a:rPr lang="en-US" smtClean="0"/>
              <a:pPr/>
              <a:t>3/3/2025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6664791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1E1FAD-7351-4908-963A-08EA8E4AB7A0}" type="datetimeFigureOut">
              <a:rPr lang="en-US" smtClean="0"/>
              <a:pPr/>
              <a:t>3/6/2023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6664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1E1FAD-7351-4908-963A-08EA8E4AB7A0}" type="datetimeFigureOut">
              <a:rPr lang="en-US" smtClean="0"/>
              <a:t>3/3/2025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222993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C1E1FAD-7351-4908-963A-08EA8E4AB7A0}" type="datetimeFigureOut">
              <a:rPr lang="en-US" smtClean="0"/>
              <a:t>3/6/2023</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2229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C1E1FAD-7351-4908-963A-08EA8E4AB7A0}" type="datetimeFigureOut">
              <a:rPr lang="en-US" smtClean="0"/>
              <a:pPr/>
              <a:t>3/3/2025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4013272336"/>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C1E1FAD-7351-4908-963A-08EA8E4AB7A0}" type="datetimeFigureOut">
              <a:rPr lang="en-US" smtClean="0"/>
              <a:pPr/>
              <a:t>3/6/2023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4013272336"/>
      </p:ext>
    </p:extLst>
  </p:cSld>
  <p:clrMap bg1="lt1" tx1="dk1" bg2="lt2" tx2="dk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7.xml.rels><?xml version="1.0" encoding="UTF-8" standalone="yes"?>
<Relationships xmlns="http://schemas.openxmlformats.org/package/2006/relationships"><Relationship Id="rId3" Type="http://schemas.openxmlformats.org/officeDocument/2006/relationships/hyperlink" Target="https://link.springer.com/chapter/10.1007/978-3-319-39510-4_13" TargetMode="External"/><Relationship Id="rId2" Type="http://schemas.openxmlformats.org/officeDocument/2006/relationships/hyperlink" Target="https://citeseerx.ist.psu.edu/document?repid=rep1&amp;type=pdf&amp;doi=4a951f61b704f2cd002e1d99e11e0090b02f6689" TargetMode="External"/><Relationship Id="rId1" Type="http://schemas.openxmlformats.org/officeDocument/2006/relationships/slideLayout" Target="../slideLayouts/slideLayout2.xml"/><Relationship Id="rId4" Type="http://schemas.openxmlformats.org/officeDocument/2006/relationships/hyperlink" Target="https://unibucro0.sharepoint.com/:f:/r/sites/UXUIDesign2024-2025/Class%20Materials/Articole%20comentate?csf=1&amp;web=1&amp;e=LF5j9u" TargetMode="Externa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hyperlink" Target="https://dictionary.cambridge.org/dictionary/english/elicit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nk.springer.com/article/10.1007/s42979-020-00416-4" TargetMode="External"/><Relationship Id="rId2" Type="http://schemas.openxmlformats.org/officeDocument/2006/relationships/hyperlink" Target="https://upcommons.upc.edu/bitstream/handle/2117/118992/18CAiS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C143-C00F-011F-D6D3-E661091ABCD1}"/>
              </a:ext>
            </a:extLst>
          </p:cNvPr>
          <p:cNvSpPr>
            <a:spLocks noGrp="1"/>
          </p:cNvSpPr>
          <p:nvPr>
            <p:ph type="ctrTitle"/>
          </p:nvPr>
        </p:nvSpPr>
        <p:spPr>
          <a:xfrm>
            <a:off x="7464612" y="1275959"/>
            <a:ext cx="4087306" cy="2889114"/>
          </a:xfrm>
        </p:spPr>
        <p:txBody>
          <a:bodyPr anchor="b">
            <a:normAutofit/>
          </a:bodyPr>
          <a:lstStyle/>
          <a:p>
            <a:pPr algn="l"/>
            <a:r>
              <a:rPr lang="en-GB" sz="3400" b="1" i="0" dirty="0" err="1">
                <a:latin typeface="Courier New" panose="02070309020205020404" pitchFamily="49" charset="0"/>
                <a:ea typeface="Tahoma" panose="020B0604030504040204" pitchFamily="34" charset="0"/>
                <a:cs typeface="Courier New" panose="02070309020205020404" pitchFamily="49" charset="0"/>
              </a:rPr>
              <a:t>Experien</a:t>
            </a:r>
            <a:r>
              <a:rPr lang="ro-RO" sz="3400" b="1" i="0" dirty="0">
                <a:latin typeface="Courier New" panose="02070309020205020404" pitchFamily="49" charset="0"/>
                <a:ea typeface="Tahoma" panose="020B0604030504040204" pitchFamily="34" charset="0"/>
                <a:cs typeface="Courier New" panose="02070309020205020404" pitchFamily="49" charset="0"/>
              </a:rPr>
              <a:t>ța de utilizare și interacțiunea cu utilizatorul</a:t>
            </a:r>
            <a:br>
              <a:rPr lang="ro-RO" sz="3400" b="1" i="0" dirty="0">
                <a:latin typeface="Courier New" panose="02070309020205020404" pitchFamily="49" charset="0"/>
                <a:ea typeface="Tahoma" panose="020B0604030504040204" pitchFamily="34" charset="0"/>
                <a:cs typeface="Courier New" panose="02070309020205020404" pitchFamily="49" charset="0"/>
              </a:rPr>
            </a:br>
            <a:r>
              <a:rPr lang="ro-RO" sz="3400" b="1" i="0" dirty="0">
                <a:latin typeface="Courier New" panose="02070309020205020404" pitchFamily="49" charset="0"/>
                <a:ea typeface="Tahoma" panose="020B0604030504040204" pitchFamily="34" charset="0"/>
                <a:cs typeface="Courier New" panose="02070309020205020404" pitchFamily="49" charset="0"/>
              </a:rPr>
              <a:t>UX/UI Design</a:t>
            </a:r>
            <a:endParaRPr lang="en-GB" sz="3400" b="1" i="0" dirty="0">
              <a:latin typeface="Courier New" panose="02070309020205020404" pitchFamily="49" charset="0"/>
              <a:ea typeface="Tahoma" panose="020B0604030504040204" pitchFamily="34" charset="0"/>
              <a:cs typeface="Courier New" panose="02070309020205020404" pitchFamily="49" charset="0"/>
            </a:endParaRPr>
          </a:p>
        </p:txBody>
      </p:sp>
      <p:sp>
        <p:nvSpPr>
          <p:cNvPr id="3" name="Subtitle 2">
            <a:extLst>
              <a:ext uri="{FF2B5EF4-FFF2-40B4-BE49-F238E27FC236}">
                <a16:creationId xmlns:a16="http://schemas.microsoft.com/office/drawing/2014/main" id="{E9CB0EF9-0780-DB11-85D8-1EED3A2A3FD0}"/>
              </a:ext>
            </a:extLst>
          </p:cNvPr>
          <p:cNvSpPr>
            <a:spLocks noGrp="1"/>
          </p:cNvSpPr>
          <p:nvPr>
            <p:ph type="subTitle" idx="1"/>
          </p:nvPr>
        </p:nvSpPr>
        <p:spPr>
          <a:xfrm>
            <a:off x="7464612" y="4750893"/>
            <a:ext cx="4087305" cy="1147863"/>
          </a:xfrm>
        </p:spPr>
        <p:txBody>
          <a:bodyPr anchor="t">
            <a:normAutofit/>
          </a:bodyPr>
          <a:lstStyle/>
          <a:p>
            <a:pPr algn="l"/>
            <a:r>
              <a:rPr lang="ro-RO" sz="2000" b="1" dirty="0">
                <a:latin typeface="Courier New" panose="02070309020205020404" pitchFamily="49" charset="0"/>
                <a:cs typeface="Courier New" panose="02070309020205020404" pitchFamily="49" charset="0"/>
              </a:rPr>
              <a:t>Mihai-Sorin Stupariu</a:t>
            </a:r>
          </a:p>
          <a:p>
            <a:pPr algn="l"/>
            <a:r>
              <a:rPr lang="ro-RO" sz="2000" b="1" dirty="0">
                <a:latin typeface="Courier New" panose="02070309020205020404" pitchFamily="49" charset="0"/>
                <a:cs typeface="Courier New" panose="02070309020205020404" pitchFamily="49" charset="0"/>
              </a:rPr>
              <a:t>202</a:t>
            </a:r>
            <a:r>
              <a:rPr lang="en-GB" sz="2000" b="1" dirty="0">
                <a:latin typeface="Courier New" panose="02070309020205020404" pitchFamily="49" charset="0"/>
                <a:cs typeface="Courier New" panose="02070309020205020404" pitchFamily="49" charset="0"/>
              </a:rPr>
              <a:t>4</a:t>
            </a:r>
            <a:r>
              <a:rPr lang="ro-RO" sz="2000" b="1" dirty="0">
                <a:latin typeface="Courier New" panose="02070309020205020404" pitchFamily="49" charset="0"/>
                <a:cs typeface="Courier New" panose="02070309020205020404" pitchFamily="49" charset="0"/>
              </a:rPr>
              <a:t>-202</a:t>
            </a:r>
            <a:r>
              <a:rPr lang="en-GB" sz="2000" b="1">
                <a:latin typeface="Courier New" panose="02070309020205020404" pitchFamily="49" charset="0"/>
                <a:cs typeface="Courier New" panose="02070309020205020404" pitchFamily="49" charset="0"/>
              </a:rPr>
              <a:t>5</a:t>
            </a:r>
            <a:endParaRPr lang="en-GB" sz="2000" b="1" dirty="0">
              <a:latin typeface="Courier New" panose="02070309020205020404" pitchFamily="49" charset="0"/>
              <a:cs typeface="Courier New" panose="02070309020205020404" pitchFamily="49" charset="0"/>
            </a:endParaRPr>
          </a:p>
        </p:txBody>
      </p:sp>
      <p:pic>
        <p:nvPicPr>
          <p:cNvPr id="20" name="Picture 3" descr="Lightbulb idea concept">
            <a:extLst>
              <a:ext uri="{FF2B5EF4-FFF2-40B4-BE49-F238E27FC236}">
                <a16:creationId xmlns:a16="http://schemas.microsoft.com/office/drawing/2014/main" id="{A636C389-5482-1FDB-2F0A-A5A010A48910}"/>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40909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8DD7-DE8E-9A83-8271-BD81CF5B858A}"/>
              </a:ext>
            </a:extLst>
          </p:cNvPr>
          <p:cNvSpPr>
            <a:spLocks noGrp="1"/>
          </p:cNvSpPr>
          <p:nvPr>
            <p:ph type="title"/>
          </p:nvPr>
        </p:nvSpPr>
        <p:spPr/>
        <p:txBody>
          <a:bodyPr>
            <a:normAutofit/>
          </a:bodyPr>
          <a:lstStyle/>
          <a:p>
            <a:r>
              <a:rPr lang="ro-RO" sz="4000" dirty="0">
                <a:latin typeface="Tahoma" panose="020B0604030504040204" pitchFamily="34" charset="0"/>
                <a:ea typeface="Tahoma" panose="020B0604030504040204" pitchFamily="34" charset="0"/>
                <a:cs typeface="Tahoma" panose="020B0604030504040204" pitchFamily="34" charset="0"/>
              </a:rPr>
              <a:t>O serie de aspecte importante</a:t>
            </a:r>
            <a:endParaRPr lang="en-GB" sz="40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12F22D53-79F7-79FE-86E8-389A345FB568}"/>
              </a:ext>
            </a:extLst>
          </p:cNvPr>
          <p:cNvSpPr>
            <a:spLocks noGrp="1"/>
          </p:cNvSpPr>
          <p:nvPr>
            <p:ph idx="1"/>
          </p:nvPr>
        </p:nvSpPr>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De înțeles / diferențiat </a:t>
            </a:r>
          </a:p>
          <a:p>
            <a:pPr lvl="1">
              <a:buFont typeface="Courier New" panose="02070309020205020404" pitchFamily="49" charset="0"/>
              <a:buChar char="o"/>
            </a:pPr>
            <a:r>
              <a:rPr lang="ro-RO" i="1" dirty="0">
                <a:latin typeface="Tahoma" panose="020B0604030504040204" pitchFamily="34" charset="0"/>
                <a:ea typeface="Tahoma" panose="020B0604030504040204" pitchFamily="34" charset="0"/>
                <a:cs typeface="Tahoma" panose="020B0604030504040204" pitchFamily="34" charset="0"/>
              </a:rPr>
              <a:t>domeniul de activitate </a:t>
            </a:r>
            <a:r>
              <a:rPr lang="en-GB" b="1" i="1" dirty="0">
                <a:latin typeface="Tahoma" panose="020B0604030504040204" pitchFamily="34" charset="0"/>
                <a:ea typeface="Tahoma" panose="020B0604030504040204" pitchFamily="34" charset="0"/>
                <a:cs typeface="Tahoma" panose="020B0604030504040204" pitchFamily="34" charset="0"/>
              </a:rPr>
              <a:t>– work domain </a:t>
            </a:r>
            <a:r>
              <a:rPr lang="ro-RO" dirty="0">
                <a:latin typeface="Tahoma" panose="020B0604030504040204" pitchFamily="34" charset="0"/>
                <a:ea typeface="Tahoma" panose="020B0604030504040204" pitchFamily="34" charset="0"/>
                <a:cs typeface="Tahoma" panose="020B0604030504040204" pitchFamily="34" charset="0"/>
              </a:rPr>
              <a:t>(contextul general), pot fi considerate două perspective (produs-consumator, sistem de întreprindere-organizație mai largă): </a:t>
            </a:r>
            <a:r>
              <a:rPr lang="ro-RO" b="1" dirty="0">
                <a:latin typeface="Tahoma" panose="020B0604030504040204" pitchFamily="34" charset="0"/>
                <a:ea typeface="Tahoma" panose="020B0604030504040204" pitchFamily="34" charset="0"/>
                <a:cs typeface="Tahoma" panose="020B0604030504040204" pitchFamily="34" charset="0"/>
              </a:rPr>
              <a:t>important din punctul de vedere al design-ului</a:t>
            </a:r>
            <a:r>
              <a:rPr lang="ro-RO" dirty="0">
                <a:latin typeface="Tahoma" panose="020B0604030504040204" pitchFamily="34" charset="0"/>
                <a:ea typeface="Tahoma" panose="020B0604030504040204" pitchFamily="34" charset="0"/>
                <a:cs typeface="Tahoma" panose="020B0604030504040204" pitchFamily="34" charset="0"/>
              </a:rPr>
              <a:t>,</a:t>
            </a:r>
          </a:p>
          <a:p>
            <a:pPr lvl="1">
              <a:buFont typeface="Courier New" panose="02070309020205020404" pitchFamily="49" charset="0"/>
              <a:buChar char="o"/>
            </a:pPr>
            <a:r>
              <a:rPr lang="ro-RO" i="1" dirty="0">
                <a:latin typeface="Tahoma" panose="020B0604030504040204" pitchFamily="34" charset="0"/>
                <a:ea typeface="Tahoma" panose="020B0604030504040204" pitchFamily="34" charset="0"/>
                <a:cs typeface="Tahoma" panose="020B0604030504040204" pitchFamily="34" charset="0"/>
              </a:rPr>
              <a:t>practicile de lucru </a:t>
            </a:r>
            <a:r>
              <a:rPr lang="en-GB" b="1" i="1" dirty="0">
                <a:latin typeface="Tahoma" panose="020B0604030504040204" pitchFamily="34" charset="0"/>
                <a:ea typeface="Tahoma" panose="020B0604030504040204" pitchFamily="34" charset="0"/>
                <a:cs typeface="Tahoma" panose="020B0604030504040204" pitchFamily="34" charset="0"/>
              </a:rPr>
              <a:t>– user work practice </a:t>
            </a:r>
            <a:r>
              <a:rPr lang="ro-RO" dirty="0">
                <a:latin typeface="Tahoma" panose="020B0604030504040204" pitchFamily="34" charset="0"/>
                <a:ea typeface="Tahoma" panose="020B0604030504040204" pitchFamily="34" charset="0"/>
                <a:cs typeface="Tahoma" panose="020B0604030504040204" pitchFamily="34" charset="0"/>
              </a:rPr>
              <a:t>(</a:t>
            </a:r>
            <a:r>
              <a:rPr lang="ro-RO" i="1" dirty="0">
                <a:latin typeface="Tahoma" panose="020B0604030504040204" pitchFamily="34" charset="0"/>
                <a:ea typeface="Tahoma" panose="020B0604030504040204" pitchFamily="34" charset="0"/>
                <a:cs typeface="Tahoma" panose="020B0604030504040204" pitchFamily="34" charset="0"/>
              </a:rPr>
              <a:t>cum</a:t>
            </a:r>
            <a:r>
              <a:rPr lang="ro-RO" dirty="0">
                <a:latin typeface="Tahoma" panose="020B0604030504040204" pitchFamily="34" charset="0"/>
                <a:ea typeface="Tahoma" panose="020B0604030504040204" pitchFamily="34" charset="0"/>
                <a:cs typeface="Tahoma" panose="020B0604030504040204" pitchFamily="34" charset="0"/>
              </a:rPr>
              <a:t> se efectuează activitățile – proceduri, cutume, reguli, protocoale, etc.) - premisă pentru înțelegerea necesităților,</a:t>
            </a:r>
          </a:p>
          <a:p>
            <a:pPr lvl="1">
              <a:buFont typeface="Courier New" panose="02070309020205020404" pitchFamily="49" charset="0"/>
              <a:buChar char="o"/>
            </a:pPr>
            <a:r>
              <a:rPr lang="ro-RO" i="1" dirty="0">
                <a:latin typeface="Tahoma" panose="020B0604030504040204" pitchFamily="34" charset="0"/>
                <a:ea typeface="Tahoma" panose="020B0604030504040204" pitchFamily="34" charset="0"/>
                <a:cs typeface="Tahoma" panose="020B0604030504040204" pitchFamily="34" charset="0"/>
              </a:rPr>
              <a:t>lucrul / activitățile</a:t>
            </a:r>
            <a:r>
              <a:rPr lang="en-GB" i="1" dirty="0">
                <a:latin typeface="Tahoma" panose="020B0604030504040204" pitchFamily="34" charset="0"/>
                <a:ea typeface="Tahoma" panose="020B0604030504040204" pitchFamily="34" charset="0"/>
                <a:cs typeface="Tahoma" panose="020B0604030504040204" pitchFamily="34" charset="0"/>
              </a:rPr>
              <a:t> </a:t>
            </a:r>
            <a:r>
              <a:rPr lang="en-GB" b="1" i="1" dirty="0">
                <a:latin typeface="Tahoma" panose="020B0604030504040204" pitchFamily="34" charset="0"/>
                <a:ea typeface="Tahoma" panose="020B0604030504040204" pitchFamily="34" charset="0"/>
                <a:cs typeface="Tahoma" panose="020B0604030504040204" pitchFamily="34" charset="0"/>
              </a:rPr>
              <a:t>–</a:t>
            </a:r>
            <a:r>
              <a:rPr lang="en-GB" i="1" dirty="0">
                <a:latin typeface="Tahoma" panose="020B0604030504040204" pitchFamily="34" charset="0"/>
                <a:ea typeface="Tahoma" panose="020B0604030504040204" pitchFamily="34" charset="0"/>
                <a:cs typeface="Tahoma" panose="020B0604030504040204" pitchFamily="34" charset="0"/>
              </a:rPr>
              <a:t> </a:t>
            </a:r>
            <a:r>
              <a:rPr lang="en-GB" b="1" i="1" dirty="0">
                <a:latin typeface="Tahoma" panose="020B0604030504040204" pitchFamily="34" charset="0"/>
                <a:ea typeface="Tahoma" panose="020B0604030504040204" pitchFamily="34" charset="0"/>
                <a:cs typeface="Tahoma" panose="020B0604030504040204" pitchFamily="34" charset="0"/>
              </a:rPr>
              <a:t>user work</a:t>
            </a:r>
            <a:r>
              <a:rPr lang="ro-RO" i="1" dirty="0">
                <a:latin typeface="Tahoma" panose="020B0604030504040204" pitchFamily="34" charset="0"/>
                <a:ea typeface="Tahoma" panose="020B0604030504040204" pitchFamily="34" charset="0"/>
                <a:cs typeface="Tahoma" panose="020B0604030504040204" pitchFamily="34" charset="0"/>
              </a:rPr>
              <a:t> </a:t>
            </a:r>
            <a:r>
              <a:rPr lang="ro-RO" dirty="0">
                <a:latin typeface="Tahoma" panose="020B0604030504040204" pitchFamily="34" charset="0"/>
                <a:ea typeface="Tahoma" panose="020B0604030504040204" pitchFamily="34" charset="0"/>
                <a:cs typeface="Tahoma" panose="020B0604030504040204" pitchFamily="34" charset="0"/>
              </a:rPr>
              <a:t>(necesități, scopuri, fluxul de lucru propriu-zis).</a:t>
            </a:r>
          </a:p>
          <a:p>
            <a:pPr>
              <a:buFont typeface="Arial" panose="020B0604020202020204" pitchFamily="34" charset="0"/>
              <a:buChar char="•"/>
            </a:pPr>
            <a:r>
              <a:rPr lang="ro-RO" dirty="0">
                <a:latin typeface="Tahoma" panose="020B0604030504040204" pitchFamily="34" charset="0"/>
                <a:ea typeface="Tahoma" panose="020B0604030504040204" pitchFamily="34" charset="0"/>
                <a:cs typeface="Tahoma" panose="020B0604030504040204" pitchFamily="34" charset="0"/>
              </a:rPr>
              <a:t>De respectat confidențialitatea datelor / surselor și, în general, a regulilor de etică.</a:t>
            </a:r>
          </a:p>
          <a:p>
            <a:pPr>
              <a:buFont typeface="Arial" panose="020B0604020202020204" pitchFamily="34" charset="0"/>
              <a:buChar char="•"/>
            </a:pPr>
            <a:r>
              <a:rPr lang="ro-RO" dirty="0">
                <a:latin typeface="Tahoma" panose="020B0604030504040204" pitchFamily="34" charset="0"/>
                <a:ea typeface="Tahoma" panose="020B0604030504040204" pitchFamily="34" charset="0"/>
                <a:cs typeface="Tahoma" panose="020B0604030504040204" pitchFamily="34" charset="0"/>
              </a:rPr>
              <a:t>Nu este vorba de analiza cerințelor sau de o cercetare de piață.</a:t>
            </a:r>
          </a:p>
          <a:p>
            <a:pPr>
              <a:buFont typeface="Arial" panose="020B0604020202020204" pitchFamily="34" charset="0"/>
              <a:buChar char="•"/>
            </a:pPr>
            <a:r>
              <a:rPr lang="ro-RO" dirty="0">
                <a:latin typeface="Tahoma" panose="020B0604030504040204" pitchFamily="34" charset="0"/>
                <a:ea typeface="Tahoma" panose="020B0604030504040204" pitchFamily="34" charset="0"/>
                <a:cs typeface="Tahoma" panose="020B0604030504040204" pitchFamily="34" charset="0"/>
              </a:rPr>
              <a:t>Este vorba de un produs / sistem existent sau de unul nou?</a:t>
            </a:r>
            <a:r>
              <a:rPr lang="ro-RO" i="1" dirty="0">
                <a:latin typeface="Tahoma" panose="020B0604030504040204" pitchFamily="34" charset="0"/>
                <a:ea typeface="Tahoma" panose="020B0604030504040204" pitchFamily="34" charset="0"/>
                <a:cs typeface="Tahoma" panose="020B0604030504040204" pitchFamily="34" charset="0"/>
              </a:rPr>
              <a:t> </a:t>
            </a:r>
            <a:endParaRPr lang="en-GB" i="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74016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ro-RO">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Înainte de vizita la client</a:t>
            </a:r>
            <a:endParaRPr lang="en-GB">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2" name="Rectangle 5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63" name="Straight Connector 5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endParaRPr lang="ro-RO" sz="1700" dirty="0">
              <a:latin typeface="Tahoma" panose="020B0604030504040204" pitchFamily="34" charset="0"/>
              <a:ea typeface="Tahoma" panose="020B0604030504040204" pitchFamily="34" charset="0"/>
              <a:cs typeface="Tahoma" panose="020B0604030504040204" pitchFamily="34" charset="0"/>
            </a:endParaRPr>
          </a:p>
        </p:txBody>
      </p:sp>
      <p:sp>
        <p:nvSpPr>
          <p:cNvPr id="65" name="Rectangle 5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968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FA48FC-7D22-DE71-6125-81F68A6B1FCC}"/>
            </a:ext>
          </a:extLst>
        </p:cNvPr>
        <p:cNvGrpSpPr/>
        <p:nvPr/>
      </p:nvGrpSpPr>
      <p:grpSpPr>
        <a:xfrm>
          <a:off x="0" y="0"/>
          <a:ext cx="0" cy="0"/>
          <a:chOff x="0" y="0"/>
          <a:chExt cx="0" cy="0"/>
        </a:xfrm>
      </p:grpSpPr>
      <p:sp useBgFill="1">
        <p:nvSpPr>
          <p:cNvPr id="61" name="Rectangle 50">
            <a:extLst>
              <a:ext uri="{FF2B5EF4-FFF2-40B4-BE49-F238E27FC236}">
                <a16:creationId xmlns:a16="http://schemas.microsoft.com/office/drawing/2014/main" id="{9142973B-AA71-BFA2-A9DD-6448609F8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580F4D8-7E1C-2CD6-5A2A-CFFFE3D774CA}"/>
              </a:ext>
            </a:extLst>
          </p:cNvPr>
          <p:cNvSpPr>
            <a:spLocks noGrp="1"/>
          </p:cNvSpPr>
          <p:nvPr>
            <p:ph type="title"/>
          </p:nvPr>
        </p:nvSpPr>
        <p:spPr>
          <a:xfrm>
            <a:off x="1539116" y="864108"/>
            <a:ext cx="3073914" cy="5120639"/>
          </a:xfrm>
        </p:spPr>
        <p:txBody>
          <a:bodyPr>
            <a:normAutofit/>
          </a:bodyPr>
          <a:lstStyle/>
          <a:p>
            <a:pPr algn="r"/>
            <a:r>
              <a:rPr lang="ro-RO">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Înainte de vizita la client</a:t>
            </a:r>
            <a:endParaRPr lang="en-GB">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62" name="Rectangle 52">
            <a:extLst>
              <a:ext uri="{FF2B5EF4-FFF2-40B4-BE49-F238E27FC236}">
                <a16:creationId xmlns:a16="http://schemas.microsoft.com/office/drawing/2014/main" id="{77706156-916B-47DA-0539-0419E470C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63" name="Straight Connector 54">
            <a:extLst>
              <a:ext uri="{FF2B5EF4-FFF2-40B4-BE49-F238E27FC236}">
                <a16:creationId xmlns:a16="http://schemas.microsoft.com/office/drawing/2014/main" id="{B911FDCE-A461-1C09-2596-51F048EB7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ACCBFC26-CDAC-E38E-54C0-32D56670F0BE}"/>
              </a:ext>
            </a:extLst>
          </p:cNvPr>
          <p:cNvSpPr>
            <a:spLocks noGrp="1"/>
          </p:cNvSpPr>
          <p:nvPr>
            <p:ph idx="1"/>
          </p:nvPr>
        </p:nvSpPr>
        <p:spPr>
          <a:xfrm>
            <a:off x="5289229" y="864108"/>
            <a:ext cx="5910677" cy="5120640"/>
          </a:xfrm>
        </p:spPr>
        <p:txBody>
          <a:bodyPr>
            <a:normAutofit lnSpcReduction="10000"/>
          </a:bodyPr>
          <a:lstStyle/>
          <a:p>
            <a:r>
              <a:rPr lang="ro-RO" sz="1700" dirty="0">
                <a:latin typeface="Tahoma" panose="020B0604030504040204" pitchFamily="34" charset="0"/>
                <a:ea typeface="Tahoma" panose="020B0604030504040204" pitchFamily="34" charset="0"/>
                <a:cs typeface="Tahoma" panose="020B0604030504040204" pitchFamily="34" charset="0"/>
              </a:rPr>
              <a:t>Documentare / învățare despre domeniu, client (companie), produsul/sistemul propus. Poate fi un domeniu nefamiliar, caz în care vizitele pot să nu fie foarte informative.</a:t>
            </a:r>
          </a:p>
          <a:p>
            <a:r>
              <a:rPr lang="ro-RO" sz="1700" dirty="0">
                <a:latin typeface="Tahoma" panose="020B0604030504040204" pitchFamily="34" charset="0"/>
                <a:ea typeface="Tahoma" panose="020B0604030504040204" pitchFamily="34" charset="0"/>
                <a:cs typeface="Tahoma" panose="020B0604030504040204" pitchFamily="34" charset="0"/>
              </a:rPr>
              <a:t>Decizii referitoare la sursele datelor (utilizatori, dar și experți în domeniu, experți duali, focus-grupuri, </a:t>
            </a:r>
            <a:r>
              <a:rPr lang="ro-RO" sz="1700" i="1" dirty="0">
                <a:latin typeface="Tahoma" panose="020B0604030504040204" pitchFamily="34" charset="0"/>
                <a:ea typeface="Tahoma" panose="020B0604030504040204" pitchFamily="34" charset="0"/>
                <a:cs typeface="Tahoma" panose="020B0604030504040204" pitchFamily="34" charset="0"/>
              </a:rPr>
              <a:t>survey</a:t>
            </a:r>
            <a:r>
              <a:rPr lang="ro-RO" sz="1700" dirty="0">
                <a:latin typeface="Tahoma" panose="020B0604030504040204" pitchFamily="34" charset="0"/>
                <a:ea typeface="Tahoma" panose="020B0604030504040204" pitchFamily="34" charset="0"/>
                <a:cs typeface="Tahoma" panose="020B0604030504040204" pitchFamily="34" charset="0"/>
              </a:rPr>
              <a:t>-uri, analiză competitivă, propria experiență, etc.).</a:t>
            </a:r>
          </a:p>
          <a:p>
            <a:r>
              <a:rPr lang="ro-RO" sz="1700" dirty="0">
                <a:latin typeface="Tahoma" panose="020B0604030504040204" pitchFamily="34" charset="0"/>
                <a:ea typeface="Tahoma" panose="020B0604030504040204" pitchFamily="34" charset="0"/>
                <a:cs typeface="Tahoma" panose="020B0604030504040204" pitchFamily="34" charset="0"/>
              </a:rPr>
              <a:t>Stabilirea parametrilor vizitelor (numărul de vizite, interviuri, etc.) – depind de complexitate, scop, nivel de rigoare, etc. </a:t>
            </a:r>
          </a:p>
          <a:p>
            <a:r>
              <a:rPr lang="ro-RO" sz="1700" dirty="0">
                <a:latin typeface="Tahoma" panose="020B0604030504040204" pitchFamily="34" charset="0"/>
                <a:ea typeface="Tahoma" panose="020B0604030504040204" pitchFamily="34" charset="0"/>
                <a:cs typeface="Tahoma" panose="020B0604030504040204" pitchFamily="34" charset="0"/>
              </a:rPr>
              <a:t>Organizarea echipei. Stabilirea / recrutarea participanților (ideal: utilizatori-cheie, eventual </a:t>
            </a:r>
            <a:r>
              <a:rPr lang="ro-RO" sz="1700" i="1" dirty="0">
                <a:latin typeface="Tahoma" panose="020B0604030504040204" pitchFamily="34" charset="0"/>
                <a:ea typeface="Tahoma" panose="020B0604030504040204" pitchFamily="34" charset="0"/>
                <a:cs typeface="Tahoma" panose="020B0604030504040204" pitchFamily="34" charset="0"/>
              </a:rPr>
              <a:t>rol </a:t>
            </a:r>
            <a:r>
              <a:rPr lang="ro-RO" sz="1700" dirty="0">
                <a:latin typeface="Tahoma" panose="020B0604030504040204" pitchFamily="34" charset="0"/>
                <a:ea typeface="Tahoma" panose="020B0604030504040204" pitchFamily="34" charset="0"/>
                <a:cs typeface="Tahoma" panose="020B0604030504040204" pitchFamily="34" charset="0"/>
              </a:rPr>
              <a:t>de utilizator).  </a:t>
            </a:r>
          </a:p>
          <a:p>
            <a:r>
              <a:rPr lang="ro-RO" sz="1700" dirty="0">
                <a:latin typeface="Tahoma" panose="020B0604030504040204" pitchFamily="34" charset="0"/>
                <a:ea typeface="Tahoma" panose="020B0604030504040204" pitchFamily="34" charset="0"/>
                <a:cs typeface="Tahoma" panose="020B0604030504040204" pitchFamily="34" charset="0"/>
              </a:rPr>
              <a:t>Stabilit contextul de utilizare (inclusiv observarea modului în care beneficiarii lucrează, organizarea vizitei astfel încât să fie evitate presiunile asupra celor intervievați). </a:t>
            </a:r>
          </a:p>
          <a:p>
            <a:r>
              <a:rPr lang="ro-RO" sz="1700" dirty="0">
                <a:latin typeface="Tahoma" panose="020B0604030504040204" pitchFamily="34" charset="0"/>
                <a:ea typeface="Tahoma" panose="020B0604030504040204" pitchFamily="34" charset="0"/>
                <a:cs typeface="Tahoma" panose="020B0604030504040204" pitchFamily="34" charset="0"/>
              </a:rPr>
              <a:t>Scopurile colectării de date depind de domeniul / momentul aplicării și de etapa de lucru.</a:t>
            </a:r>
          </a:p>
          <a:p>
            <a:r>
              <a:rPr lang="ro-RO" sz="1700" dirty="0">
                <a:latin typeface="Tahoma" panose="020B0604030504040204" pitchFamily="34" charset="0"/>
                <a:ea typeface="Tahoma" panose="020B0604030504040204" pitchFamily="34" charset="0"/>
                <a:cs typeface="Tahoma" panose="020B0604030504040204" pitchFamily="34" charset="0"/>
              </a:rPr>
              <a:t>Pregătirea întrebărilor inițiale.</a:t>
            </a:r>
          </a:p>
          <a:p>
            <a:endParaRPr lang="ro-RO" sz="1700" dirty="0">
              <a:latin typeface="Tahoma" panose="020B0604030504040204" pitchFamily="34" charset="0"/>
              <a:ea typeface="Tahoma" panose="020B0604030504040204" pitchFamily="34" charset="0"/>
              <a:cs typeface="Tahoma" panose="020B0604030504040204" pitchFamily="34" charset="0"/>
            </a:endParaRPr>
          </a:p>
        </p:txBody>
      </p:sp>
      <p:sp>
        <p:nvSpPr>
          <p:cNvPr id="65" name="Rectangle 56">
            <a:extLst>
              <a:ext uri="{FF2B5EF4-FFF2-40B4-BE49-F238E27FC236}">
                <a16:creationId xmlns:a16="http://schemas.microsoft.com/office/drawing/2014/main" id="{59D46158-A4BC-3849-63CB-812AC6F40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155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a:bodyPr>
          <a:lstStyle/>
          <a:p>
            <a:r>
              <a:rPr lang="ro-RO" sz="4000" dirty="0">
                <a:latin typeface="Tahoma" panose="020B0604030504040204" pitchFamily="34" charset="0"/>
                <a:ea typeface="Tahoma" panose="020B0604030504040204" pitchFamily="34" charset="0"/>
                <a:cs typeface="Tahoma" panose="020B0604030504040204" pitchFamily="34" charset="0"/>
              </a:rPr>
              <a:t>În timpul vizitei la client</a:t>
            </a:r>
            <a:endParaRPr lang="en-GB" sz="40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Pregătirea activităților, parte introductivă.</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Interviuri și observare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ce spun și ce fac: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 major point in ethnographically inspired approaches is that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work is a socially organized activity where the actual </a:t>
            </a:r>
            <a:r>
              <a:rPr lang="en-GB" i="1" dirty="0" err="1">
                <a:solidFill>
                  <a:schemeClr val="tx1"/>
                </a:solidFill>
                <a:latin typeface="Tahoma" panose="020B0604030504040204" pitchFamily="34" charset="0"/>
                <a:ea typeface="Tahoma" panose="020B0604030504040204" pitchFamily="34" charset="0"/>
                <a:cs typeface="Tahoma" panose="020B0604030504040204" pitchFamily="34" charset="0"/>
              </a:rPr>
              <a:t>behavior</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 differs from how it is</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described by those who do it” – </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Simonsen &amp; Kensing, 1997</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 Tehnica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shadowing.</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Recomandări.</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Ce categorii de informații caută să afle un UX designer?</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Extragerea datelor relevante. Eficientizare. </a:t>
            </a:r>
          </a:p>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FBCC4A5E-EBA7-5E67-9AB5-CA3F2D6649E2}"/>
                  </a:ext>
                </a:extLst>
              </p:cNvPr>
              <p:cNvGraphicFramePr>
                <a:graphicFrameLocks noChangeAspect="1"/>
              </p:cNvGraphicFramePr>
              <p:nvPr>
                <p:extLst>
                  <p:ext uri="{D42A27DB-BD31-4B8C-83A1-F6EECF244321}">
                    <p14:modId xmlns:p14="http://schemas.microsoft.com/office/powerpoint/2010/main" val="4223786577"/>
                  </p:ext>
                </p:extLst>
              </p:nvPr>
            </p:nvGraphicFramePr>
            <p:xfrm>
              <a:off x="3803514" y="4614878"/>
              <a:ext cx="452822" cy="254712"/>
            </p:xfrm>
            <a:graphic>
              <a:graphicData uri="http://schemas.microsoft.com/office/powerpoint/2016/slidezoom">
                <pslz:sldZm>
                  <pslz:sldZmObj sldId="264" cId="1437584669">
                    <pslz:zmPr id="{402144DC-D0E2-4764-991D-07067130D95F}" returnToParent="0" transitionDur="1000">
                      <p166:blipFill xmlns:p166="http://schemas.microsoft.com/office/powerpoint/2016/6/main">
                        <a:blip r:embed="rId2"/>
                        <a:stretch>
                          <a:fillRect/>
                        </a:stretch>
                      </p166:blipFill>
                      <p166:spPr xmlns:p166="http://schemas.microsoft.com/office/powerpoint/2016/6/main">
                        <a:xfrm>
                          <a:off x="0" y="0"/>
                          <a:ext cx="452822" cy="254712"/>
                        </a:xfrm>
                        <a:prstGeom prst="rect">
                          <a:avLst/>
                        </a:prstGeom>
                        <a:ln w="3175">
                          <a:solidFill>
                            <a:prstClr val="ltGray"/>
                          </a:solidFill>
                        </a:ln>
                      </p166:spPr>
                    </pslz:zmPr>
                  </pslz:sldZmObj>
                </pslz:sldZm>
              </a:graphicData>
            </a:graphic>
          </p:graphicFrame>
        </mc:Choice>
        <mc:Fallback xmlns="">
          <p:pic>
            <p:nvPicPr>
              <p:cNvPr id="4" name="Slide Zoom 3">
                <a:hlinkClick r:id="rId3" action="ppaction://hlinksldjump"/>
                <a:extLst>
                  <a:ext uri="{FF2B5EF4-FFF2-40B4-BE49-F238E27FC236}">
                    <a16:creationId xmlns:a16="http://schemas.microsoft.com/office/drawing/2014/main" id="{FBCC4A5E-EBA7-5E67-9AB5-CA3F2D6649E2}"/>
                  </a:ext>
                </a:extLst>
              </p:cNvPr>
              <p:cNvPicPr>
                <a:picLocks noGrp="1" noRot="1" noChangeAspect="1" noMove="1" noResize="1" noEditPoints="1" noAdjustHandles="1" noChangeArrowheads="1" noChangeShapeType="1"/>
              </p:cNvPicPr>
              <p:nvPr/>
            </p:nvPicPr>
            <p:blipFill>
              <a:blip r:embed="rId4"/>
              <a:stretch>
                <a:fillRect/>
              </a:stretch>
            </p:blipFill>
            <p:spPr>
              <a:xfrm>
                <a:off x="3803514" y="4614878"/>
                <a:ext cx="452822" cy="254712"/>
              </a:xfrm>
              <a:prstGeom prst="rect">
                <a:avLst/>
              </a:prstGeom>
              <a:ln w="3175">
                <a:solidFill>
                  <a:prstClr val="ltGray"/>
                </a:solidFill>
              </a:ln>
            </p:spPr>
          </p:pic>
        </mc:Fallback>
      </mc:AlternateContent>
    </p:spTree>
    <p:extLst>
      <p:ext uri="{BB962C8B-B14F-4D97-AF65-F5344CB8AC3E}">
        <p14:creationId xmlns:p14="http://schemas.microsoft.com/office/powerpoint/2010/main" val="2926104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ro-RO">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Recomandări</a:t>
            </a:r>
            <a:endParaRPr lang="en-GB">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2"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r>
              <a:rPr lang="en-GB" dirty="0">
                <a:latin typeface="Tahoma" panose="020B0604030504040204" pitchFamily="34" charset="0"/>
                <a:ea typeface="Tahoma" panose="020B0604030504040204" pitchFamily="34" charset="0"/>
                <a:cs typeface="Tahoma" panose="020B0604030504040204" pitchFamily="34" charset="0"/>
              </a:rPr>
              <a:t>E</a:t>
            </a:r>
            <a:r>
              <a:rPr lang="ro-RO" dirty="0">
                <a:latin typeface="Tahoma" panose="020B0604030504040204" pitchFamily="34" charset="0"/>
                <a:ea typeface="Tahoma" panose="020B0604030504040204" pitchFamily="34" charset="0"/>
                <a:cs typeface="Tahoma" panose="020B0604030504040204" pitchFamily="34" charset="0"/>
              </a:rPr>
              <a:t>sențială: buna comunicare cu clientul (diverse fațete – ascultat, parteneriat, întrebări adecvate, flexibilitate).</a:t>
            </a:r>
          </a:p>
          <a:p>
            <a:r>
              <a:rPr lang="ro-RO" dirty="0">
                <a:latin typeface="Tahoma" panose="020B0604030504040204" pitchFamily="34" charset="0"/>
                <a:ea typeface="Tahoma" panose="020B0604030504040204" pitchFamily="34" charset="0"/>
                <a:cs typeface="Tahoma" panose="020B0604030504040204" pitchFamily="34" charset="0"/>
              </a:rPr>
              <a:t>Pot exista păreri variate ale utilizatorilor – diferențele dintre ele pot fi valorificate. </a:t>
            </a:r>
          </a:p>
          <a:p>
            <a:r>
              <a:rPr lang="ro-RO" dirty="0">
                <a:latin typeface="Tahoma" panose="020B0604030504040204" pitchFamily="34" charset="0"/>
                <a:ea typeface="Tahoma" panose="020B0604030504040204" pitchFamily="34" charset="0"/>
                <a:cs typeface="Tahoma" panose="020B0604030504040204" pitchFamily="34" charset="0"/>
              </a:rPr>
              <a:t>De evitat: prezentarea / comentarea / impunerea propriilor păreri.</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5846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În timpul vizitei la client</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Pregătirea activităților, parte introductivă.</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Interviuri și observare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ce spun și ce fac</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Tehnica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shadowing.</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Recomandări.</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Ce categorii de informații caută să afle un UX designer? </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Extragerea datelor relevante.</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Eficientizare. </a:t>
            </a:r>
          </a:p>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BD4E940-3D6C-FC80-3B86-538B700122E2}"/>
                  </a:ext>
                </a:extLst>
              </p:cNvPr>
              <p:cNvGraphicFramePr>
                <a:graphicFrameLocks noChangeAspect="1"/>
              </p:cNvGraphicFramePr>
              <p:nvPr>
                <p:extLst>
                  <p:ext uri="{D42A27DB-BD31-4B8C-83A1-F6EECF244321}">
                    <p14:modId xmlns:p14="http://schemas.microsoft.com/office/powerpoint/2010/main" val="3935810495"/>
                  </p:ext>
                </p:extLst>
              </p:nvPr>
            </p:nvGraphicFramePr>
            <p:xfrm>
              <a:off x="8190688" y="4454129"/>
              <a:ext cx="1001949" cy="563596"/>
            </p:xfrm>
            <a:graphic>
              <a:graphicData uri="http://schemas.microsoft.com/office/powerpoint/2016/slidezoom">
                <pslz:sldZm>
                  <pslz:sldZmObj sldId="304" cId="3525917350">
                    <pslz:zmPr id="{820826CA-B43A-458A-8A23-B2A5FD33322A}" returnToParent="0" transitionDur="1000">
                      <p166:blipFill xmlns:p166="http://schemas.microsoft.com/office/powerpoint/2016/6/main">
                        <a:blip r:embed="rId2"/>
                        <a:stretch>
                          <a:fillRect/>
                        </a:stretch>
                      </p166:blipFill>
                      <p166:spPr xmlns:p166="http://schemas.microsoft.com/office/powerpoint/2016/6/main">
                        <a:xfrm>
                          <a:off x="0" y="0"/>
                          <a:ext cx="1001949" cy="563596"/>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6BD4E940-3D6C-FC80-3B86-538B700122E2}"/>
                  </a:ext>
                </a:extLst>
              </p:cNvPr>
              <p:cNvPicPr>
                <a:picLocks noGrp="1" noRot="1" noChangeAspect="1" noMove="1" noResize="1" noEditPoints="1" noAdjustHandles="1" noChangeArrowheads="1" noChangeShapeType="1"/>
              </p:cNvPicPr>
              <p:nvPr/>
            </p:nvPicPr>
            <p:blipFill>
              <a:blip r:embed="rId4"/>
              <a:stretch>
                <a:fillRect/>
              </a:stretch>
            </p:blipFill>
            <p:spPr>
              <a:xfrm>
                <a:off x="8190688" y="4454129"/>
                <a:ext cx="1001949" cy="563596"/>
              </a:xfrm>
              <a:prstGeom prst="rect">
                <a:avLst/>
              </a:prstGeom>
              <a:ln w="3175">
                <a:solidFill>
                  <a:prstClr val="ltGray"/>
                </a:solidFill>
              </a:ln>
            </p:spPr>
          </p:pic>
        </mc:Fallback>
      </mc:AlternateContent>
    </p:spTree>
    <p:extLst>
      <p:ext uri="{BB962C8B-B14F-4D97-AF65-F5344CB8AC3E}">
        <p14:creationId xmlns:p14="http://schemas.microsoft.com/office/powerpoint/2010/main" val="3483759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Ce</a:t>
            </a:r>
            <a:r>
              <a:rPr lang="ro-RO"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categorii de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informații</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caută</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să</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afle</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un UX designer?</a:t>
            </a:r>
            <a:endPar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2"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pPr marL="0" indent="0">
              <a:buNone/>
            </a:pP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917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11974C-A289-E931-B32B-B9FAE438A711}"/>
            </a:ext>
          </a:extLst>
        </p:cNvPr>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18B5475E-DCBE-1F1E-57D5-09A409BD6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280D4086-431E-4277-A5A2-77274D48A906}"/>
              </a:ext>
            </a:extLst>
          </p:cNvPr>
          <p:cNvSpPr>
            <a:spLocks noGrp="1"/>
          </p:cNvSpPr>
          <p:nvPr>
            <p:ph type="title"/>
          </p:nvPr>
        </p:nvSpPr>
        <p:spPr>
          <a:xfrm>
            <a:off x="1539116" y="864108"/>
            <a:ext cx="3073914" cy="5120639"/>
          </a:xfrm>
        </p:spPr>
        <p:txBody>
          <a:bodyPr>
            <a:normAutofit/>
          </a:bodyPr>
          <a:lstStyle/>
          <a:p>
            <a:pPr algn="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Ce</a:t>
            </a:r>
            <a:r>
              <a:rPr lang="ro-RO"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categorii de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informații</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caută</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să</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afle</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un UX designer?</a:t>
            </a:r>
            <a:endPar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4E8B1403-6846-7958-E142-FC5D820E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2" name="Straight Connector 26">
            <a:extLst>
              <a:ext uri="{FF2B5EF4-FFF2-40B4-BE49-F238E27FC236}">
                <a16:creationId xmlns:a16="http://schemas.microsoft.com/office/drawing/2014/main" id="{CCD5B97C-B7C8-7164-8452-64FD20916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BA6C81-34F9-6DF3-F82A-46B6F9E74F74}"/>
              </a:ext>
            </a:extLst>
          </p:cNvPr>
          <p:cNvSpPr>
            <a:spLocks noGrp="1"/>
          </p:cNvSpPr>
          <p:nvPr>
            <p:ph idx="1"/>
          </p:nvPr>
        </p:nvSpPr>
        <p:spPr>
          <a:xfrm>
            <a:off x="5289229" y="864108"/>
            <a:ext cx="5910677" cy="5120640"/>
          </a:xfrm>
        </p:spPr>
        <p:txBody>
          <a:bodyPr>
            <a:normAutofit/>
          </a:bodyPr>
          <a:lstStyle/>
          <a:p>
            <a:pPr marL="0" indent="0">
              <a:buNone/>
            </a:pPr>
            <a:r>
              <a:rPr lang="en-GB" b="1" dirty="0" err="1">
                <a:latin typeface="Tahoma" panose="020B0604030504040204" pitchFamily="34" charset="0"/>
                <a:ea typeface="Tahoma" panose="020B0604030504040204" pitchFamily="34" charset="0"/>
                <a:cs typeface="Tahoma" panose="020B0604030504040204" pitchFamily="34" charset="0"/>
              </a:rPr>
              <a:t>Elemente</a:t>
            </a:r>
            <a:r>
              <a:rPr lang="en-GB" b="1" dirty="0">
                <a:latin typeface="Tahoma" panose="020B0604030504040204" pitchFamily="34" charset="0"/>
                <a:ea typeface="Tahoma" panose="020B0604030504040204" pitchFamily="34" charset="0"/>
                <a:cs typeface="Tahoma" panose="020B0604030504040204" pitchFamily="34" charset="0"/>
              </a:rPr>
              <a:t> </a:t>
            </a:r>
            <a:r>
              <a:rPr lang="en-GB" b="1" dirty="0" err="1">
                <a:latin typeface="Tahoma" panose="020B0604030504040204" pitchFamily="34" charset="0"/>
                <a:ea typeface="Tahoma" panose="020B0604030504040204" pitchFamily="34" charset="0"/>
                <a:cs typeface="Tahoma" panose="020B0604030504040204" pitchFamily="34" charset="0"/>
              </a:rPr>
              <a:t>specifice</a:t>
            </a:r>
            <a:r>
              <a:rPr lang="en-GB" b="1" dirty="0">
                <a:latin typeface="Tahoma" panose="020B0604030504040204" pitchFamily="34" charset="0"/>
                <a:ea typeface="Tahoma" panose="020B0604030504040204" pitchFamily="34" charset="0"/>
                <a:cs typeface="Tahoma" panose="020B0604030504040204" pitchFamily="34" charset="0"/>
              </a:rPr>
              <a:t>/</a:t>
            </a:r>
            <a:r>
              <a:rPr lang="en-GB" b="1" dirty="0" err="1">
                <a:latin typeface="Tahoma" panose="020B0604030504040204" pitchFamily="34" charset="0"/>
                <a:ea typeface="Tahoma" panose="020B0604030504040204" pitchFamily="34" charset="0"/>
                <a:cs typeface="Tahoma" panose="020B0604030504040204" pitchFamily="34" charset="0"/>
              </a:rPr>
              <a:t>explicite</a:t>
            </a:r>
            <a:endParaRPr lang="en-GB" b="1" dirty="0">
              <a:latin typeface="Tahoma" panose="020B0604030504040204" pitchFamily="34" charset="0"/>
              <a:ea typeface="Tahoma" panose="020B0604030504040204" pitchFamily="34" charset="0"/>
              <a:cs typeface="Tahoma" panose="020B0604030504040204" pitchFamily="34" charset="0"/>
            </a:endParaRPr>
          </a:p>
          <a:p>
            <a:r>
              <a:rPr lang="ro-RO" dirty="0">
                <a:latin typeface="Tahoma" panose="020B0604030504040204" pitchFamily="34" charset="0"/>
                <a:ea typeface="Tahoma" panose="020B0604030504040204" pitchFamily="34" charset="0"/>
                <a:cs typeface="Tahoma" panose="020B0604030504040204" pitchFamily="34" charset="0"/>
              </a:rPr>
              <a:t>Roluri ale utilizatorilor (Ce sarcini / activități sunt executate? Cine le execută? Cum interacționează diverse persoane?)</a:t>
            </a:r>
          </a:p>
          <a:p>
            <a:r>
              <a:rPr lang="ro-RO" dirty="0">
                <a:latin typeface="Tahoma" panose="020B0604030504040204" pitchFamily="34" charset="0"/>
                <a:ea typeface="Tahoma" panose="020B0604030504040204" pitchFamily="34" charset="0"/>
                <a:cs typeface="Tahoma" panose="020B0604030504040204" pitchFamily="34" charset="0"/>
              </a:rPr>
              <a:t>Utilizatori – perspective personale </a:t>
            </a:r>
            <a:r>
              <a:rPr lang="en-GB" dirty="0">
                <a:latin typeface="Tahoma" panose="020B0604030504040204" pitchFamily="34" charset="0"/>
                <a:ea typeface="Tahoma" panose="020B0604030504040204" pitchFamily="34" charset="0"/>
                <a:cs typeface="Tahoma" panose="020B0604030504040204" pitchFamily="34" charset="0"/>
              </a:rPr>
              <a:t>(</a:t>
            </a:r>
            <a:r>
              <a:rPr lang="en-GB" i="1" dirty="0">
                <a:latin typeface="Tahoma" panose="020B0604030504040204" pitchFamily="34" charset="0"/>
                <a:ea typeface="Tahoma" panose="020B0604030504040204" pitchFamily="34" charset="0"/>
                <a:cs typeface="Tahoma" panose="020B0604030504040204" pitchFamily="34" charset="0"/>
              </a:rPr>
              <a:t>user personas</a:t>
            </a:r>
            <a:r>
              <a:rPr lang="en-GB" dirty="0">
                <a:latin typeface="Tahoma" panose="020B0604030504040204" pitchFamily="34" charset="0"/>
                <a:ea typeface="Tahoma" panose="020B0604030504040204" pitchFamily="34" charset="0"/>
                <a:cs typeface="Tahoma" panose="020B0604030504040204" pitchFamily="34" charset="0"/>
              </a:rPr>
              <a:t>) </a:t>
            </a:r>
            <a:r>
              <a:rPr lang="ro-RO" dirty="0">
                <a:latin typeface="Tahoma" panose="020B0604030504040204" pitchFamily="34" charset="0"/>
                <a:ea typeface="Tahoma" panose="020B0604030504040204" pitchFamily="34" charset="0"/>
                <a:cs typeface="Tahoma" panose="020B0604030504040204" pitchFamily="34" charset="0"/>
              </a:rPr>
              <a:t>și aspecte specifice. </a:t>
            </a:r>
          </a:p>
          <a:p>
            <a:r>
              <a:rPr lang="ro-RO" i="1" dirty="0">
                <a:latin typeface="Tahoma" panose="020B0604030504040204" pitchFamily="34" charset="0"/>
                <a:ea typeface="Tahoma" panose="020B0604030504040204" pitchFamily="34" charset="0"/>
                <a:cs typeface="Tahoma" panose="020B0604030504040204" pitchFamily="34" charset="0"/>
              </a:rPr>
              <a:t>User stories for UX design / User stories </a:t>
            </a:r>
            <a:r>
              <a:rPr lang="ro-RO" dirty="0">
                <a:latin typeface="Tahoma" panose="020B0604030504040204" pitchFamily="34" charset="0"/>
                <a:ea typeface="Tahoma" panose="020B0604030504040204" pitchFamily="34" charset="0"/>
                <a:cs typeface="Tahoma" panose="020B0604030504040204" pitchFamily="34" charset="0"/>
              </a:rPr>
              <a:t>(cerințe și așteptări concrete, motivații).</a:t>
            </a:r>
            <a:endParaRPr lang="ro-RO" i="1" dirty="0">
              <a:latin typeface="Tahoma" panose="020B0604030504040204" pitchFamily="34" charset="0"/>
              <a:ea typeface="Tahoma" panose="020B0604030504040204" pitchFamily="34" charset="0"/>
              <a:cs typeface="Tahoma" panose="020B0604030504040204" pitchFamily="34" charset="0"/>
            </a:endParaRPr>
          </a:p>
          <a:p>
            <a:r>
              <a:rPr lang="ro-RO" dirty="0">
                <a:latin typeface="Tahoma" panose="020B0604030504040204" pitchFamily="34" charset="0"/>
                <a:ea typeface="Tahoma" panose="020B0604030504040204" pitchFamily="34" charset="0"/>
                <a:cs typeface="Tahoma" panose="020B0604030504040204" pitchFamily="34" charset="0"/>
              </a:rPr>
              <a:t>Sarcini de lucru ale utilizatorilor (listă ierarhică). </a:t>
            </a:r>
          </a:p>
          <a:p>
            <a:r>
              <a:rPr lang="ro-RO" dirty="0">
                <a:latin typeface="Tahoma" panose="020B0604030504040204" pitchFamily="34" charset="0"/>
                <a:ea typeface="Tahoma" panose="020B0604030504040204" pitchFamily="34" charset="0"/>
                <a:cs typeface="Tahoma" panose="020B0604030504040204" pitchFamily="34" charset="0"/>
              </a:rPr>
              <a:t>Fluxul de informații, </a:t>
            </a:r>
            <a:r>
              <a:rPr lang="en-GB" dirty="0" err="1">
                <a:latin typeface="Tahoma" panose="020B0604030504040204" pitchFamily="34" charset="0"/>
                <a:ea typeface="Tahoma" panose="020B0604030504040204" pitchFamily="34" charset="0"/>
                <a:cs typeface="Tahoma" panose="020B0604030504040204" pitchFamily="34" charset="0"/>
              </a:rPr>
              <a:t>elemente</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tangibile</a:t>
            </a:r>
            <a:r>
              <a:rPr lang="en-GB" dirty="0">
                <a:latin typeface="Tahoma" panose="020B0604030504040204" pitchFamily="34" charset="0"/>
                <a:ea typeface="Tahoma" panose="020B0604030504040204" pitchFamily="34" charset="0"/>
                <a:cs typeface="Tahoma" panose="020B0604030504040204" pitchFamily="34" charset="0"/>
              </a:rPr>
              <a:t>/</a:t>
            </a:r>
            <a:r>
              <a:rPr lang="en-GB" dirty="0" err="1">
                <a:latin typeface="Tahoma" panose="020B0604030504040204" pitchFamily="34" charset="0"/>
                <a:ea typeface="Tahoma" panose="020B0604030504040204" pitchFamily="34" charset="0"/>
                <a:cs typeface="Tahoma" panose="020B0604030504040204" pitchFamily="34" charset="0"/>
              </a:rPr>
              <a:t>electronice</a:t>
            </a:r>
            <a:r>
              <a:rPr lang="ro-RO" dirty="0">
                <a:latin typeface="Tahoma" panose="020B0604030504040204" pitchFamily="34" charset="0"/>
                <a:ea typeface="Tahoma" panose="020B0604030504040204" pitchFamily="34" charset="0"/>
                <a:cs typeface="Tahoma" panose="020B0604030504040204" pitchFamily="34" charset="0"/>
              </a:rPr>
              <a:t> utilizate</a:t>
            </a:r>
            <a:r>
              <a:rPr lang="en-GB" dirty="0">
                <a:latin typeface="Tahoma" panose="020B0604030504040204" pitchFamily="34" charset="0"/>
                <a:ea typeface="Tahoma" panose="020B0604030504040204" pitchFamily="34" charset="0"/>
                <a:cs typeface="Tahoma" panose="020B0604030504040204" pitchFamily="34" charset="0"/>
              </a:rPr>
              <a:t>, </a:t>
            </a:r>
            <a:r>
              <a:rPr lang="ro-RO" dirty="0">
                <a:latin typeface="Tahoma" panose="020B0604030504040204" pitchFamily="34" charset="0"/>
                <a:ea typeface="Tahoma" panose="020B0604030504040204" pitchFamily="34" charset="0"/>
                <a:cs typeface="Tahoma" panose="020B0604030504040204" pitchFamily="34" charset="0"/>
              </a:rPr>
              <a:t>practici specifice.</a:t>
            </a:r>
          </a:p>
          <a:p>
            <a:r>
              <a:rPr lang="ro-RO" dirty="0">
                <a:latin typeface="Tahoma" panose="020B0604030504040204" pitchFamily="34" charset="0"/>
                <a:ea typeface="Tahoma" panose="020B0604030504040204" pitchFamily="34" charset="0"/>
                <a:cs typeface="Tahoma" panose="020B0604030504040204" pitchFamily="34" charset="0"/>
              </a:rPr>
              <a:t>Mediul de lucru (eventual fotografii).</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F27B6484-7090-164C-B0EC-2E1BDE6B3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9546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Ce</a:t>
            </a:r>
            <a:r>
              <a:rPr lang="ro-RO"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categorii de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informații</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caută</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să</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fr-FR"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afle</a:t>
            </a:r>
            <a:r>
              <a:rPr lang="fr-FR"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un UX designer?</a:t>
            </a:r>
            <a:endPar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2"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pPr marL="0" indent="0">
              <a:buNone/>
            </a:pPr>
            <a:r>
              <a:rPr lang="en-GB" b="1" dirty="0" err="1">
                <a:latin typeface="Tahoma" panose="020B0604030504040204" pitchFamily="34" charset="0"/>
                <a:ea typeface="Tahoma" panose="020B0604030504040204" pitchFamily="34" charset="0"/>
                <a:cs typeface="Tahoma" panose="020B0604030504040204" pitchFamily="34" charset="0"/>
              </a:rPr>
              <a:t>Elemente</a:t>
            </a:r>
            <a:r>
              <a:rPr lang="en-GB" b="1" dirty="0">
                <a:latin typeface="Tahoma" panose="020B0604030504040204" pitchFamily="34" charset="0"/>
                <a:ea typeface="Tahoma" panose="020B0604030504040204" pitchFamily="34" charset="0"/>
                <a:cs typeface="Tahoma" panose="020B0604030504040204" pitchFamily="34" charset="0"/>
              </a:rPr>
              <a:t> </a:t>
            </a:r>
            <a:r>
              <a:rPr lang="en-GB" b="1" dirty="0" err="1">
                <a:latin typeface="Tahoma" panose="020B0604030504040204" pitchFamily="34" charset="0"/>
                <a:ea typeface="Tahoma" panose="020B0604030504040204" pitchFamily="34" charset="0"/>
                <a:cs typeface="Tahoma" panose="020B0604030504040204" pitchFamily="34" charset="0"/>
              </a:rPr>
              <a:t>generale</a:t>
            </a:r>
            <a:endParaRPr lang="en-GB" b="1" dirty="0">
              <a:latin typeface="Tahoma" panose="020B0604030504040204" pitchFamily="34" charset="0"/>
              <a:ea typeface="Tahoma" panose="020B0604030504040204" pitchFamily="34" charset="0"/>
              <a:cs typeface="Tahoma" panose="020B0604030504040204" pitchFamily="34" charset="0"/>
            </a:endParaRPr>
          </a:p>
          <a:p>
            <a:r>
              <a:rPr lang="en-GB" dirty="0" err="1">
                <a:latin typeface="Tahoma" panose="020B0604030504040204" pitchFamily="34" charset="0"/>
                <a:ea typeface="Tahoma" panose="020B0604030504040204" pitchFamily="34" charset="0"/>
                <a:cs typeface="Tahoma" panose="020B0604030504040204" pitchFamily="34" charset="0"/>
              </a:rPr>
              <a:t>Aspecte</a:t>
            </a:r>
            <a:r>
              <a:rPr lang="en-GB" dirty="0">
                <a:latin typeface="Tahoma" panose="020B0604030504040204" pitchFamily="34" charset="0"/>
                <a:ea typeface="Tahoma" panose="020B0604030504040204" pitchFamily="34" charset="0"/>
                <a:cs typeface="Tahoma" panose="020B0604030504040204" pitchFamily="34" charset="0"/>
              </a:rPr>
              <a:t> care pot s</a:t>
            </a:r>
            <a:r>
              <a:rPr lang="ro-RO" dirty="0">
                <a:latin typeface="Tahoma" panose="020B0604030504040204" pitchFamily="34" charset="0"/>
                <a:ea typeface="Tahoma" panose="020B0604030504040204" pitchFamily="34" charset="0"/>
                <a:cs typeface="Tahoma" panose="020B0604030504040204" pitchFamily="34" charset="0"/>
              </a:rPr>
              <a:t>ă</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surp</a:t>
            </a:r>
            <a:r>
              <a:rPr lang="ro-RO" dirty="0">
                <a:latin typeface="Tahoma" panose="020B0604030504040204" pitchFamily="34" charset="0"/>
                <a:ea typeface="Tahoma" panose="020B0604030504040204" pitchFamily="34" charset="0"/>
                <a:cs typeface="Tahoma" panose="020B0604030504040204" pitchFamily="34" charset="0"/>
              </a:rPr>
              <a:t>rindă.</a:t>
            </a:r>
          </a:p>
          <a:p>
            <a:r>
              <a:rPr lang="ro-RO" dirty="0">
                <a:latin typeface="Tahoma" panose="020B0604030504040204" pitchFamily="34" charset="0"/>
                <a:ea typeface="Tahoma" panose="020B0604030504040204" pitchFamily="34" charset="0"/>
                <a:cs typeface="Tahoma" panose="020B0604030504040204" pitchFamily="34" charset="0"/>
              </a:rPr>
              <a:t>Aspecte emoționale, sociale.</a:t>
            </a:r>
          </a:p>
          <a:p>
            <a:r>
              <a:rPr lang="ro-RO" dirty="0">
                <a:latin typeface="Tahoma" panose="020B0604030504040204" pitchFamily="34" charset="0"/>
                <a:ea typeface="Tahoma" panose="020B0604030504040204" pitchFamily="34" charset="0"/>
                <a:cs typeface="Tahoma" panose="020B0604030504040204" pitchFamily="34" charset="0"/>
              </a:rPr>
              <a:t>Relevanța pe termen lung.</a:t>
            </a:r>
          </a:p>
        </p:txBody>
      </p:sp>
      <p:sp>
        <p:nvSpPr>
          <p:cNvPr id="29" name="Rectangle 28">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5660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În timpul vizitei la client</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Pregătirea activităților, parte introductivă.</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Interviuri și observare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ce spun și ce fac</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Tehnica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shadowing.</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Recomandări.</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Ce categorii de informații caută să afle un UX designer? </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Extragerea datelor relevante.</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Eficientizare. </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1617D149-BAD6-9C95-7E91-2F1E65883647}"/>
                  </a:ext>
                </a:extLst>
              </p:cNvPr>
              <p:cNvGraphicFramePr>
                <a:graphicFrameLocks noChangeAspect="1"/>
              </p:cNvGraphicFramePr>
              <p:nvPr>
                <p:extLst>
                  <p:ext uri="{D42A27DB-BD31-4B8C-83A1-F6EECF244321}">
                    <p14:modId xmlns:p14="http://schemas.microsoft.com/office/powerpoint/2010/main" val="2209967953"/>
                  </p:ext>
                </p:extLst>
              </p:nvPr>
            </p:nvGraphicFramePr>
            <p:xfrm>
              <a:off x="6926094" y="4951373"/>
              <a:ext cx="892782" cy="502190"/>
            </p:xfrm>
            <a:graphic>
              <a:graphicData uri="http://schemas.microsoft.com/office/powerpoint/2016/slidezoom">
                <pslz:sldZm>
                  <pslz:sldZmObj sldId="307" cId="3944453484">
                    <pslz:zmPr id="{C0ABC6DF-C86B-4388-8884-A390D7DB7522}" returnToParent="0" transitionDur="1000">
                      <p166:blipFill xmlns:p166="http://schemas.microsoft.com/office/powerpoint/2016/6/main">
                        <a:blip r:embed="rId2"/>
                        <a:stretch>
                          <a:fillRect/>
                        </a:stretch>
                      </p166:blipFill>
                      <p166:spPr xmlns:p166="http://schemas.microsoft.com/office/powerpoint/2016/6/main">
                        <a:xfrm>
                          <a:off x="0" y="0"/>
                          <a:ext cx="892782" cy="502190"/>
                        </a:xfrm>
                        <a:prstGeom prst="rect">
                          <a:avLst/>
                        </a:prstGeom>
                        <a:ln w="3175">
                          <a:solidFill>
                            <a:prstClr val="ltGray"/>
                          </a:solidFill>
                        </a:ln>
                      </p166:spPr>
                    </pslz:zmPr>
                  </pslz:sldZmObj>
                </pslz:sldZm>
              </a:graphicData>
            </a:graphic>
          </p:graphicFrame>
        </mc:Choice>
        <mc:Fallback xmlns="">
          <p:pic>
            <p:nvPicPr>
              <p:cNvPr id="6" name="Slide Zoom 5">
                <a:hlinkClick r:id="rId3" action="ppaction://hlinksldjump"/>
                <a:extLst>
                  <a:ext uri="{FF2B5EF4-FFF2-40B4-BE49-F238E27FC236}">
                    <a16:creationId xmlns:a16="http://schemas.microsoft.com/office/drawing/2014/main" id="{1617D149-BAD6-9C95-7E91-2F1E65883647}"/>
                  </a:ext>
                </a:extLst>
              </p:cNvPr>
              <p:cNvPicPr>
                <a:picLocks noGrp="1" noRot="1" noChangeAspect="1" noMove="1" noResize="1" noEditPoints="1" noAdjustHandles="1" noChangeArrowheads="1" noChangeShapeType="1"/>
              </p:cNvPicPr>
              <p:nvPr/>
            </p:nvPicPr>
            <p:blipFill>
              <a:blip r:embed="rId4"/>
              <a:stretch>
                <a:fillRect/>
              </a:stretch>
            </p:blipFill>
            <p:spPr>
              <a:xfrm>
                <a:off x="6926094" y="4951373"/>
                <a:ext cx="892782" cy="502190"/>
              </a:xfrm>
              <a:prstGeom prst="rect">
                <a:avLst/>
              </a:prstGeom>
              <a:ln w="3175">
                <a:solidFill>
                  <a:prstClr val="ltGray"/>
                </a:solidFill>
              </a:ln>
            </p:spPr>
          </p:pic>
        </mc:Fallback>
      </mc:AlternateContent>
    </p:spTree>
    <p:extLst>
      <p:ext uri="{BB962C8B-B14F-4D97-AF65-F5344CB8AC3E}">
        <p14:creationId xmlns:p14="http://schemas.microsoft.com/office/powerpoint/2010/main" val="2295786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1" name="Rectangle 10">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13" name="Rectangle 12">
            <a:extLst>
              <a:ext uri="{FF2B5EF4-FFF2-40B4-BE49-F238E27FC236}">
                <a16:creationId xmlns:a16="http://schemas.microsoft.com/office/drawing/2014/main" id="{2F4AD318-2FB6-4C6E-931E-58E404FA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1A118E35-1CBF-4863-8497-F4DF1A16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7" name="Freeform: Shape 16">
            <a:extLst>
              <a:ext uri="{FF2B5EF4-FFF2-40B4-BE49-F238E27FC236}">
                <a16:creationId xmlns:a16="http://schemas.microsoft.com/office/drawing/2014/main" id="{6E187274-5DC2-4BE0-AF99-925D6D973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126545" y="761999"/>
            <a:ext cx="6999748" cy="3901959"/>
          </a:xfrm>
        </p:spPr>
        <p:txBody>
          <a:bodyPr vert="horz" lIns="91440" tIns="45720" rIns="91440" bIns="45720" rtlCol="0" anchor="b">
            <a:normAutofit fontScale="90000"/>
          </a:bodyPr>
          <a:lstStyle/>
          <a:p>
            <a:r>
              <a:rPr lang="ro-RO" sz="5900" spc="-100" dirty="0">
                <a:solidFill>
                  <a:schemeClr val="accent1"/>
                </a:solidFill>
                <a:latin typeface="Tahoma" panose="020B0604030504040204" pitchFamily="34" charset="0"/>
                <a:ea typeface="Tahoma" panose="020B0604030504040204" pitchFamily="34" charset="0"/>
                <a:cs typeface="Tahoma" panose="020B0604030504040204" pitchFamily="34" charset="0"/>
              </a:rPr>
              <a:t>În cursul anterior: element central </a:t>
            </a:r>
            <a:r>
              <a:rPr lang="ro-RO" sz="5900" i="1" spc="-100" dirty="0">
                <a:solidFill>
                  <a:schemeClr val="accent1"/>
                </a:solidFill>
                <a:latin typeface="Tahoma" panose="020B0604030504040204" pitchFamily="34" charset="0"/>
                <a:ea typeface="Tahoma" panose="020B0604030504040204" pitchFamily="34" charset="0"/>
                <a:cs typeface="Tahoma" panose="020B0604030504040204" pitchFamily="34" charset="0"/>
              </a:rPr>
              <a:t>the wheel</a:t>
            </a:r>
            <a:r>
              <a:rPr lang="ro-RO" sz="5900" spc="-100" dirty="0">
                <a:solidFill>
                  <a:schemeClr val="accent1"/>
                </a:solidFill>
                <a:latin typeface="Tahoma" panose="020B0604030504040204" pitchFamily="34" charset="0"/>
                <a:ea typeface="Tahoma" panose="020B0604030504040204" pitchFamily="34" charset="0"/>
                <a:cs typeface="Tahoma" panose="020B0604030504040204" pitchFamily="34" charset="0"/>
              </a:rPr>
              <a:t> (activitățile principale ale fluxului de lucru)</a:t>
            </a:r>
            <a:endParaRPr lang="en-US" sz="5900" spc="-10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65008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en-GB"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Extragerea</a:t>
            </a:r>
            <a:r>
              <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GB"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datelor</a:t>
            </a:r>
            <a:r>
              <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GB"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relevante</a:t>
            </a:r>
            <a:r>
              <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 </a:t>
            </a:r>
            <a:r>
              <a:rPr lang="en-GB" dirty="0" err="1">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Eficientizare</a:t>
            </a:r>
            <a:endPar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2"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r>
              <a:rPr lang="en-GB" dirty="0" err="1">
                <a:latin typeface="Tahoma" panose="020B0604030504040204" pitchFamily="34" charset="0"/>
                <a:ea typeface="Tahoma" panose="020B0604030504040204" pitchFamily="34" charset="0"/>
                <a:cs typeface="Tahoma" panose="020B0604030504040204" pitchFamily="34" charset="0"/>
              </a:rPr>
              <a:t>Noti</a:t>
            </a:r>
            <a:r>
              <a:rPr lang="ro-RO" dirty="0">
                <a:latin typeface="Tahoma" panose="020B0604030504040204" pitchFamily="34" charset="0"/>
                <a:ea typeface="Tahoma" panose="020B0604030504040204" pitchFamily="34" charset="0"/>
                <a:cs typeface="Tahoma" panose="020B0604030504040204" pitchFamily="34" charset="0"/>
              </a:rPr>
              <a:t>țe de tip </a:t>
            </a:r>
            <a:r>
              <a:rPr lang="ro-RO" i="1" dirty="0">
                <a:latin typeface="Tahoma" panose="020B0604030504040204" pitchFamily="34" charset="0"/>
                <a:ea typeface="Tahoma" panose="020B0604030504040204" pitchFamily="34" charset="0"/>
                <a:cs typeface="Tahoma" panose="020B0604030504040204" pitchFamily="34" charset="0"/>
              </a:rPr>
              <a:t>stream of occurrence </a:t>
            </a:r>
            <a:r>
              <a:rPr lang="ro-RO" dirty="0">
                <a:latin typeface="Tahoma" panose="020B0604030504040204" pitchFamily="34" charset="0"/>
                <a:ea typeface="Tahoma" panose="020B0604030504040204" pitchFamily="34" charset="0"/>
                <a:cs typeface="Tahoma" panose="020B0604030504040204" pitchFamily="34" charset="0"/>
              </a:rPr>
              <a:t>(timpul este scurt).</a:t>
            </a:r>
          </a:p>
          <a:p>
            <a:r>
              <a:rPr lang="ro-RO" dirty="0">
                <a:latin typeface="Tahoma" panose="020B0604030504040204" pitchFamily="34" charset="0"/>
                <a:ea typeface="Tahoma" panose="020B0604030504040204" pitchFamily="34" charset="0"/>
                <a:cs typeface="Tahoma" panose="020B0604030504040204" pitchFamily="34" charset="0"/>
              </a:rPr>
              <a:t>Format: notițe scrise (popular), pe laptop, eventual format audio.  </a:t>
            </a:r>
          </a:p>
          <a:p>
            <a:r>
              <a:rPr lang="ro-RO" b="1" dirty="0">
                <a:latin typeface="Tahoma" panose="020B0604030504040204" pitchFamily="34" charset="0"/>
                <a:ea typeface="Tahoma" panose="020B0604030504040204" pitchFamily="34" charset="0"/>
                <a:cs typeface="Tahoma" panose="020B0604030504040204" pitchFamily="34" charset="0"/>
              </a:rPr>
              <a:t>Notițele: (i) concise</a:t>
            </a:r>
            <a:r>
              <a:rPr lang="en-GB" b="1" dirty="0">
                <a:latin typeface="Tahoma" panose="020B0604030504040204" pitchFamily="34" charset="0"/>
                <a:ea typeface="Tahoma" panose="020B0604030504040204" pitchFamily="34" charset="0"/>
                <a:cs typeface="Tahoma" panose="020B0604030504040204" pitchFamily="34" charset="0"/>
              </a:rPr>
              <a:t> </a:t>
            </a:r>
            <a:r>
              <a:rPr lang="ro-RO" b="1" dirty="0">
                <a:latin typeface="Tahoma" panose="020B0604030504040204" pitchFamily="34" charset="0"/>
                <a:ea typeface="Tahoma" panose="020B0604030504040204" pitchFamily="34" charset="0"/>
                <a:cs typeface="Tahoma" panose="020B0604030504040204" pitchFamily="34" charset="0"/>
              </a:rPr>
              <a:t>și </a:t>
            </a:r>
            <a:r>
              <a:rPr lang="en-GB" b="1" dirty="0" err="1">
                <a:latin typeface="Tahoma" panose="020B0604030504040204" pitchFamily="34" charset="0"/>
                <a:ea typeface="Tahoma" panose="020B0604030504040204" pitchFamily="34" charset="0"/>
                <a:cs typeface="Tahoma" panose="020B0604030504040204" pitchFamily="34" charset="0"/>
              </a:rPr>
              <a:t>clare</a:t>
            </a:r>
            <a:r>
              <a:rPr lang="ro-RO" b="1" dirty="0">
                <a:latin typeface="Tahoma" panose="020B0604030504040204" pitchFamily="34" charset="0"/>
                <a:ea typeface="Tahoma" panose="020B0604030504040204" pitchFamily="34" charset="0"/>
                <a:cs typeface="Tahoma" panose="020B0604030504040204" pitchFamily="34" charset="0"/>
              </a:rPr>
              <a:t>, (ii) (pe cât posibil) modulare. </a:t>
            </a:r>
          </a:p>
          <a:p>
            <a:r>
              <a:rPr lang="ro-RO" dirty="0">
                <a:latin typeface="Tahoma" panose="020B0604030504040204" pitchFamily="34" charset="0"/>
                <a:ea typeface="Tahoma" panose="020B0604030504040204" pitchFamily="34" charset="0"/>
                <a:cs typeface="Tahoma" panose="020B0604030504040204" pitchFamily="34" charset="0"/>
              </a:rPr>
              <a:t>Recomandată: buna gestionare a sursei datelor, eventual anonimizare.</a:t>
            </a:r>
          </a:p>
        </p:txBody>
      </p:sp>
      <p:sp>
        <p:nvSpPr>
          <p:cNvPr id="29" name="Rectangle 28">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4534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9">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 name="Rectangle 31">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42" name="Rectangle 33">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35">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4" name="Freeform: Shape 37">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9619B0F-31FB-7A10-49B3-D8067DB6DCFF}"/>
              </a:ext>
            </a:extLst>
          </p:cNvPr>
          <p:cNvSpPr>
            <a:spLocks noGrp="1"/>
          </p:cNvSpPr>
          <p:nvPr>
            <p:ph type="title"/>
          </p:nvPr>
        </p:nvSpPr>
        <p:spPr>
          <a:xfrm>
            <a:off x="4084398" y="1298448"/>
            <a:ext cx="7315200" cy="3255264"/>
          </a:xfrm>
        </p:spPr>
        <p:txBody>
          <a:bodyPr vert="horz" lIns="91440" tIns="45720" rIns="91440" bIns="45720" rtlCol="0" anchor="b">
            <a:normAutofit/>
          </a:bodyPr>
          <a:lstStyle/>
          <a:p>
            <a:r>
              <a:rPr lang="ro-RO" sz="5900" spc="-100" dirty="0">
                <a:solidFill>
                  <a:schemeClr val="tx2"/>
                </a:solidFill>
                <a:latin typeface="Tahoma" panose="020B0604030504040204" pitchFamily="34" charset="0"/>
                <a:ea typeface="Tahoma" panose="020B0604030504040204" pitchFamily="34" charset="0"/>
                <a:cs typeface="Tahoma" panose="020B0604030504040204" pitchFamily="34" charset="0"/>
              </a:rPr>
              <a:t>3.2 Analiza datelor</a:t>
            </a:r>
            <a:br>
              <a:rPr lang="ro-RO" sz="5900" spc="-100" dirty="0">
                <a:solidFill>
                  <a:schemeClr val="tx2"/>
                </a:solidFill>
                <a:latin typeface="Tahoma" panose="020B0604030504040204" pitchFamily="34" charset="0"/>
                <a:ea typeface="Tahoma" panose="020B0604030504040204" pitchFamily="34" charset="0"/>
                <a:cs typeface="Tahoma" panose="020B0604030504040204" pitchFamily="34" charset="0"/>
              </a:rPr>
            </a:br>
            <a:endPar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283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4044A45-7C2B-8EE9-7C7C-6C696C68CBBD}"/>
              </a:ext>
            </a:extLst>
          </p:cNvPr>
          <p:cNvSpPr>
            <a:spLocks noGrp="1"/>
          </p:cNvSpPr>
          <p:nvPr>
            <p:ph type="title"/>
          </p:nvPr>
        </p:nvSpPr>
        <p:spPr>
          <a:xfrm>
            <a:off x="8389648" y="1123837"/>
            <a:ext cx="2947482" cy="4601183"/>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Scopuri principale</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034288E-5569-F6A3-EC75-7537C31E385A}"/>
              </a:ext>
            </a:extLst>
          </p:cNvPr>
          <p:cNvSpPr>
            <a:spLocks noGrp="1"/>
          </p:cNvSpPr>
          <p:nvPr>
            <p:ph idx="1"/>
          </p:nvPr>
        </p:nvSpPr>
        <p:spPr>
          <a:xfrm>
            <a:off x="643466" y="864108"/>
            <a:ext cx="6987135" cy="5120640"/>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Extragerea aspectelor esențiale din datele primare și din notițele referitoare la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usage research. </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Enumerarea unor caracteristici și funcționalități necesare utilizatorilor.</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Capturarea și explicarea unor aspecte legate de practicile de lucru din domeniu.</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Înțelegerea generală a domeniului de lucru și a practicilor asociate.</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55B94FB7-0A88-B24D-CDD7-6922D5A4D659}"/>
                  </a:ext>
                </a:extLst>
              </p:cNvPr>
              <p:cNvGraphicFramePr>
                <a:graphicFrameLocks noChangeAspect="1"/>
              </p:cNvGraphicFramePr>
              <p:nvPr/>
            </p:nvGraphicFramePr>
            <p:xfrm>
              <a:off x="5245456" y="2413067"/>
              <a:ext cx="659233" cy="370819"/>
            </p:xfrm>
            <a:graphic>
              <a:graphicData uri="http://schemas.microsoft.com/office/powerpoint/2016/slidezoom">
                <pslz:sldZm>
                  <pslz:sldZmObj sldId="263" cId="582680428">
                    <pslz:zmPr id="{FA4AF416-4CDF-4A4A-89E2-FFAB20CC7E2C}" returnToParent="0" transitionDur="1000">
                      <p166:blipFill xmlns:p166="http://schemas.microsoft.com/office/powerpoint/2016/6/main">
                        <a:blip r:embed="rId2"/>
                        <a:stretch>
                          <a:fillRect/>
                        </a:stretch>
                      </p166:blipFill>
                      <p166:spPr xmlns:p166="http://schemas.microsoft.com/office/powerpoint/2016/6/main">
                        <a:xfrm>
                          <a:off x="0" y="0"/>
                          <a:ext cx="659233" cy="370819"/>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55B94FB7-0A88-B24D-CDD7-6922D5A4D659}"/>
                  </a:ext>
                </a:extLst>
              </p:cNvPr>
              <p:cNvPicPr>
                <a:picLocks noGrp="1" noRot="1" noChangeAspect="1" noMove="1" noResize="1" noEditPoints="1" noAdjustHandles="1" noChangeArrowheads="1" noChangeShapeType="1"/>
              </p:cNvPicPr>
              <p:nvPr/>
            </p:nvPicPr>
            <p:blipFill>
              <a:blip r:embed="rId4"/>
              <a:stretch>
                <a:fillRect/>
              </a:stretch>
            </p:blipFill>
            <p:spPr>
              <a:xfrm>
                <a:off x="5245456" y="2413067"/>
                <a:ext cx="659233" cy="370819"/>
              </a:xfrm>
              <a:prstGeom prst="rect">
                <a:avLst/>
              </a:prstGeom>
              <a:ln w="3175">
                <a:solidFill>
                  <a:prstClr val="ltGray"/>
                </a:solidFill>
              </a:ln>
            </p:spPr>
          </p:pic>
        </mc:Fallback>
      </mc:AlternateContent>
    </p:spTree>
    <p:extLst>
      <p:ext uri="{BB962C8B-B14F-4D97-AF65-F5344CB8AC3E}">
        <p14:creationId xmlns:p14="http://schemas.microsoft.com/office/powerpoint/2010/main" val="3958207000"/>
      </p:ext>
    </p:extLst>
  </p:cSld>
  <p:clrMapOvr>
    <a:masterClrMapping/>
  </p:clrMapOvr>
  <p:transition spd="slow">
    <p:wheel spokes="1"/>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fontScale="90000"/>
          </a:bodyPr>
          <a:lstStyle/>
          <a:p>
            <a:r>
              <a:rPr lang="ro-RO" dirty="0">
                <a:latin typeface="Tahoma" panose="020B0604030504040204" pitchFamily="34" charset="0"/>
                <a:ea typeface="Tahoma" panose="020B0604030504040204" pitchFamily="34" charset="0"/>
                <a:cs typeface="Tahoma" panose="020B0604030504040204" pitchFamily="34" charset="0"/>
              </a:rPr>
              <a:t>Extragerea aspectelor esențiale: utilizarea unor </a:t>
            </a:r>
            <a:r>
              <a:rPr lang="ro-RO" i="1" dirty="0">
                <a:latin typeface="Tahoma" panose="020B0604030504040204" pitchFamily="34" charset="0"/>
                <a:ea typeface="Tahoma" panose="020B0604030504040204" pitchFamily="34" charset="0"/>
                <a:cs typeface="Tahoma" panose="020B0604030504040204" pitchFamily="34" charset="0"/>
              </a:rPr>
              <a:t>work activity notes</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Scurte, elementare, clare, concise, complete, de sine stătătoare, modulare</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Eventual: informații adiționale (cum ar fi sursele datelor).</a:t>
            </a:r>
          </a:p>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Pot fi sortate ca </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input-uri </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pentru o serie de categorii</a:t>
            </a:r>
          </a:p>
          <a:p>
            <a:pPr lvl="1">
              <a:buFont typeface="Courier New" panose="02070309020205020404" pitchFamily="49" charset="0"/>
              <a:buChar char="o"/>
            </a:pP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relatări ale utilizatorilor și cerințe</a:t>
            </a:r>
            <a:endParaRPr lang="ro-RO"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lvl="1">
              <a:buFont typeface="Courier New" panose="02070309020205020404" pitchFamily="49" charset="0"/>
              <a:buChar char="o"/>
            </a:pP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WAAD </a:t>
            </a: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Work Activity Affinity Diagram</a:t>
            </a: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lvl="1">
              <a:buFont typeface="Courier New" panose="02070309020205020404" pitchFamily="49" charset="0"/>
              <a:buChar char="o"/>
            </a:pPr>
            <a:r>
              <a:rPr lang="ro-RO" sz="2200">
                <a:solidFill>
                  <a:schemeClr val="tx1"/>
                </a:solidFill>
                <a:latin typeface="Tahoma" panose="020B0604030504040204" pitchFamily="34" charset="0"/>
                <a:ea typeface="Tahoma" panose="020B0604030504040204" pitchFamily="34" charset="0"/>
                <a:cs typeface="Tahoma" panose="020B0604030504040204" pitchFamily="34" charset="0"/>
              </a:rPr>
              <a:t> modele</a:t>
            </a:r>
            <a:endParaRPr lang="ro-RO"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8790572"/>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Utilizarea unor </a:t>
            </a:r>
            <a:r>
              <a:rPr lang="ro-RO" i="1" dirty="0">
                <a:latin typeface="Tahoma" panose="020B0604030504040204" pitchFamily="34" charset="0"/>
                <a:ea typeface="Tahoma" panose="020B0604030504040204" pitchFamily="34" charset="0"/>
                <a:cs typeface="Tahoma" panose="020B0604030504040204" pitchFamily="34" charset="0"/>
              </a:rPr>
              <a:t>work activity notes – </a:t>
            </a:r>
            <a:r>
              <a:rPr lang="ro-RO" dirty="0">
                <a:latin typeface="Tahoma" panose="020B0604030504040204" pitchFamily="34" charset="0"/>
                <a:ea typeface="Tahoma" panose="020B0604030504040204" pitchFamily="34" charset="0"/>
                <a:cs typeface="Tahoma" panose="020B0604030504040204" pitchFamily="34" charset="0"/>
              </a:rPr>
              <a:t>exemplu</a:t>
            </a:r>
            <a:br>
              <a:rPr lang="ro-RO" dirty="0">
                <a:latin typeface="Tahoma" panose="020B0604030504040204" pitchFamily="34" charset="0"/>
                <a:ea typeface="Tahoma" panose="020B0604030504040204" pitchFamily="34" charset="0"/>
                <a:cs typeface="Tahoma" panose="020B0604030504040204" pitchFamily="34" charset="0"/>
              </a:rPr>
            </a:br>
            <a:r>
              <a:rPr lang="ro-RO" sz="2700" dirty="0">
                <a:solidFill>
                  <a:schemeClr val="tx1"/>
                </a:solidFill>
                <a:latin typeface="Tahoma" panose="020B0604030504040204" pitchFamily="34" charset="0"/>
                <a:ea typeface="Tahoma" panose="020B0604030504040204" pitchFamily="34" charset="0"/>
                <a:cs typeface="Tahoma" panose="020B0604030504040204" pitchFamily="34" charset="0"/>
              </a:rPr>
              <a:t>Înscrieri/programări pentru un club sportiv</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
            </a:pPr>
            <a:r>
              <a:rPr lang="en-GB" sz="1800" i="1" dirty="0">
                <a:solidFill>
                  <a:schemeClr val="tx1"/>
                </a:solidFill>
                <a:latin typeface="Tahoma" panose="020B0604030504040204" pitchFamily="34" charset="0"/>
                <a:ea typeface="Tahoma" panose="020B0604030504040204" pitchFamily="34" charset="0"/>
                <a:cs typeface="Tahoma" panose="020B0604030504040204" pitchFamily="34" charset="0"/>
              </a:rPr>
              <a:t>“S</a:t>
            </a:r>
            <a:r>
              <a:rPr lang="ro-RO" sz="1800" i="1" dirty="0">
                <a:solidFill>
                  <a:schemeClr val="tx1"/>
                </a:solidFill>
                <a:latin typeface="Tahoma" panose="020B0604030504040204" pitchFamily="34" charset="0"/>
                <a:ea typeface="Tahoma" panose="020B0604030504040204" pitchFamily="34" charset="0"/>
                <a:cs typeface="Tahoma" panose="020B0604030504040204" pitchFamily="34" charset="0"/>
              </a:rPr>
              <a:t>unt cozi mari la ghișeu la înscriere și de multe ori personalul nu are timp de tine și nu îți poate oferi informații așa cum ai dori. Aș vrea să aflu ce sporturi se practică aici. De asemenea, vreau să știu dacă există o taxă pentru a deveni membru al clubului sau pot veni fără să fiu membru. Am căutat pe Internet păreri despre activitățile de la acest club, nu am reușit să aflu mare lucru.</a:t>
            </a:r>
            <a:r>
              <a:rPr lang="en-GB" sz="1800"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sz="1800" dirty="0">
                <a:solidFill>
                  <a:schemeClr val="tx1"/>
                </a:solidFill>
                <a:latin typeface="Tahoma" panose="020B0604030504040204" pitchFamily="34" charset="0"/>
                <a:ea typeface="Tahoma" panose="020B0604030504040204" pitchFamily="34" charset="0"/>
                <a:cs typeface="Tahoma" panose="020B0604030504040204" pitchFamily="34" charset="0"/>
              </a:rPr>
              <a:t>[14]</a:t>
            </a:r>
            <a:endParaRPr lang="ro-RO"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
            </a:pPr>
            <a:r>
              <a:rPr lang="ro-RO" sz="1800" i="1" dirty="0">
                <a:solidFill>
                  <a:schemeClr val="tx1"/>
                </a:solidFill>
                <a:latin typeface="Tahoma" panose="020B0604030504040204" pitchFamily="34" charset="0"/>
                <a:ea typeface="Tahoma" panose="020B0604030504040204" pitchFamily="34" charset="0"/>
                <a:cs typeface="Tahoma" panose="020B0604030504040204" pitchFamily="34" charset="0"/>
              </a:rPr>
              <a:t> Work activity notes:</a:t>
            </a:r>
          </a:p>
          <a:p>
            <a:pPr lvl="1">
              <a:buFont typeface="Wingdings" panose="05000000000000000000" pitchFamily="2" charset="2"/>
              <a:buChar char="Ø"/>
            </a:pPr>
            <a:r>
              <a:rPr lang="ro-RO" sz="1600" dirty="0">
                <a:solidFill>
                  <a:schemeClr val="bg2">
                    <a:lumMod val="40000"/>
                    <a:lumOff val="60000"/>
                  </a:schemeClr>
                </a:solidFill>
                <a:latin typeface="Tahoma" panose="020B0604030504040204" pitchFamily="34" charset="0"/>
                <a:ea typeface="Tahoma" panose="020B0604030504040204" pitchFamily="34" charset="0"/>
                <a:cs typeface="Tahoma" panose="020B0604030504040204" pitchFamily="34" charset="0"/>
              </a:rPr>
              <a:t>La ghișeul clubului sunt cozi mari. </a:t>
            </a:r>
          </a:p>
          <a:p>
            <a:pPr lvl="1">
              <a:buFont typeface="Wingdings" panose="05000000000000000000" pitchFamily="2" charset="2"/>
              <a:buChar char="Ø"/>
            </a:pPr>
            <a:r>
              <a:rPr lang="ro-RO" sz="1600" dirty="0">
                <a:solidFill>
                  <a:schemeClr val="bg2">
                    <a:lumMod val="40000"/>
                    <a:lumOff val="60000"/>
                  </a:schemeClr>
                </a:solidFill>
                <a:latin typeface="Tahoma" panose="020B0604030504040204" pitchFamily="34" charset="0"/>
                <a:ea typeface="Tahoma" panose="020B0604030504040204" pitchFamily="34" charset="0"/>
                <a:cs typeface="Tahoma" panose="020B0604030504040204" pitchFamily="34" charset="0"/>
              </a:rPr>
              <a:t>Personalul de la ghișeu este ocupat și nu poate oferi informații suficiente.</a:t>
            </a:r>
          </a:p>
          <a:p>
            <a:pPr lvl="1">
              <a:buFont typeface="Wingdings" panose="05000000000000000000" pitchFamily="2" charset="2"/>
              <a:buChar char="Ø"/>
            </a:pPr>
            <a:r>
              <a:rPr lang="ro-RO" sz="1600" dirty="0">
                <a:solidFill>
                  <a:schemeClr val="bg2">
                    <a:lumMod val="40000"/>
                    <a:lumOff val="60000"/>
                  </a:schemeClr>
                </a:solidFill>
                <a:latin typeface="Tahoma" panose="020B0604030504040204" pitchFamily="34" charset="0"/>
                <a:ea typeface="Tahoma" panose="020B0604030504040204" pitchFamily="34" charset="0"/>
                <a:cs typeface="Tahoma" panose="020B0604030504040204" pitchFamily="34" charset="0"/>
              </a:rPr>
              <a:t>Doresc informații despre sporturile care pot fi practicate la club.</a:t>
            </a:r>
          </a:p>
          <a:p>
            <a:pPr lvl="1">
              <a:buFont typeface="Wingdings" panose="05000000000000000000" pitchFamily="2" charset="2"/>
              <a:buChar char="Ø"/>
            </a:pPr>
            <a:r>
              <a:rPr lang="ro-RO" sz="1600" dirty="0">
                <a:solidFill>
                  <a:schemeClr val="bg2">
                    <a:lumMod val="40000"/>
                    <a:lumOff val="60000"/>
                  </a:schemeClr>
                </a:solidFill>
                <a:latin typeface="Tahoma" panose="020B0604030504040204" pitchFamily="34" charset="0"/>
                <a:ea typeface="Tahoma" panose="020B0604030504040204" pitchFamily="34" charset="0"/>
                <a:cs typeface="Tahoma" panose="020B0604030504040204" pitchFamily="34" charset="0"/>
              </a:rPr>
              <a:t>Vreau să știu dacă există o taxă de înscriere.</a:t>
            </a:r>
          </a:p>
          <a:p>
            <a:pPr lvl="1">
              <a:buFont typeface="Wingdings" panose="05000000000000000000" pitchFamily="2" charset="2"/>
              <a:buChar char="Ø"/>
            </a:pPr>
            <a:r>
              <a:rPr lang="ro-RO" sz="1600" dirty="0">
                <a:solidFill>
                  <a:schemeClr val="bg2">
                    <a:lumMod val="40000"/>
                    <a:lumOff val="60000"/>
                  </a:schemeClr>
                </a:solidFill>
                <a:latin typeface="Tahoma" panose="020B0604030504040204" pitchFamily="34" charset="0"/>
                <a:ea typeface="Tahoma" panose="020B0604030504040204" pitchFamily="34" charset="0"/>
                <a:cs typeface="Tahoma" panose="020B0604030504040204" pitchFamily="34" charset="0"/>
              </a:rPr>
              <a:t>Vreau să știu dacă pot participa la activități fără să fiu membru.</a:t>
            </a:r>
          </a:p>
          <a:p>
            <a:pPr lvl="1">
              <a:buFont typeface="Wingdings" panose="05000000000000000000" pitchFamily="2" charset="2"/>
              <a:buChar char="Ø"/>
            </a:pPr>
            <a:r>
              <a:rPr lang="ro-RO" sz="1600" dirty="0">
                <a:solidFill>
                  <a:schemeClr val="bg2">
                    <a:lumMod val="40000"/>
                    <a:lumOff val="60000"/>
                  </a:schemeClr>
                </a:solidFill>
                <a:latin typeface="Tahoma" panose="020B0604030504040204" pitchFamily="34" charset="0"/>
                <a:ea typeface="Tahoma" panose="020B0604030504040204" pitchFamily="34" charset="0"/>
                <a:cs typeface="Tahoma" panose="020B0604030504040204" pitchFamily="34" charset="0"/>
              </a:rPr>
              <a:t>Mă interesează păreri despre activitățile de la acest club.</a:t>
            </a:r>
          </a:p>
        </p:txBody>
      </p:sp>
    </p:spTree>
    <p:extLst>
      <p:ext uri="{BB962C8B-B14F-4D97-AF65-F5344CB8AC3E}">
        <p14:creationId xmlns:p14="http://schemas.microsoft.com/office/powerpoint/2010/main" val="1427842614"/>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Utilizarea unor </a:t>
            </a:r>
            <a:r>
              <a:rPr lang="ro-RO" i="1" dirty="0">
                <a:latin typeface="Tahoma" panose="020B0604030504040204" pitchFamily="34" charset="0"/>
                <a:ea typeface="Tahoma" panose="020B0604030504040204" pitchFamily="34" charset="0"/>
                <a:cs typeface="Tahoma" panose="020B0604030504040204" pitchFamily="34" charset="0"/>
              </a:rPr>
              <a:t>work activity notes – </a:t>
            </a:r>
            <a:r>
              <a:rPr lang="ro-RO" dirty="0">
                <a:latin typeface="Tahoma" panose="020B0604030504040204" pitchFamily="34" charset="0"/>
                <a:ea typeface="Tahoma" panose="020B0604030504040204" pitchFamily="34" charset="0"/>
                <a:cs typeface="Tahoma" panose="020B0604030504040204" pitchFamily="34" charset="0"/>
              </a:rPr>
              <a:t>exemplu</a:t>
            </a:r>
            <a:br>
              <a:rPr lang="ro-RO" dirty="0">
                <a:latin typeface="Tahoma" panose="020B0604030504040204" pitchFamily="34" charset="0"/>
                <a:ea typeface="Tahoma" panose="020B0604030504040204" pitchFamily="34" charset="0"/>
                <a:cs typeface="Tahoma" panose="020B0604030504040204" pitchFamily="34" charset="0"/>
              </a:rPr>
            </a:br>
            <a:r>
              <a:rPr lang="ro-RO" sz="2700" dirty="0">
                <a:solidFill>
                  <a:schemeClr val="tx1"/>
                </a:solidFill>
                <a:latin typeface="Tahoma" panose="020B0604030504040204" pitchFamily="34" charset="0"/>
                <a:ea typeface="Tahoma" panose="020B0604030504040204" pitchFamily="34" charset="0"/>
                <a:cs typeface="Tahoma" panose="020B0604030504040204" pitchFamily="34" charset="0"/>
              </a:rPr>
              <a:t>Înscrieri/programări pentru un club sportiv</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pPr>
              <a:buFont typeface="Wingdings" panose="05000000000000000000" pitchFamily="2" charset="2"/>
              <a:buChar char="§"/>
            </a:pPr>
            <a:r>
              <a:rPr lang="en-GB" sz="1800" i="1" dirty="0">
                <a:solidFill>
                  <a:schemeClr val="tx1"/>
                </a:solidFill>
                <a:latin typeface="Tahoma" panose="020B0604030504040204" pitchFamily="34" charset="0"/>
                <a:ea typeface="Tahoma" panose="020B0604030504040204" pitchFamily="34" charset="0"/>
                <a:cs typeface="Tahoma" panose="020B0604030504040204" pitchFamily="34" charset="0"/>
              </a:rPr>
              <a:t>“S</a:t>
            </a:r>
            <a:r>
              <a:rPr lang="ro-RO" sz="1800" i="1" dirty="0">
                <a:solidFill>
                  <a:schemeClr val="tx1"/>
                </a:solidFill>
                <a:latin typeface="Tahoma" panose="020B0604030504040204" pitchFamily="34" charset="0"/>
                <a:ea typeface="Tahoma" panose="020B0604030504040204" pitchFamily="34" charset="0"/>
                <a:cs typeface="Tahoma" panose="020B0604030504040204" pitchFamily="34" charset="0"/>
              </a:rPr>
              <a:t>unt cozi mari la ghișeu la înscriere și de multe ori personalul nu are timp de tine și nu îți poate oferi informații așa cum ai dori. Aș vrea să aflu ce sporturi se practică aici. De asemenea, vreau să știu dacă există o taxă pentru a deveni membru al clubului sau pot veni fără să fiu membru. Am căutat pe Internet păreri despre activitățile de la acest club, nu am reușit să aflu mare lucru.</a:t>
            </a:r>
            <a:r>
              <a:rPr lang="en-GB" sz="1800"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sz="1800" dirty="0">
                <a:solidFill>
                  <a:schemeClr val="tx1"/>
                </a:solidFill>
                <a:latin typeface="Tahoma" panose="020B0604030504040204" pitchFamily="34" charset="0"/>
                <a:ea typeface="Tahoma" panose="020B0604030504040204" pitchFamily="34" charset="0"/>
                <a:cs typeface="Tahoma" panose="020B0604030504040204" pitchFamily="34" charset="0"/>
              </a:rPr>
              <a:t>[14]</a:t>
            </a:r>
            <a:endParaRPr lang="ro-RO"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
            </a:pPr>
            <a:r>
              <a:rPr lang="ro-RO" sz="1800" i="1" dirty="0">
                <a:solidFill>
                  <a:schemeClr val="tx1"/>
                </a:solidFill>
                <a:latin typeface="Tahoma" panose="020B0604030504040204" pitchFamily="34" charset="0"/>
                <a:ea typeface="Tahoma" panose="020B0604030504040204" pitchFamily="34" charset="0"/>
                <a:cs typeface="Tahoma" panose="020B0604030504040204" pitchFamily="34" charset="0"/>
              </a:rPr>
              <a:t> Work activity notes:</a:t>
            </a:r>
          </a:p>
          <a:p>
            <a:pPr lvl="1">
              <a:buFont typeface="Wingdings" panose="05000000000000000000" pitchFamily="2" charset="2"/>
              <a:buChar char="Ø"/>
            </a:pPr>
            <a:r>
              <a:rPr lang="ro-RO" sz="1600" dirty="0">
                <a:solidFill>
                  <a:schemeClr val="tx1"/>
                </a:solidFill>
                <a:latin typeface="Tahoma" panose="020B0604030504040204" pitchFamily="34" charset="0"/>
                <a:ea typeface="Tahoma" panose="020B0604030504040204" pitchFamily="34" charset="0"/>
                <a:cs typeface="Tahoma" panose="020B0604030504040204" pitchFamily="34" charset="0"/>
              </a:rPr>
              <a:t>La ghișeul clubului sunt cozi mari. </a:t>
            </a:r>
          </a:p>
          <a:p>
            <a:pPr lvl="1">
              <a:buFont typeface="Wingdings" panose="05000000000000000000" pitchFamily="2" charset="2"/>
              <a:buChar char="Ø"/>
            </a:pPr>
            <a:r>
              <a:rPr lang="ro-RO" sz="1600" dirty="0">
                <a:solidFill>
                  <a:schemeClr val="tx1"/>
                </a:solidFill>
                <a:latin typeface="Tahoma" panose="020B0604030504040204" pitchFamily="34" charset="0"/>
                <a:ea typeface="Tahoma" panose="020B0604030504040204" pitchFamily="34" charset="0"/>
                <a:cs typeface="Tahoma" panose="020B0604030504040204" pitchFamily="34" charset="0"/>
              </a:rPr>
              <a:t>Personalul de la ghișeu este ocupat și nu poate oferi informații suficiente.</a:t>
            </a:r>
          </a:p>
          <a:p>
            <a:pPr lvl="1">
              <a:buFont typeface="Wingdings" panose="05000000000000000000" pitchFamily="2" charset="2"/>
              <a:buChar char="Ø"/>
            </a:pPr>
            <a:r>
              <a:rPr lang="ro-RO" sz="1600" dirty="0">
                <a:solidFill>
                  <a:schemeClr val="tx1"/>
                </a:solidFill>
                <a:latin typeface="Tahoma" panose="020B0604030504040204" pitchFamily="34" charset="0"/>
                <a:ea typeface="Tahoma" panose="020B0604030504040204" pitchFamily="34" charset="0"/>
                <a:cs typeface="Tahoma" panose="020B0604030504040204" pitchFamily="34" charset="0"/>
              </a:rPr>
              <a:t>Doresc informații despre sporturile care pot fi practicate la club.</a:t>
            </a:r>
          </a:p>
          <a:p>
            <a:pPr lvl="1">
              <a:buFont typeface="Wingdings" panose="05000000000000000000" pitchFamily="2" charset="2"/>
              <a:buChar char="Ø"/>
            </a:pPr>
            <a:r>
              <a:rPr lang="ro-RO" sz="1600" dirty="0">
                <a:solidFill>
                  <a:schemeClr val="tx1"/>
                </a:solidFill>
                <a:latin typeface="Tahoma" panose="020B0604030504040204" pitchFamily="34" charset="0"/>
                <a:ea typeface="Tahoma" panose="020B0604030504040204" pitchFamily="34" charset="0"/>
                <a:cs typeface="Tahoma" panose="020B0604030504040204" pitchFamily="34" charset="0"/>
              </a:rPr>
              <a:t>Vreau să știu dacă există o taxă de înscriere.</a:t>
            </a:r>
          </a:p>
          <a:p>
            <a:pPr lvl="1">
              <a:buFont typeface="Wingdings" panose="05000000000000000000" pitchFamily="2" charset="2"/>
              <a:buChar char="Ø"/>
            </a:pPr>
            <a:r>
              <a:rPr lang="ro-RO" sz="1600" dirty="0">
                <a:solidFill>
                  <a:schemeClr val="tx1"/>
                </a:solidFill>
                <a:latin typeface="Tahoma" panose="020B0604030504040204" pitchFamily="34" charset="0"/>
                <a:ea typeface="Tahoma" panose="020B0604030504040204" pitchFamily="34" charset="0"/>
                <a:cs typeface="Tahoma" panose="020B0604030504040204" pitchFamily="34" charset="0"/>
              </a:rPr>
              <a:t>Vreau să știu dacă pot participa la activități fără să fiu membru.</a:t>
            </a:r>
          </a:p>
          <a:p>
            <a:pPr lvl="1">
              <a:buFont typeface="Wingdings" panose="05000000000000000000" pitchFamily="2" charset="2"/>
              <a:buChar char="Ø"/>
            </a:pPr>
            <a:r>
              <a:rPr lang="ro-RO" sz="1600" dirty="0">
                <a:solidFill>
                  <a:schemeClr val="tx1"/>
                </a:solidFill>
                <a:latin typeface="Tahoma" panose="020B0604030504040204" pitchFamily="34" charset="0"/>
                <a:ea typeface="Tahoma" panose="020B0604030504040204" pitchFamily="34" charset="0"/>
                <a:cs typeface="Tahoma" panose="020B0604030504040204" pitchFamily="34" charset="0"/>
              </a:rPr>
              <a:t>Mă interesează păreri despre activitățile de la acest club.</a:t>
            </a:r>
          </a:p>
        </p:txBody>
      </p:sp>
    </p:spTree>
    <p:extLst>
      <p:ext uri="{BB962C8B-B14F-4D97-AF65-F5344CB8AC3E}">
        <p14:creationId xmlns:p14="http://schemas.microsoft.com/office/powerpoint/2010/main" val="3501991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4044A45-7C2B-8EE9-7C7C-6C696C68CBBD}"/>
              </a:ext>
            </a:extLst>
          </p:cNvPr>
          <p:cNvSpPr>
            <a:spLocks noGrp="1"/>
          </p:cNvSpPr>
          <p:nvPr>
            <p:ph type="title"/>
          </p:nvPr>
        </p:nvSpPr>
        <p:spPr>
          <a:xfrm>
            <a:off x="8389648" y="1123837"/>
            <a:ext cx="2947482" cy="4601183"/>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Scopuri principale</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034288E-5569-F6A3-EC75-7537C31E385A}"/>
              </a:ext>
            </a:extLst>
          </p:cNvPr>
          <p:cNvSpPr>
            <a:spLocks noGrp="1"/>
          </p:cNvSpPr>
          <p:nvPr>
            <p:ph idx="1"/>
          </p:nvPr>
        </p:nvSpPr>
        <p:spPr>
          <a:xfrm>
            <a:off x="643466" y="864108"/>
            <a:ext cx="6987135" cy="5120640"/>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Extragerea aspectelor esențiale din datele primare și din notițele referitoare la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usage research. </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Enumerarea unor caracteristici și funcționalități necesare utilizatorilor.</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Capturarea și explicarea unor aspecte legate de practicile de lucru din domeniu.</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Înțelegerea generală a domeniului de lucru și a practicilor asociate.</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DA83A60-C6E6-064E-A66E-A93350D93F30}"/>
                  </a:ext>
                </a:extLst>
              </p:cNvPr>
              <p:cNvGraphicFramePr>
                <a:graphicFrameLocks noChangeAspect="1"/>
              </p:cNvGraphicFramePr>
              <p:nvPr>
                <p:extLst>
                  <p:ext uri="{D42A27DB-BD31-4B8C-83A1-F6EECF244321}">
                    <p14:modId xmlns:p14="http://schemas.microsoft.com/office/powerpoint/2010/main" val="2516384499"/>
                  </p:ext>
                </p:extLst>
              </p:nvPr>
            </p:nvGraphicFramePr>
            <p:xfrm>
              <a:off x="2441643" y="3095218"/>
              <a:ext cx="593388" cy="333781"/>
            </p:xfrm>
            <a:graphic>
              <a:graphicData uri="http://schemas.microsoft.com/office/powerpoint/2016/slidezoom">
                <pslz:sldZm>
                  <pslz:sldZmObj sldId="316" cId="2919478566">
                    <pslz:zmPr id="{21747A50-F53F-4989-9801-A771A0584A1C}" returnToParent="0" transitionDur="1000">
                      <p166:blipFill xmlns:p166="http://schemas.microsoft.com/office/powerpoint/2016/6/main">
                        <a:blip r:embed="rId2"/>
                        <a:stretch>
                          <a:fillRect/>
                        </a:stretch>
                      </p166:blipFill>
                      <p166:spPr xmlns:p166="http://schemas.microsoft.com/office/powerpoint/2016/6/main">
                        <a:xfrm>
                          <a:off x="0" y="0"/>
                          <a:ext cx="593388" cy="333781"/>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4DA83A60-C6E6-064E-A66E-A93350D93F30}"/>
                  </a:ext>
                </a:extLst>
              </p:cNvPr>
              <p:cNvPicPr>
                <a:picLocks noGrp="1" noRot="1" noChangeAspect="1" noMove="1" noResize="1" noEditPoints="1" noAdjustHandles="1" noChangeArrowheads="1" noChangeShapeType="1"/>
              </p:cNvPicPr>
              <p:nvPr/>
            </p:nvPicPr>
            <p:blipFill>
              <a:blip r:embed="rId4"/>
              <a:stretch>
                <a:fillRect/>
              </a:stretch>
            </p:blipFill>
            <p:spPr>
              <a:xfrm>
                <a:off x="2441643" y="3095218"/>
                <a:ext cx="593388" cy="333781"/>
              </a:xfrm>
              <a:prstGeom prst="rect">
                <a:avLst/>
              </a:prstGeom>
              <a:ln w="3175">
                <a:solidFill>
                  <a:prstClr val="ltGray"/>
                </a:solidFill>
              </a:ln>
            </p:spPr>
          </p:pic>
        </mc:Fallback>
      </mc:AlternateContent>
    </p:spTree>
    <p:extLst>
      <p:ext uri="{BB962C8B-B14F-4D97-AF65-F5344CB8AC3E}">
        <p14:creationId xmlns:p14="http://schemas.microsoft.com/office/powerpoint/2010/main" val="1374235905"/>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7758DD7-DE8E-9A83-8271-BD81CF5B858A}"/>
              </a:ext>
            </a:extLst>
          </p:cNvPr>
          <p:cNvSpPr>
            <a:spLocks noGrp="1"/>
          </p:cNvSpPr>
          <p:nvPr>
            <p:ph type="title"/>
          </p:nvPr>
        </p:nvSpPr>
        <p:spPr>
          <a:xfrm>
            <a:off x="1600754" y="1087374"/>
            <a:ext cx="8983489" cy="1000978"/>
          </a:xfrm>
        </p:spPr>
        <p:txBody>
          <a:bodyPr>
            <a:normAutofit/>
          </a:bodyPr>
          <a:lstStyle/>
          <a:p>
            <a:r>
              <a:rPr lang="ro-RO" sz="2800" dirty="0">
                <a:latin typeface="Tahoma" panose="020B0604030504040204" pitchFamily="34" charset="0"/>
                <a:ea typeface="Tahoma" panose="020B0604030504040204" pitchFamily="34" charset="0"/>
                <a:cs typeface="Tahoma" panose="020B0604030504040204" pitchFamily="34" charset="0"/>
              </a:rPr>
              <a:t>Enumerarea unor caracteristici și funcționalități necesare utilizatorilor.</a:t>
            </a:r>
            <a:r>
              <a:rPr lang="en-GB" sz="2800" dirty="0">
                <a:latin typeface="Tahoma" panose="020B0604030504040204" pitchFamily="34" charset="0"/>
                <a:ea typeface="Tahoma" panose="020B0604030504040204" pitchFamily="34" charset="0"/>
                <a:cs typeface="Tahoma" panose="020B0604030504040204" pitchFamily="34" charset="0"/>
              </a:rPr>
              <a:t> </a:t>
            </a:r>
            <a:r>
              <a:rPr lang="ro-RO" sz="2800" i="1" dirty="0">
                <a:latin typeface="Tahoma" panose="020B0604030504040204" pitchFamily="34" charset="0"/>
                <a:ea typeface="Tahoma" panose="020B0604030504040204" pitchFamily="34" charset="0"/>
                <a:cs typeface="Tahoma" panose="020B0604030504040204" pitchFamily="34" charset="0"/>
              </a:rPr>
              <a:t>R</a:t>
            </a:r>
            <a:r>
              <a:rPr lang="en-GB" sz="2800" i="1" dirty="0" err="1">
                <a:latin typeface="Tahoma" panose="020B0604030504040204" pitchFamily="34" charset="0"/>
                <a:ea typeface="Tahoma" panose="020B0604030504040204" pitchFamily="34" charset="0"/>
                <a:cs typeface="Tahoma" panose="020B0604030504040204" pitchFamily="34" charset="0"/>
              </a:rPr>
              <a:t>elat</a:t>
            </a:r>
            <a:r>
              <a:rPr lang="ro-RO" sz="2800" i="1" dirty="0">
                <a:latin typeface="Tahoma" panose="020B0604030504040204" pitchFamily="34" charset="0"/>
                <a:ea typeface="Tahoma" panose="020B0604030504040204" pitchFamily="34" charset="0"/>
                <a:cs typeface="Tahoma" panose="020B0604030504040204" pitchFamily="34" charset="0"/>
              </a:rPr>
              <a:t>ări, cerințe, user stories, user X stories </a:t>
            </a:r>
            <a:endParaRPr lang="ro-RO" sz="2800"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3" name="Content Placeholder 2">
            <a:extLst>
              <a:ext uri="{FF2B5EF4-FFF2-40B4-BE49-F238E27FC236}">
                <a16:creationId xmlns:a16="http://schemas.microsoft.com/office/drawing/2014/main" id="{12F22D53-79F7-79FE-86E8-389A345FB568}"/>
              </a:ext>
            </a:extLst>
          </p:cNvPr>
          <p:cNvSpPr>
            <a:spLocks noGrp="1"/>
          </p:cNvSpPr>
          <p:nvPr>
            <p:ph idx="1"/>
          </p:nvPr>
        </p:nvSpPr>
        <p:spPr>
          <a:xfrm>
            <a:off x="1600753" y="2535446"/>
            <a:ext cx="8983489" cy="3554457"/>
          </a:xfrm>
        </p:spPr>
        <p:txBody>
          <a:bodyPr>
            <a:normAutofit lnSpcReduction="10000"/>
          </a:bodyPr>
          <a:lstStyle/>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Terminologie: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relatări, cerințe (explicit formulate), user stories, userX stories</a:t>
            </a:r>
          </a:p>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Exemple de relatări/cerințe: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Aș dori să fiu ținut la curent referitor la activitățile și competițiile sportive organizate în acest club. Mă interesează îndeosebi evenimentele organizate la sfârșit de săptămână și cele foarte populare”.</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[8]</a:t>
            </a:r>
          </a:p>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Alt exemplu: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Aș dori să pot citi recenzii ale unor participanți la activitățile acestui club”.</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[23]</a:t>
            </a:r>
          </a:p>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Alt exemplu (poate fi transformat în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user story</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Să luați în considerare posibilitatea de a adăuga recenzii despre activitățile acestui club”.</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[10]</a:t>
            </a:r>
          </a:p>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Alt exemplu: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“Aș dori să pot sorta după categorii (sporturi individuale, de echipă, etc.).</a:t>
            </a:r>
            <a:r>
              <a:rPr lang="en-GB" sz="1700"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sz="1700" dirty="0">
                <a:solidFill>
                  <a:schemeClr val="tx1"/>
                </a:solidFill>
                <a:latin typeface="Tahoma" panose="020B0604030504040204" pitchFamily="34" charset="0"/>
                <a:ea typeface="Tahoma" panose="020B0604030504040204" pitchFamily="34" charset="0"/>
                <a:cs typeface="Tahoma" panose="020B0604030504040204" pitchFamily="34" charset="0"/>
              </a:rPr>
              <a:t>[1]</a:t>
            </a:r>
            <a:endParaRPr lang="ro-RO" sz="17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Delimitare aproximativă ptr. terminologie: de exemplu </a:t>
            </a:r>
            <a:r>
              <a:rPr lang="ro-RO" sz="1700" dirty="0">
                <a:solidFill>
                  <a:srgbClr val="0070C0"/>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Gruen et al., 2002</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1700" dirty="0">
                <a:solidFill>
                  <a:srgbClr val="0070C0"/>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Choma et al., 2016</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(v. si </a:t>
            </a:r>
            <a:r>
              <a:rPr lang="ro-RO" sz="1700" dirty="0">
                <a:solidFill>
                  <a:srgbClr val="0070C0"/>
                </a:solidFill>
                <a:latin typeface="Tahoma" panose="020B0604030504040204" pitchFamily="34" charset="0"/>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comentarii</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9194785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4D545DB-8A58-4FDC-8FF8-F99D917C37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0" name="Rectangle 9">
            <a:extLst>
              <a:ext uri="{FF2B5EF4-FFF2-40B4-BE49-F238E27FC236}">
                <a16:creationId xmlns:a16="http://schemas.microsoft.com/office/drawing/2014/main" id="{53F02532-0429-47BE-B7D5-89B31C0C8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729"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54044A45-7C2B-8EE9-7C7C-6C696C68CBBD}"/>
              </a:ext>
            </a:extLst>
          </p:cNvPr>
          <p:cNvSpPr>
            <a:spLocks noGrp="1"/>
          </p:cNvSpPr>
          <p:nvPr>
            <p:ph type="title"/>
          </p:nvPr>
        </p:nvSpPr>
        <p:spPr>
          <a:xfrm>
            <a:off x="8389648" y="1123837"/>
            <a:ext cx="2947482" cy="4601183"/>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Scopuri principale</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E034288E-5569-F6A3-EC75-7537C31E385A}"/>
              </a:ext>
            </a:extLst>
          </p:cNvPr>
          <p:cNvSpPr>
            <a:spLocks noGrp="1"/>
          </p:cNvSpPr>
          <p:nvPr>
            <p:ph idx="1"/>
          </p:nvPr>
        </p:nvSpPr>
        <p:spPr>
          <a:xfrm>
            <a:off x="643466" y="864108"/>
            <a:ext cx="6987135" cy="5120640"/>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Extragerea aspectelor esențiale din datele primare și din notițele referitoare la </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usage research. </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Enumerarea unor caracteristici și funcționalități necesare utilizatorilor.</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Capturarea și explicarea unor aspecte legate de practicile de lucru din domeniu. </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Înțelegerea generală a domeniului de lucru și a practicilor asociate.</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E3401C9A-B20D-42B0-B7C0-0E4D1CE585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406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194FF761-63FB-D94E-2FAB-858F82981E4E}"/>
                  </a:ext>
                </a:extLst>
              </p:cNvPr>
              <p:cNvGraphicFramePr>
                <a:graphicFrameLocks noChangeAspect="1"/>
              </p:cNvGraphicFramePr>
              <p:nvPr>
                <p:extLst>
                  <p:ext uri="{D42A27DB-BD31-4B8C-83A1-F6EECF244321}">
                    <p14:modId xmlns:p14="http://schemas.microsoft.com/office/powerpoint/2010/main" val="2249062599"/>
                  </p:ext>
                </p:extLst>
              </p:nvPr>
            </p:nvGraphicFramePr>
            <p:xfrm>
              <a:off x="3424137" y="3764605"/>
              <a:ext cx="700392" cy="393970"/>
            </p:xfrm>
            <a:graphic>
              <a:graphicData uri="http://schemas.microsoft.com/office/powerpoint/2016/slidezoom">
                <pslz:sldZm>
                  <pslz:sldZmObj sldId="318" cId="2830634548">
                    <pslz:zmPr id="{B3E8FB1D-EDEA-46EE-94DB-FDB02E2D1393}" returnToParent="0" transitionDur="1000">
                      <p166:blipFill xmlns:p166="http://schemas.microsoft.com/office/powerpoint/2016/6/main">
                        <a:blip r:embed="rId2"/>
                        <a:stretch>
                          <a:fillRect/>
                        </a:stretch>
                      </p166:blipFill>
                      <p166:spPr xmlns:p166="http://schemas.microsoft.com/office/powerpoint/2016/6/main">
                        <a:xfrm>
                          <a:off x="0" y="0"/>
                          <a:ext cx="700392" cy="393970"/>
                        </a:xfrm>
                        <a:prstGeom prst="rect">
                          <a:avLst/>
                        </a:prstGeom>
                        <a:ln w="3175">
                          <a:solidFill>
                            <a:prstClr val="ltGray"/>
                          </a:solidFill>
                        </a:ln>
                      </p166:spPr>
                    </pslz:zmPr>
                  </pslz:sldZmObj>
                </pslz:sldZm>
              </a:graphicData>
            </a:graphic>
          </p:graphicFrame>
        </mc:Choice>
        <mc:Fallback xmlns="">
          <p:pic>
            <p:nvPicPr>
              <p:cNvPr id="6" name="Slide Zoom 5">
                <a:hlinkClick r:id="rId3" action="ppaction://hlinksldjump"/>
                <a:extLst>
                  <a:ext uri="{FF2B5EF4-FFF2-40B4-BE49-F238E27FC236}">
                    <a16:creationId xmlns:a16="http://schemas.microsoft.com/office/drawing/2014/main" id="{194FF761-63FB-D94E-2FAB-858F82981E4E}"/>
                  </a:ext>
                </a:extLst>
              </p:cNvPr>
              <p:cNvPicPr>
                <a:picLocks noGrp="1" noRot="1" noChangeAspect="1" noMove="1" noResize="1" noEditPoints="1" noAdjustHandles="1" noChangeArrowheads="1" noChangeShapeType="1"/>
              </p:cNvPicPr>
              <p:nvPr/>
            </p:nvPicPr>
            <p:blipFill>
              <a:blip r:embed="rId4"/>
              <a:stretch>
                <a:fillRect/>
              </a:stretch>
            </p:blipFill>
            <p:spPr>
              <a:xfrm>
                <a:off x="3424137" y="3764605"/>
                <a:ext cx="700392" cy="393970"/>
              </a:xfrm>
              <a:prstGeom prst="rect">
                <a:avLst/>
              </a:prstGeom>
              <a:ln w="3175">
                <a:solidFill>
                  <a:prstClr val="ltGray"/>
                </a:solidFill>
              </a:ln>
            </p:spPr>
          </p:pic>
        </mc:Fallback>
      </mc:AlternateContent>
    </p:spTree>
    <p:extLst>
      <p:ext uri="{BB962C8B-B14F-4D97-AF65-F5344CB8AC3E}">
        <p14:creationId xmlns:p14="http://schemas.microsoft.com/office/powerpoint/2010/main" val="3451379972"/>
      </p:ext>
    </p:extLst>
  </p:cSld>
  <p:clrMapOvr>
    <a:masterClrMapping/>
  </p:clrMapOvr>
  <p:transition spd="slow">
    <p:wheel spokes="1"/>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0">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Capturarea și explicarea unor aspecte legate de practicile de lucru din domeniu. </a:t>
            </a:r>
          </a:p>
        </p:txBody>
      </p:sp>
      <p:sp>
        <p:nvSpPr>
          <p:cNvPr id="62" name="Rectangle 52">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cxnSp>
        <p:nvCxnSpPr>
          <p:cNvPr id="63" name="Straight Connector 54">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Elemente care pot reprezenta </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input-</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uri pentru modelele dezvoltate. </a:t>
            </a:r>
          </a:p>
          <a:p>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Exemplu: </a:t>
            </a:r>
            <a:r>
              <a:rPr lang="en-GB" sz="17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Este greu să obțin informații despre sporturile practicate în acest club direct de la ghișeu</a:t>
            </a:r>
            <a:r>
              <a:rPr lang="en-GB" sz="1700" i="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sz="1700"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1700" dirty="0">
                <a:solidFill>
                  <a:schemeClr val="tx1"/>
                </a:solidFill>
                <a:latin typeface="Tahoma" panose="020B0604030504040204" pitchFamily="34" charset="0"/>
                <a:ea typeface="Tahoma" panose="020B0604030504040204" pitchFamily="34" charset="0"/>
                <a:cs typeface="Tahoma" panose="020B0604030504040204" pitchFamily="34" charset="0"/>
              </a:rPr>
              <a:t>– obstacol în modelul fluxului de lucru.</a:t>
            </a:r>
            <a:endParaRPr lang="ro-RO" sz="1700" dirty="0">
              <a:latin typeface="Tahoma" panose="020B0604030504040204" pitchFamily="34" charset="0"/>
              <a:ea typeface="Tahoma" panose="020B0604030504040204" pitchFamily="34" charset="0"/>
              <a:cs typeface="Tahoma" panose="020B0604030504040204" pitchFamily="34" charset="0"/>
            </a:endParaRPr>
          </a:p>
          <a:p>
            <a:endParaRPr lang="ro-RO" sz="1700" dirty="0">
              <a:latin typeface="Tahoma" panose="020B0604030504040204" pitchFamily="34" charset="0"/>
              <a:ea typeface="Tahoma" panose="020B0604030504040204" pitchFamily="34" charset="0"/>
              <a:cs typeface="Tahoma" panose="020B0604030504040204" pitchFamily="34" charset="0"/>
            </a:endParaRPr>
          </a:p>
          <a:p>
            <a:endParaRPr lang="ro-RO" sz="1700" dirty="0">
              <a:latin typeface="Tahoma" panose="020B0604030504040204" pitchFamily="34" charset="0"/>
              <a:ea typeface="Tahoma" panose="020B0604030504040204" pitchFamily="34" charset="0"/>
              <a:cs typeface="Tahoma" panose="020B0604030504040204" pitchFamily="34" charset="0"/>
            </a:endParaRPr>
          </a:p>
        </p:txBody>
      </p:sp>
      <p:sp>
        <p:nvSpPr>
          <p:cNvPr id="65" name="Rectangle 56">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8306345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AAD8036-96D8-496C-8006-37ACA5AD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24A4CBA9-3463-4C65-BF46-6B6C50E7F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2856" y="757325"/>
            <a:ext cx="3549144" cy="53293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8895775" y="1123837"/>
            <a:ext cx="2947482" cy="4601183"/>
          </a:xfrm>
        </p:spPr>
        <p:txBody>
          <a:bodyPr>
            <a:normAutofit/>
          </a:bodyPr>
          <a:lstStyle/>
          <a:p>
            <a:r>
              <a:rPr lang="ro-RO">
                <a:latin typeface="Tahoma" panose="020B0604030504040204" pitchFamily="34" charset="0"/>
                <a:ea typeface="Tahoma" panose="020B0604030504040204" pitchFamily="34" charset="0"/>
                <a:cs typeface="Tahoma" panose="020B0604030504040204" pitchFamily="34" charset="0"/>
              </a:rPr>
              <a:t>De actualitate: modelul de tip </a:t>
            </a:r>
            <a:r>
              <a:rPr lang="ro-RO" i="1">
                <a:latin typeface="Tahoma" panose="020B0604030504040204" pitchFamily="34" charset="0"/>
                <a:ea typeface="Tahoma" panose="020B0604030504040204" pitchFamily="34" charset="0"/>
                <a:cs typeface="Tahoma" panose="020B0604030504040204" pitchFamily="34" charset="0"/>
              </a:rPr>
              <a:t>wheel</a:t>
            </a:r>
            <a:r>
              <a:rPr lang="ro-RO">
                <a:latin typeface="Tahoma" panose="020B0604030504040204" pitchFamily="34" charset="0"/>
                <a:ea typeface="Tahoma" panose="020B0604030504040204" pitchFamily="34" charset="0"/>
                <a:cs typeface="Tahoma" panose="020B0604030504040204" pitchFamily="34" charset="0"/>
              </a:rPr>
              <a:t> (proces ciclic)</a:t>
            </a:r>
            <a:endParaRPr lang="en-GB">
              <a:latin typeface="Tahoma" panose="020B0604030504040204" pitchFamily="34" charset="0"/>
              <a:ea typeface="Tahoma" panose="020B0604030504040204" pitchFamily="34" charset="0"/>
              <a:cs typeface="Tahoma" panose="020B0604030504040204" pitchFamily="34" charset="0"/>
            </a:endParaRPr>
          </a:p>
        </p:txBody>
      </p:sp>
      <p:sp>
        <p:nvSpPr>
          <p:cNvPr id="47" name="Rectangle 46">
            <a:extLst>
              <a:ext uri="{FF2B5EF4-FFF2-40B4-BE49-F238E27FC236}">
                <a16:creationId xmlns:a16="http://schemas.microsoft.com/office/drawing/2014/main" id="{2DCEED6C-D39C-40AA-B89E-52C3FA5A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aphicFrame>
        <p:nvGraphicFramePr>
          <p:cNvPr id="7" name="Content Placeholder 6">
            <a:extLst>
              <a:ext uri="{FF2B5EF4-FFF2-40B4-BE49-F238E27FC236}">
                <a16:creationId xmlns:a16="http://schemas.microsoft.com/office/drawing/2014/main" id="{94476DC5-604F-93C3-FD5A-1F644B33402E}"/>
              </a:ext>
            </a:extLst>
          </p:cNvPr>
          <p:cNvGraphicFramePr>
            <a:graphicFrameLocks noGrp="1"/>
          </p:cNvGraphicFramePr>
          <p:nvPr>
            <p:ph idx="1"/>
            <p:extLst>
              <p:ext uri="{D42A27DB-BD31-4B8C-83A1-F6EECF244321}">
                <p14:modId xmlns:p14="http://schemas.microsoft.com/office/powerpoint/2010/main" val="3833021287"/>
              </p:ext>
            </p:extLst>
          </p:nvPr>
        </p:nvGraphicFramePr>
        <p:xfrm>
          <a:off x="866647" y="933854"/>
          <a:ext cx="7293610" cy="5041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477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289249" y="1123837"/>
            <a:ext cx="4016116" cy="1255469"/>
          </a:xfrm>
        </p:spPr>
        <p:txBody>
          <a:bodyPr>
            <a:normAutofit/>
          </a:bodyPr>
          <a:lstStyle/>
          <a:p>
            <a:r>
              <a:rPr lang="ro-RO" sz="2300" dirty="0">
                <a:latin typeface="Tahoma" panose="020B0604030504040204" pitchFamily="34" charset="0"/>
                <a:ea typeface="Tahoma" panose="020B0604030504040204" pitchFamily="34" charset="0"/>
                <a:cs typeface="Tahoma" panose="020B0604030504040204" pitchFamily="34" charset="0"/>
              </a:rPr>
              <a:t>Capturarea și explicarea unor aspecte legate de practicile de lucru din domeniu. </a:t>
            </a:r>
          </a:p>
        </p:txBody>
      </p:sp>
      <p:sp>
        <p:nvSpPr>
          <p:cNvPr id="64" name="Content Placeholder 2">
            <a:extLst>
              <a:ext uri="{FF2B5EF4-FFF2-40B4-BE49-F238E27FC236}">
                <a16:creationId xmlns:a16="http://schemas.microsoft.com/office/drawing/2014/main" id="{BD5A9A93-C719-E337-C777-F504C34F1E8E}"/>
              </a:ext>
            </a:extLst>
          </p:cNvPr>
          <p:cNvSpPr>
            <a:spLocks noGrp="1"/>
          </p:cNvSpPr>
          <p:nvPr>
            <p:ph idx="1"/>
          </p:nvPr>
        </p:nvSpPr>
        <p:spPr>
          <a:xfrm>
            <a:off x="289249" y="2510395"/>
            <a:ext cx="4016116" cy="3274586"/>
          </a:xfrm>
        </p:spPr>
        <p:txBody>
          <a:bodyPr anchor="t">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În proiectele mai ample: realizarea de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WAAD (Work Activity Affinity Diagram)</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Exemplu:</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“Am </a:t>
            </a:r>
            <a:r>
              <a:rPr lang="en-GB" i="1" dirty="0" err="1">
                <a:solidFill>
                  <a:schemeClr val="tx1"/>
                </a:solidFill>
                <a:latin typeface="Tahoma" panose="020B0604030504040204" pitchFamily="34" charset="0"/>
                <a:ea typeface="Tahoma" panose="020B0604030504040204" pitchFamily="34" charset="0"/>
                <a:cs typeface="Tahoma" panose="020B0604030504040204" pitchFamily="34" charset="0"/>
              </a:rPr>
              <a:t>avut</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i="1" dirty="0" err="1">
                <a:solidFill>
                  <a:schemeClr val="tx1"/>
                </a:solidFill>
                <a:latin typeface="Tahoma" panose="020B0604030504040204" pitchFamily="34" charset="0"/>
                <a:ea typeface="Tahoma" panose="020B0604030504040204" pitchFamily="34" charset="0"/>
                <a:cs typeface="Tahoma" panose="020B0604030504040204" pitchFamily="34" charset="0"/>
              </a:rPr>
              <a:t>dificult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ăți la plata cu cardul la ghișeu.</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[18]</a:t>
            </a:r>
          </a:p>
          <a:p>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Am fost într-un birou să mă înscriu, dar mi-au pierdut fișa</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[12]</a:t>
            </a:r>
          </a:p>
          <a:p>
            <a:endParaRPr lang="ro-RO"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dirty="0">
              <a:solidFill>
                <a:srgbClr val="FFFFFF"/>
              </a:solidFill>
              <a:latin typeface="Tahoma" panose="020B0604030504040204" pitchFamily="34" charset="0"/>
              <a:ea typeface="Tahoma" panose="020B0604030504040204" pitchFamily="34" charset="0"/>
              <a:cs typeface="Tahoma" panose="020B0604030504040204" pitchFamily="34" charset="0"/>
            </a:endParaRPr>
          </a:p>
          <a:p>
            <a:endParaRPr lang="ro-RO"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Sursa: ">
            <a:extLst>
              <a:ext uri="{FF2B5EF4-FFF2-40B4-BE49-F238E27FC236}">
                <a16:creationId xmlns:a16="http://schemas.microsoft.com/office/drawing/2014/main" id="{6E4EEF77-DE31-B28E-4AA8-C47CB15C2C1A}"/>
              </a:ext>
            </a:extLst>
          </p:cNvPr>
          <p:cNvPicPr>
            <a:picLocks noChangeAspect="1"/>
          </p:cNvPicPr>
          <p:nvPr/>
        </p:nvPicPr>
        <p:blipFill rotWithShape="1">
          <a:blip r:embed="rId2">
            <a:extLst>
              <a:ext uri="{28A0092B-C50C-407E-A947-70E740481C1C}">
                <a14:useLocalDpi xmlns:a14="http://schemas.microsoft.com/office/drawing/2010/main" val="0"/>
              </a:ext>
            </a:extLst>
          </a:blip>
          <a:srcRect l="12004" r="1" b="1"/>
          <a:stretch/>
        </p:blipFill>
        <p:spPr>
          <a:xfrm>
            <a:off x="5165388" y="761999"/>
            <a:ext cx="5644048" cy="4860588"/>
          </a:xfrm>
          <a:prstGeom prst="rect">
            <a:avLst/>
          </a:prstGeom>
        </p:spPr>
      </p:pic>
      <p:sp>
        <p:nvSpPr>
          <p:cNvPr id="5" name="TextBox 4">
            <a:extLst>
              <a:ext uri="{FF2B5EF4-FFF2-40B4-BE49-F238E27FC236}">
                <a16:creationId xmlns:a16="http://schemas.microsoft.com/office/drawing/2014/main" id="{428BFB2F-25DB-FF9C-116B-DD01E2A21DC1}"/>
              </a:ext>
            </a:extLst>
          </p:cNvPr>
          <p:cNvSpPr txBox="1"/>
          <p:nvPr/>
        </p:nvSpPr>
        <p:spPr>
          <a:xfrm>
            <a:off x="5622587" y="5744742"/>
            <a:ext cx="489301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Sursa:</a:t>
            </a:r>
            <a:r>
              <a:rPr kumimoji="0" lang="en-GB"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600" b="0" i="0" u="none" strike="noStrike" kern="1200" cap="none" spc="0" normalizeH="0" baseline="0" noProof="0" dirty="0" err="1">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Holtzblatt</a:t>
            </a:r>
            <a:r>
              <a:rPr kumimoji="0" lang="ro-RO"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 și </a:t>
            </a:r>
            <a:r>
              <a:rPr kumimoji="0" lang="en-GB"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Beyer</a:t>
            </a:r>
            <a:r>
              <a:rPr kumimoji="0" lang="ro-RO"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ro-RO" sz="1600" b="0" i="1"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Contextual design, </a:t>
            </a:r>
            <a:r>
              <a:rPr kumimoji="0" lang="ro-RO"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2017</a:t>
            </a:r>
            <a:r>
              <a:rPr kumimoji="0" lang="ro-RO"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a:t>
            </a:r>
            <a:endParaRPr kumimoji="0" lang="en-GB"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Action Button: Help 6">
            <a:hlinkClick r:id="" action="ppaction://hlinkshowjump?jump=nextslide" highlightClick="1"/>
            <a:extLst>
              <a:ext uri="{FF2B5EF4-FFF2-40B4-BE49-F238E27FC236}">
                <a16:creationId xmlns:a16="http://schemas.microsoft.com/office/drawing/2014/main" id="{8981EE9E-8A39-A4CA-2EEC-DEEF882A267F}"/>
              </a:ext>
            </a:extLst>
          </p:cNvPr>
          <p:cNvSpPr/>
          <p:nvPr/>
        </p:nvSpPr>
        <p:spPr>
          <a:xfrm>
            <a:off x="2173643" y="4898075"/>
            <a:ext cx="1406135" cy="1042416"/>
          </a:xfrm>
          <a:prstGeom prst="actionButtonHelp">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500659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289249" y="1123837"/>
            <a:ext cx="4016116" cy="1255469"/>
          </a:xfrm>
        </p:spPr>
        <p:txBody>
          <a:bodyPr>
            <a:normAutofit/>
          </a:bodyPr>
          <a:lstStyle/>
          <a:p>
            <a:r>
              <a:rPr lang="ro-RO" sz="2300" dirty="0">
                <a:latin typeface="Tahoma" panose="020B0604030504040204" pitchFamily="34" charset="0"/>
                <a:ea typeface="Tahoma" panose="020B0604030504040204" pitchFamily="34" charset="0"/>
                <a:cs typeface="Tahoma" panose="020B0604030504040204" pitchFamily="34" charset="0"/>
              </a:rPr>
              <a:t>Capturarea și explicarea unor aspecte legate de practicile de lucru din domeniu. </a:t>
            </a:r>
          </a:p>
        </p:txBody>
      </p:sp>
      <p:sp>
        <p:nvSpPr>
          <p:cNvPr id="64" name="Content Placeholder 2">
            <a:extLst>
              <a:ext uri="{FF2B5EF4-FFF2-40B4-BE49-F238E27FC236}">
                <a16:creationId xmlns:a16="http://schemas.microsoft.com/office/drawing/2014/main" id="{BD5A9A93-C719-E337-C777-F504C34F1E8E}"/>
              </a:ext>
            </a:extLst>
          </p:cNvPr>
          <p:cNvSpPr>
            <a:spLocks noGrp="1"/>
          </p:cNvSpPr>
          <p:nvPr>
            <p:ph idx="1"/>
          </p:nvPr>
        </p:nvSpPr>
        <p:spPr>
          <a:xfrm>
            <a:off x="289249" y="2510395"/>
            <a:ext cx="4016116" cy="3274586"/>
          </a:xfrm>
        </p:spPr>
        <p:txBody>
          <a:bodyPr anchor="t">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În proiectele mai ample: realizarea de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WAAD (Work Activity Affinity Diagram)</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Exemplu:</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“Am </a:t>
            </a:r>
            <a:r>
              <a:rPr lang="en-GB" i="1" dirty="0" err="1">
                <a:solidFill>
                  <a:schemeClr val="tx1"/>
                </a:solidFill>
                <a:latin typeface="Tahoma" panose="020B0604030504040204" pitchFamily="34" charset="0"/>
                <a:ea typeface="Tahoma" panose="020B0604030504040204" pitchFamily="34" charset="0"/>
                <a:cs typeface="Tahoma" panose="020B0604030504040204" pitchFamily="34" charset="0"/>
              </a:rPr>
              <a:t>avut</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i="1" dirty="0" err="1">
                <a:solidFill>
                  <a:schemeClr val="tx1"/>
                </a:solidFill>
                <a:latin typeface="Tahoma" panose="020B0604030504040204" pitchFamily="34" charset="0"/>
                <a:ea typeface="Tahoma" panose="020B0604030504040204" pitchFamily="34" charset="0"/>
                <a:cs typeface="Tahoma" panose="020B0604030504040204" pitchFamily="34" charset="0"/>
              </a:rPr>
              <a:t>dificult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ăți la plata cu cardul la ghișeu.</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[18]</a:t>
            </a:r>
          </a:p>
          <a:p>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Am fost într-un birou să mă înscriu, dar mi-au pierdut fișa</a:t>
            </a:r>
            <a:r>
              <a:rPr lang="en-GB" i="1"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[12]</a:t>
            </a: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i="1" dirty="0">
              <a:solidFill>
                <a:schemeClr val="tx1"/>
              </a:solidFill>
              <a:latin typeface="Tahoma" panose="020B0604030504040204" pitchFamily="34" charset="0"/>
              <a:ea typeface="Tahoma" panose="020B0604030504040204" pitchFamily="34" charset="0"/>
              <a:cs typeface="Tahoma" panose="020B0604030504040204" pitchFamily="34" charset="0"/>
            </a:endParaRPr>
          </a:p>
          <a:p>
            <a:endParaRPr lang="ro-RO" dirty="0">
              <a:solidFill>
                <a:srgbClr val="FFFFFF"/>
              </a:solidFill>
              <a:latin typeface="Tahoma" panose="020B0604030504040204" pitchFamily="34" charset="0"/>
              <a:ea typeface="Tahoma" panose="020B0604030504040204" pitchFamily="34" charset="0"/>
              <a:cs typeface="Tahoma" panose="020B0604030504040204" pitchFamily="34" charset="0"/>
            </a:endParaRPr>
          </a:p>
          <a:p>
            <a:endParaRPr lang="ro-RO" dirty="0">
              <a:solidFill>
                <a:srgbClr val="FFFFFF"/>
              </a:solidFill>
              <a:latin typeface="Tahoma" panose="020B0604030504040204" pitchFamily="34" charset="0"/>
              <a:ea typeface="Tahoma" panose="020B0604030504040204" pitchFamily="34" charset="0"/>
              <a:cs typeface="Tahoma" panose="020B0604030504040204" pitchFamily="34" charset="0"/>
            </a:endParaRPr>
          </a:p>
        </p:txBody>
      </p:sp>
      <p:pic>
        <p:nvPicPr>
          <p:cNvPr id="4" name="Picture 3" descr="Sursa: ">
            <a:extLst>
              <a:ext uri="{FF2B5EF4-FFF2-40B4-BE49-F238E27FC236}">
                <a16:creationId xmlns:a16="http://schemas.microsoft.com/office/drawing/2014/main" id="{6E4EEF77-DE31-B28E-4AA8-C47CB15C2C1A}"/>
              </a:ext>
            </a:extLst>
          </p:cNvPr>
          <p:cNvPicPr>
            <a:picLocks noChangeAspect="1"/>
          </p:cNvPicPr>
          <p:nvPr/>
        </p:nvPicPr>
        <p:blipFill rotWithShape="1">
          <a:blip r:embed="rId2">
            <a:extLst>
              <a:ext uri="{28A0092B-C50C-407E-A947-70E740481C1C}">
                <a14:useLocalDpi xmlns:a14="http://schemas.microsoft.com/office/drawing/2010/main" val="0"/>
              </a:ext>
            </a:extLst>
          </a:blip>
          <a:srcRect l="12004" r="1" b="1"/>
          <a:stretch/>
        </p:blipFill>
        <p:spPr>
          <a:xfrm>
            <a:off x="5165388" y="761999"/>
            <a:ext cx="5644048" cy="4860588"/>
          </a:xfrm>
          <a:prstGeom prst="rect">
            <a:avLst/>
          </a:prstGeom>
        </p:spPr>
      </p:pic>
      <p:sp>
        <p:nvSpPr>
          <p:cNvPr id="5" name="TextBox 4">
            <a:extLst>
              <a:ext uri="{FF2B5EF4-FFF2-40B4-BE49-F238E27FC236}">
                <a16:creationId xmlns:a16="http://schemas.microsoft.com/office/drawing/2014/main" id="{428BFB2F-25DB-FF9C-116B-DD01E2A21DC1}"/>
              </a:ext>
            </a:extLst>
          </p:cNvPr>
          <p:cNvSpPr txBox="1"/>
          <p:nvPr/>
        </p:nvSpPr>
        <p:spPr>
          <a:xfrm>
            <a:off x="5622587" y="5744742"/>
            <a:ext cx="489301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ro-RO"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Sursa:</a:t>
            </a:r>
            <a:r>
              <a:rPr kumimoji="0" lang="en-GB"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GB" sz="1600" b="0" i="0" u="none" strike="noStrike" kern="1200" cap="none" spc="0" normalizeH="0" baseline="0" noProof="0" dirty="0" err="1">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Holtzblatt</a:t>
            </a:r>
            <a:r>
              <a:rPr kumimoji="0" lang="ro-RO"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 și </a:t>
            </a:r>
            <a:r>
              <a:rPr kumimoji="0" lang="en-GB"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Beyer</a:t>
            </a:r>
            <a:r>
              <a:rPr kumimoji="0" lang="ro-RO"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ro-RO" sz="1600" b="0" i="1"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Contextual design, </a:t>
            </a:r>
            <a:r>
              <a:rPr kumimoji="0" lang="ro-RO" sz="1600" b="0" i="0" u="none" strike="noStrike" kern="1200" cap="none" spc="0" normalizeH="0" baseline="0" noProof="0" dirty="0">
                <a:ln>
                  <a:noFill/>
                </a:ln>
                <a:solidFill>
                  <a:srgbClr val="2E2E2E"/>
                </a:solidFill>
                <a:effectLst/>
                <a:uLnTx/>
                <a:uFillTx/>
                <a:latin typeface="Tahoma" panose="020B0604030504040204" pitchFamily="34" charset="0"/>
                <a:ea typeface="Tahoma" panose="020B0604030504040204" pitchFamily="34" charset="0"/>
                <a:cs typeface="Tahoma" panose="020B0604030504040204" pitchFamily="34" charset="0"/>
              </a:rPr>
              <a:t>2017</a:t>
            </a:r>
            <a:r>
              <a:rPr kumimoji="0" lang="ro-RO"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 </a:t>
            </a:r>
            <a:endParaRPr kumimoji="0" lang="en-GB" sz="16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0" name="Rectangle 9">
            <a:extLst>
              <a:ext uri="{FF2B5EF4-FFF2-40B4-BE49-F238E27FC236}">
                <a16:creationId xmlns:a16="http://schemas.microsoft.com/office/drawing/2014/main" id="{D4C6B55D-03F4-C5B0-A113-FABCFC8D1D4B}"/>
              </a:ext>
            </a:extLst>
          </p:cNvPr>
          <p:cNvSpPr/>
          <p:nvPr/>
        </p:nvSpPr>
        <p:spPr>
          <a:xfrm>
            <a:off x="2198453" y="4893014"/>
            <a:ext cx="1322960" cy="1021006"/>
          </a:xfrm>
          <a:prstGeom prst="rect">
            <a:avLst/>
          </a:prstGeom>
          <a:solidFill>
            <a:srgbClr val="FFC000"/>
          </a:solidFill>
          <a:ln w="190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Preocup</a:t>
            </a:r>
            <a:r>
              <a:rPr kumimoji="0" lang="ro-RO" sz="1800"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ări legate de securitate</a:t>
            </a:r>
          </a:p>
        </p:txBody>
      </p:sp>
    </p:spTree>
    <p:extLst>
      <p:ext uri="{BB962C8B-B14F-4D97-AF65-F5344CB8AC3E}">
        <p14:creationId xmlns:p14="http://schemas.microsoft.com/office/powerpoint/2010/main" val="3573327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ro-RO"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Alte exemple</a:t>
            </a:r>
            <a:endPar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cxnSp>
        <p:nvCxnSpPr>
          <p:cNvPr id="32"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r>
              <a:rPr lang="ro-RO" i="1" dirty="0">
                <a:latin typeface="Tahoma" panose="020B0604030504040204" pitchFamily="34" charset="0"/>
                <a:ea typeface="Tahoma" panose="020B0604030504040204" pitchFamily="34" charset="0"/>
                <a:cs typeface="Tahoma" panose="020B0604030504040204" pitchFamily="34" charset="0"/>
              </a:rPr>
              <a:t>Să pot sorta după categorii (sporturi individuale, de echipă, etc.). Să pot vedea data/ora competițiilor sportive la care participă echipele clubului.</a:t>
            </a:r>
          </a:p>
          <a:p>
            <a:r>
              <a:rPr lang="ro-RO" sz="1800" dirty="0">
                <a:solidFill>
                  <a:schemeClr val="bg1"/>
                </a:solidFill>
                <a:latin typeface="Tahoma" panose="020B0604030504040204" pitchFamily="34" charset="0"/>
                <a:ea typeface="Tahoma" panose="020B0604030504040204" pitchFamily="34" charset="0"/>
                <a:cs typeface="Tahoma" panose="020B0604030504040204" pitchFamily="34" charset="0"/>
              </a:rPr>
              <a:t>Cerințe // Arhitectura informației // Structură, organizare după categorii</a:t>
            </a:r>
          </a:p>
          <a:p>
            <a:r>
              <a:rPr lang="ro-RO" i="1" dirty="0">
                <a:latin typeface="Tahoma" panose="020B0604030504040204" pitchFamily="34" charset="0"/>
                <a:ea typeface="Tahoma" panose="020B0604030504040204" pitchFamily="34" charset="0"/>
                <a:cs typeface="Tahoma" panose="020B0604030504040204" pitchFamily="34" charset="0"/>
              </a:rPr>
              <a:t>Este important ca în cazul în care fac o plată online pe site pentru abonament să existe o pagină de confirmare care să indice exact ce plătesc.</a:t>
            </a:r>
          </a:p>
          <a:p>
            <a:r>
              <a:rPr lang="ro-RO" sz="1800" dirty="0">
                <a:solidFill>
                  <a:schemeClr val="bg1"/>
                </a:solidFill>
                <a:latin typeface="Tahoma" panose="020B0604030504040204" pitchFamily="34" charset="0"/>
                <a:ea typeface="Tahoma" panose="020B0604030504040204" pitchFamily="34" charset="0"/>
                <a:cs typeface="Tahoma" panose="020B0604030504040204" pitchFamily="34" charset="0"/>
              </a:rPr>
              <a:t>Modele // Modelul de flux. </a:t>
            </a:r>
            <a:endParaRPr lang="en-GB" sz="18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066458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2">
            <a:extLst>
              <a:ext uri="{FF2B5EF4-FFF2-40B4-BE49-F238E27FC236}">
                <a16:creationId xmlns:a16="http://schemas.microsoft.com/office/drawing/2014/main" id="{80516254-1D9F-4F3A-9870-3A3280BE2B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539116" y="864108"/>
            <a:ext cx="3073914" cy="5120639"/>
          </a:xfrm>
        </p:spPr>
        <p:txBody>
          <a:bodyPr>
            <a:normAutofit/>
          </a:bodyPr>
          <a:lstStyle/>
          <a:p>
            <a:pPr algn="r"/>
            <a:r>
              <a:rPr lang="ro-RO"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rPr>
              <a:t>Alte exemple</a:t>
            </a:r>
            <a:endParaRPr lang="en-GB" dirty="0">
              <a:solidFill>
                <a:schemeClr val="tx1">
                  <a:lumMod val="85000"/>
                  <a:lumOff val="1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24">
            <a:extLst>
              <a:ext uri="{FF2B5EF4-FFF2-40B4-BE49-F238E27FC236}">
                <a16:creationId xmlns:a16="http://schemas.microsoft.com/office/drawing/2014/main" id="{FC14672B-27A5-4CDA-ABAF-5E4CF4B41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cxnSp>
        <p:nvCxnSpPr>
          <p:cNvPr id="32" name="Straight Connector 26">
            <a:extLst>
              <a:ext uri="{FF2B5EF4-FFF2-40B4-BE49-F238E27FC236}">
                <a16:creationId xmlns:a16="http://schemas.microsoft.com/office/drawing/2014/main" id="{8D89589C-2C90-4407-A995-05EC3DD7AB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5289229" y="864108"/>
            <a:ext cx="5910677" cy="5120640"/>
          </a:xfrm>
        </p:spPr>
        <p:txBody>
          <a:bodyPr>
            <a:normAutofit/>
          </a:bodyPr>
          <a:lstStyle/>
          <a:p>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Să pot sorta după categorii (sporturi individuale, de echipă, etc.). Să pot vedea data/ora competițiilor sportive la care participă echipele clubului.</a:t>
            </a:r>
          </a:p>
          <a:p>
            <a:r>
              <a:rPr lang="ro-RO" sz="1800" dirty="0">
                <a:solidFill>
                  <a:schemeClr val="tx1"/>
                </a:solidFill>
                <a:latin typeface="Tahoma" panose="020B0604030504040204" pitchFamily="34" charset="0"/>
                <a:ea typeface="Tahoma" panose="020B0604030504040204" pitchFamily="34" charset="0"/>
                <a:cs typeface="Tahoma" panose="020B0604030504040204" pitchFamily="34" charset="0"/>
              </a:rPr>
              <a:t>Cerințe // Arhitectura informației // Structură, organizare după categorii</a:t>
            </a:r>
          </a:p>
          <a:p>
            <a:r>
              <a:rPr lang="ro-RO" i="1" dirty="0">
                <a:solidFill>
                  <a:schemeClr val="tx1"/>
                </a:solidFill>
                <a:latin typeface="Tahoma" panose="020B0604030504040204" pitchFamily="34" charset="0"/>
                <a:ea typeface="Tahoma" panose="020B0604030504040204" pitchFamily="34" charset="0"/>
                <a:cs typeface="Tahoma" panose="020B0604030504040204" pitchFamily="34" charset="0"/>
              </a:rPr>
              <a:t>Este important ca în cazul în care fac o plată online pe site pentru abonament să existe o pagină de confirmare care să indice exact ce plătesc.</a:t>
            </a:r>
          </a:p>
          <a:p>
            <a:r>
              <a:rPr lang="ro-RO" sz="1800" dirty="0">
                <a:solidFill>
                  <a:schemeClr val="tx1"/>
                </a:solidFill>
                <a:latin typeface="Tahoma" panose="020B0604030504040204" pitchFamily="34" charset="0"/>
                <a:ea typeface="Tahoma" panose="020B0604030504040204" pitchFamily="34" charset="0"/>
                <a:cs typeface="Tahoma" panose="020B0604030504040204" pitchFamily="34" charset="0"/>
              </a:rPr>
              <a:t>Modele // Modelul de flux. </a:t>
            </a:r>
            <a:endParaRPr lang="en-GB"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9" name="Rectangle 28">
            <a:extLst>
              <a:ext uri="{FF2B5EF4-FFF2-40B4-BE49-F238E27FC236}">
                <a16:creationId xmlns:a16="http://schemas.microsoft.com/office/drawing/2014/main" id="{9A206779-5C74-4555-94BC-5845C92E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23050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BDCA64-AEA9-1710-1D34-988F40F16C16}"/>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1" name="Rectangle 20">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5" name="Freeform: Shape 24">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38909890-DF91-F930-138A-1BC95BF8E040}"/>
              </a:ext>
            </a:extLst>
          </p:cNvPr>
          <p:cNvSpPr>
            <a:spLocks noGrp="1"/>
          </p:cNvSpPr>
          <p:nvPr>
            <p:ph type="title"/>
          </p:nvPr>
        </p:nvSpPr>
        <p:spPr>
          <a:xfrm>
            <a:off x="4084398" y="1298448"/>
            <a:ext cx="7315200" cy="3255264"/>
          </a:xfrm>
        </p:spPr>
        <p:txBody>
          <a:bodyPr vert="horz" lIns="91440" tIns="45720" rIns="91440" bIns="45720" rtlCol="0" anchor="b">
            <a:normAutofit/>
          </a:bodyPr>
          <a:lstStyle/>
          <a:p>
            <a:r>
              <a:rPr lang="en-US" sz="5900" spc="-100" dirty="0" err="1">
                <a:solidFill>
                  <a:schemeClr val="tx2"/>
                </a:solidFill>
                <a:latin typeface="Tahoma" panose="020B0604030504040204" pitchFamily="34" charset="0"/>
                <a:ea typeface="Tahoma" panose="020B0604030504040204" pitchFamily="34" charset="0"/>
                <a:cs typeface="Tahoma" panose="020B0604030504040204" pitchFamily="34" charset="0"/>
              </a:rPr>
              <a:t>Înțelegerea</a:t>
            </a:r>
            <a:r>
              <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5900" spc="-100" dirty="0" err="1">
                <a:solidFill>
                  <a:schemeClr val="tx2"/>
                </a:solidFill>
                <a:latin typeface="Tahoma" panose="020B0604030504040204" pitchFamily="34" charset="0"/>
                <a:ea typeface="Tahoma" panose="020B0604030504040204" pitchFamily="34" charset="0"/>
                <a:cs typeface="Tahoma" panose="020B0604030504040204" pitchFamily="34" charset="0"/>
              </a:rPr>
              <a:t>domeniului</a:t>
            </a:r>
            <a:r>
              <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rPr>
              <a:t> de </a:t>
            </a:r>
            <a:r>
              <a:rPr lang="en-US" sz="5900" spc="-100" dirty="0" err="1">
                <a:solidFill>
                  <a:schemeClr val="tx2"/>
                </a:solidFill>
                <a:latin typeface="Tahoma" panose="020B0604030504040204" pitchFamily="34" charset="0"/>
                <a:ea typeface="Tahoma" panose="020B0604030504040204" pitchFamily="34" charset="0"/>
                <a:cs typeface="Tahoma" panose="020B0604030504040204" pitchFamily="34" charset="0"/>
              </a:rPr>
              <a:t>lucru</a:t>
            </a:r>
            <a:r>
              <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5900" spc="-100" dirty="0" err="1">
                <a:solidFill>
                  <a:schemeClr val="tx2"/>
                </a:solidFill>
                <a:latin typeface="Tahoma" panose="020B0604030504040204" pitchFamily="34" charset="0"/>
                <a:ea typeface="Tahoma" panose="020B0604030504040204" pitchFamily="34" charset="0"/>
                <a:cs typeface="Tahoma" panose="020B0604030504040204" pitchFamily="34" charset="0"/>
              </a:rPr>
              <a:t>în</a:t>
            </a:r>
            <a:r>
              <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5900" spc="-100" dirty="0" err="1">
                <a:solidFill>
                  <a:schemeClr val="tx2"/>
                </a:solidFill>
                <a:latin typeface="Tahoma" panose="020B0604030504040204" pitchFamily="34" charset="0"/>
                <a:ea typeface="Tahoma" panose="020B0604030504040204" pitchFamily="34" charset="0"/>
                <a:cs typeface="Tahoma" panose="020B0604030504040204" pitchFamily="34" charset="0"/>
              </a:rPr>
              <a:t>ansamblul</a:t>
            </a:r>
            <a:r>
              <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sz="5900" spc="-100" dirty="0" err="1">
                <a:solidFill>
                  <a:schemeClr val="tx2"/>
                </a:solidFill>
                <a:latin typeface="Tahoma" panose="020B0604030504040204" pitchFamily="34" charset="0"/>
                <a:ea typeface="Tahoma" panose="020B0604030504040204" pitchFamily="34" charset="0"/>
                <a:cs typeface="Tahoma" panose="020B0604030504040204" pitchFamily="34" charset="0"/>
              </a:rPr>
              <a:t>său</a:t>
            </a:r>
            <a:endPar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050771"/>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86EEAC6-011F-4499-ACFF-2FDC742DB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5" name="Rectangle 14">
            <a:extLst>
              <a:ext uri="{FF2B5EF4-FFF2-40B4-BE49-F238E27FC236}">
                <a16:creationId xmlns:a16="http://schemas.microsoft.com/office/drawing/2014/main" id="{6970F14D-B6E6-40EA-96B4-4E18D0CF9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7" name="Rectangle 16">
            <a:extLst>
              <a:ext uri="{FF2B5EF4-FFF2-40B4-BE49-F238E27FC236}">
                <a16:creationId xmlns:a16="http://schemas.microsoft.com/office/drawing/2014/main" id="{F13A95FF-1A75-49AA-86AE-EED61BD0E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B1C6B366-603D-F2CB-073A-0D8BD7B9D250}"/>
              </a:ext>
            </a:extLst>
          </p:cNvPr>
          <p:cNvSpPr>
            <a:spLocks noGrp="1"/>
          </p:cNvSpPr>
          <p:nvPr>
            <p:ph type="title"/>
          </p:nvPr>
        </p:nvSpPr>
        <p:spPr>
          <a:xfrm>
            <a:off x="289249" y="1765861"/>
            <a:ext cx="4016116" cy="3370343"/>
          </a:xfrm>
        </p:spPr>
        <p:txBody>
          <a:bodyPr vert="horz" lIns="91440" tIns="45720" rIns="91440" bIns="45720" rtlCol="0" anchor="ctr">
            <a:normAutofit fontScale="90000"/>
          </a:bodyPr>
          <a:lstStyle/>
          <a:p>
            <a:r>
              <a:rPr lang="ro-RO" sz="3600" dirty="0">
                <a:latin typeface="Tahoma" panose="020B0604030504040204" pitchFamily="34" charset="0"/>
                <a:ea typeface="Tahoma" panose="020B0604030504040204" pitchFamily="34" charset="0"/>
                <a:cs typeface="Tahoma" panose="020B0604030504040204" pitchFamily="34" charset="0"/>
              </a:rPr>
              <a:t>The </a:t>
            </a:r>
            <a:r>
              <a:rPr lang="ro-RO" sz="3600" i="1" dirty="0">
                <a:latin typeface="Tahoma" panose="020B0604030504040204" pitchFamily="34" charset="0"/>
                <a:ea typeface="Tahoma" panose="020B0604030504040204" pitchFamily="34" charset="0"/>
                <a:cs typeface="Tahoma" panose="020B0604030504040204" pitchFamily="34" charset="0"/>
              </a:rPr>
              <a:t>Wheel. </a:t>
            </a:r>
            <a:br>
              <a:rPr lang="ro-RO" sz="3600" i="1" dirty="0">
                <a:latin typeface="Tahoma" panose="020B0604030504040204" pitchFamily="34" charset="0"/>
                <a:ea typeface="Tahoma" panose="020B0604030504040204" pitchFamily="34" charset="0"/>
                <a:cs typeface="Tahoma" panose="020B0604030504040204" pitchFamily="34" charset="0"/>
              </a:rPr>
            </a:br>
            <a:r>
              <a:rPr lang="ro-RO" sz="3600" dirty="0">
                <a:latin typeface="Tahoma" panose="020B0604030504040204" pitchFamily="34" charset="0"/>
                <a:ea typeface="Tahoma" panose="020B0604030504040204" pitchFamily="34" charset="0"/>
                <a:cs typeface="Tahoma" panose="020B0604030504040204" pitchFamily="34" charset="0"/>
              </a:rPr>
              <a:t>Un ciclu de lucru presupune o succesiune mai complexă de activități, permanent </a:t>
            </a:r>
            <a:r>
              <a:rPr lang="ro-RO" sz="3600" i="1" dirty="0">
                <a:latin typeface="Tahoma" panose="020B0604030504040204" pitchFamily="34" charset="0"/>
                <a:ea typeface="Tahoma" panose="020B0604030504040204" pitchFamily="34" charset="0"/>
                <a:cs typeface="Tahoma" panose="020B0604030504040204" pitchFamily="34" charset="0"/>
              </a:rPr>
              <a:t>feedback </a:t>
            </a:r>
            <a:r>
              <a:rPr lang="ro-RO" sz="3600" dirty="0">
                <a:latin typeface="Tahoma" panose="020B0604030504040204" pitchFamily="34" charset="0"/>
                <a:ea typeface="Tahoma" panose="020B0604030504040204" pitchFamily="34" charset="0"/>
                <a:cs typeface="Tahoma" panose="020B0604030504040204" pitchFamily="34" charset="0"/>
              </a:rPr>
              <a:t>și multiple iterații</a:t>
            </a:r>
            <a:endParaRPr 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3">
            <a:extLst>
              <a:ext uri="{FF2B5EF4-FFF2-40B4-BE49-F238E27FC236}">
                <a16:creationId xmlns:a16="http://schemas.microsoft.com/office/drawing/2014/main" id="{0EF18D4F-2DF6-F9AE-08E9-FEC89EDD2D9D}"/>
              </a:ext>
            </a:extLst>
          </p:cNvPr>
          <p:cNvSpPr>
            <a:spLocks noGrp="1"/>
          </p:cNvSpPr>
          <p:nvPr>
            <p:ph type="body" sz="half" idx="2"/>
          </p:nvPr>
        </p:nvSpPr>
        <p:spPr>
          <a:xfrm>
            <a:off x="289249" y="5535037"/>
            <a:ext cx="4016116" cy="249943"/>
          </a:xfrm>
        </p:spPr>
        <p:txBody>
          <a:bodyPr vert="horz" lIns="91440" tIns="45720" rIns="91440" bIns="45720" rtlCol="0" anchor="t">
            <a:normAutofit fontScale="77500" lnSpcReduction="20000"/>
          </a:bodyPr>
          <a:lstStyle/>
          <a:p>
            <a:pPr indent="-182880">
              <a:lnSpc>
                <a:spcPct val="90000"/>
              </a:lnSpc>
              <a:buFont typeface="Wingdings 2" pitchFamily="18" charset="2"/>
              <a:buChar char=""/>
            </a:pPr>
            <a:r>
              <a:rPr lang="ro-RO" sz="1800" dirty="0">
                <a:solidFill>
                  <a:schemeClr val="tx1"/>
                </a:solidFill>
                <a:latin typeface="Tahoma" panose="020B0604030504040204" pitchFamily="34" charset="0"/>
                <a:ea typeface="Tahoma" panose="020B0604030504040204" pitchFamily="34" charset="0"/>
                <a:cs typeface="Tahoma" panose="020B0604030504040204" pitchFamily="34" charset="0"/>
              </a:rPr>
              <a:t>Sursa: Hartson și Pyla, 2019</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8" name="Picture Placeholder 7">
            <a:extLst>
              <a:ext uri="{FF2B5EF4-FFF2-40B4-BE49-F238E27FC236}">
                <a16:creationId xmlns:a16="http://schemas.microsoft.com/office/drawing/2014/main" id="{69193BF6-12EC-B80A-B08D-D856C061BE84}"/>
              </a:ext>
            </a:extLst>
          </p:cNvPr>
          <p:cNvPicPr>
            <a:picLocks noGrp="1" noChangeAspect="1"/>
          </p:cNvPicPr>
          <p:nvPr>
            <p:ph type="pic" idx="1"/>
          </p:nvPr>
        </p:nvPicPr>
        <p:blipFill rotWithShape="1">
          <a:blip r:embed="rId2"/>
          <a:srcRect l="4395" r="4397" b="2"/>
          <a:stretch/>
        </p:blipFill>
        <p:spPr>
          <a:xfrm>
            <a:off x="5147190" y="763675"/>
            <a:ext cx="6193767" cy="5330650"/>
          </a:xfrm>
          <a:prstGeom prst="rect">
            <a:avLst/>
          </a:prstGeom>
        </p:spPr>
      </p:pic>
    </p:spTree>
    <p:extLst>
      <p:ext uri="{BB962C8B-B14F-4D97-AF65-F5344CB8AC3E}">
        <p14:creationId xmlns:p14="http://schemas.microsoft.com/office/powerpoint/2010/main" val="184634262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2"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3" name="Rectangle 12">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Text Placeholder 3">
            <a:extLst>
              <a:ext uri="{FF2B5EF4-FFF2-40B4-BE49-F238E27FC236}">
                <a16:creationId xmlns:a16="http://schemas.microsoft.com/office/drawing/2014/main" id="{55C8C9CC-E2B5-6FCC-67CA-BB1CD14D01F9}"/>
              </a:ext>
            </a:extLst>
          </p:cNvPr>
          <p:cNvSpPr>
            <a:spLocks noGrp="1"/>
          </p:cNvSpPr>
          <p:nvPr>
            <p:ph type="body" sz="half" idx="2"/>
          </p:nvPr>
        </p:nvSpPr>
        <p:spPr>
          <a:xfrm>
            <a:off x="1264150" y="1496501"/>
            <a:ext cx="6461231" cy="3864998"/>
          </a:xfrm>
        </p:spPr>
        <p:txBody>
          <a:bodyPr vert="horz" lIns="91440" tIns="45720" rIns="91440" bIns="45720" rtlCol="0" anchor="ctr">
            <a:normAutofit/>
          </a:bodyPr>
          <a:lstStyle/>
          <a:p>
            <a:pPr indent="-182880">
              <a:lnSpc>
                <a:spcPct val="90000"/>
              </a:lnSpc>
              <a:buFont typeface="Wingdings 2" pitchFamily="18" charset="2"/>
              <a:buChar char=""/>
            </a:pPr>
            <a:endParaRPr lang="en-US" dirty="0">
              <a:solidFill>
                <a:schemeClr val="tx1">
                  <a:lumMod val="65000"/>
                  <a:lumOff val="35000"/>
                </a:schemeClr>
              </a:solidFill>
            </a:endParaRPr>
          </a:p>
        </p:txBody>
      </p:sp>
      <p:sp>
        <p:nvSpPr>
          <p:cNvPr id="25" name="Freeform: Shape 16">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78508CA-FE42-6ABD-5632-834AFEBE1A0C}"/>
              </a:ext>
            </a:extLst>
          </p:cNvPr>
          <p:cNvSpPr>
            <a:spLocks noGrp="1"/>
          </p:cNvSpPr>
          <p:nvPr>
            <p:ph type="title"/>
          </p:nvPr>
        </p:nvSpPr>
        <p:spPr>
          <a:xfrm>
            <a:off x="8982805" y="1865740"/>
            <a:ext cx="2947482" cy="3126520"/>
          </a:xfrm>
        </p:spPr>
        <p:txBody>
          <a:bodyPr vert="horz" lIns="91440" tIns="45720" rIns="91440" bIns="45720" rtlCol="0" anchor="ctr">
            <a:normAutofit/>
          </a:bodyPr>
          <a:lstStyle/>
          <a:p>
            <a:r>
              <a:rPr lang="ro-RO" sz="3600" dirty="0">
                <a:solidFill>
                  <a:schemeClr val="tx1"/>
                </a:solidFill>
                <a:latin typeface="Tahoma" panose="020B0604030504040204" pitchFamily="34" charset="0"/>
                <a:ea typeface="Tahoma" panose="020B0604030504040204" pitchFamily="34" charset="0"/>
                <a:cs typeface="Tahoma" panose="020B0604030504040204" pitchFamily="34" charset="0"/>
              </a:rPr>
              <a:t>3. Înțelegerea cerințelor</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a:extLst>
              <a:ext uri="{FF2B5EF4-FFF2-40B4-BE49-F238E27FC236}">
                <a16:creationId xmlns:a16="http://schemas.microsoft.com/office/drawing/2014/main" id="{EC708577-8C0B-E7EF-D13D-0340F04161D6}"/>
              </a:ext>
            </a:extLst>
          </p:cNvPr>
          <p:cNvPicPr>
            <a:picLocks noChangeAspect="1"/>
          </p:cNvPicPr>
          <p:nvPr/>
        </p:nvPicPr>
        <p:blipFill>
          <a:blip r:embed="rId2"/>
          <a:stretch>
            <a:fillRect/>
          </a:stretch>
        </p:blipFill>
        <p:spPr>
          <a:xfrm>
            <a:off x="1044014" y="761999"/>
            <a:ext cx="6935168" cy="5048955"/>
          </a:xfrm>
          <a:prstGeom prst="rect">
            <a:avLst/>
          </a:prstGeom>
        </p:spPr>
      </p:pic>
    </p:spTree>
    <p:extLst>
      <p:ext uri="{BB962C8B-B14F-4D97-AF65-F5344CB8AC3E}">
        <p14:creationId xmlns:p14="http://schemas.microsoft.com/office/powerpoint/2010/main" val="29009049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43162304-DA60-4C31-9E2B-E22F8DA75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2" name="Rectangle 10">
            <a:extLst>
              <a:ext uri="{FF2B5EF4-FFF2-40B4-BE49-F238E27FC236}">
                <a16:creationId xmlns:a16="http://schemas.microsoft.com/office/drawing/2014/main" id="{C4AE1EFF-264A-4A42-BEA1-0E875F40D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23" name="Rectangle 12">
            <a:extLst>
              <a:ext uri="{FF2B5EF4-FFF2-40B4-BE49-F238E27FC236}">
                <a16:creationId xmlns:a16="http://schemas.microsoft.com/office/drawing/2014/main" id="{5DB23C2B-2054-4D8B-9E98-9190F8E05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4">
            <a:extLst>
              <a:ext uri="{FF2B5EF4-FFF2-40B4-BE49-F238E27FC236}">
                <a16:creationId xmlns:a16="http://schemas.microsoft.com/office/drawing/2014/main" id="{665C2FCD-09A4-4B4B-AA73-F330DFE91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2" y="752748"/>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 name="Text Placeholder 3">
            <a:extLst>
              <a:ext uri="{FF2B5EF4-FFF2-40B4-BE49-F238E27FC236}">
                <a16:creationId xmlns:a16="http://schemas.microsoft.com/office/drawing/2014/main" id="{55C8C9CC-E2B5-6FCC-67CA-BB1CD14D01F9}"/>
              </a:ext>
            </a:extLst>
          </p:cNvPr>
          <p:cNvSpPr>
            <a:spLocks noGrp="1"/>
          </p:cNvSpPr>
          <p:nvPr>
            <p:ph type="body" sz="half" idx="2"/>
          </p:nvPr>
        </p:nvSpPr>
        <p:spPr>
          <a:xfrm>
            <a:off x="1264150" y="1496501"/>
            <a:ext cx="6461231" cy="3864998"/>
          </a:xfrm>
        </p:spPr>
        <p:txBody>
          <a:bodyPr vert="horz" lIns="91440" tIns="45720" rIns="91440" bIns="45720" rtlCol="0" anchor="ctr">
            <a:normAutofit/>
          </a:bodyPr>
          <a:lstStyle/>
          <a:p>
            <a:pPr indent="-182880">
              <a:lnSpc>
                <a:spcPct val="90000"/>
              </a:lnSpc>
              <a:buFont typeface="Wingdings 2" pitchFamily="18" charset="2"/>
              <a:buChar char=""/>
            </a:pPr>
            <a:endParaRPr lang="en-US" dirty="0">
              <a:solidFill>
                <a:schemeClr val="tx1">
                  <a:lumMod val="65000"/>
                  <a:lumOff val="35000"/>
                </a:schemeClr>
              </a:solidFill>
            </a:endParaRPr>
          </a:p>
        </p:txBody>
      </p:sp>
      <p:sp>
        <p:nvSpPr>
          <p:cNvPr id="25" name="Freeform: Shape 16">
            <a:extLst>
              <a:ext uri="{FF2B5EF4-FFF2-40B4-BE49-F238E27FC236}">
                <a16:creationId xmlns:a16="http://schemas.microsoft.com/office/drawing/2014/main" id="{8797B5BC-9873-45F9-97D6-298FB5AF0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7094" y="761999"/>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A78508CA-FE42-6ABD-5632-834AFEBE1A0C}"/>
              </a:ext>
            </a:extLst>
          </p:cNvPr>
          <p:cNvSpPr>
            <a:spLocks noGrp="1"/>
          </p:cNvSpPr>
          <p:nvPr>
            <p:ph type="title"/>
          </p:nvPr>
        </p:nvSpPr>
        <p:spPr>
          <a:xfrm>
            <a:off x="8982805" y="1865740"/>
            <a:ext cx="2947482" cy="3126520"/>
          </a:xfrm>
        </p:spPr>
        <p:txBody>
          <a:bodyPr vert="horz" lIns="91440" tIns="45720" rIns="91440" bIns="45720" rtlCol="0" anchor="ctr">
            <a:normAutofit/>
          </a:bodyPr>
          <a:lstStyle/>
          <a:p>
            <a:r>
              <a:rPr lang="ro-RO" sz="3600" dirty="0">
                <a:solidFill>
                  <a:schemeClr val="tx1"/>
                </a:solidFill>
                <a:latin typeface="Tahoma" panose="020B0604030504040204" pitchFamily="34" charset="0"/>
                <a:ea typeface="Tahoma" panose="020B0604030504040204" pitchFamily="34" charset="0"/>
                <a:cs typeface="Tahoma" panose="020B0604030504040204" pitchFamily="34" charset="0"/>
              </a:rPr>
              <a:t>3. Înțelegerea cerințelor</a:t>
            </a:r>
            <a:endParaRPr lang="en-US" sz="36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12" name="Picture 11">
            <a:extLst>
              <a:ext uri="{FF2B5EF4-FFF2-40B4-BE49-F238E27FC236}">
                <a16:creationId xmlns:a16="http://schemas.microsoft.com/office/drawing/2014/main" id="{EC708577-8C0B-E7EF-D13D-0340F04161D6}"/>
              </a:ext>
            </a:extLst>
          </p:cNvPr>
          <p:cNvPicPr>
            <a:picLocks noChangeAspect="1"/>
          </p:cNvPicPr>
          <p:nvPr/>
        </p:nvPicPr>
        <p:blipFill>
          <a:blip r:embed="rId2"/>
          <a:stretch>
            <a:fillRect/>
          </a:stretch>
        </p:blipFill>
        <p:spPr>
          <a:xfrm>
            <a:off x="1044014" y="761999"/>
            <a:ext cx="6935168" cy="5048955"/>
          </a:xfrm>
          <a:prstGeom prst="rect">
            <a:avLst/>
          </a:prstGeom>
        </p:spPr>
      </p:pic>
      <p:sp>
        <p:nvSpPr>
          <p:cNvPr id="14" name="Oval 13">
            <a:extLst>
              <a:ext uri="{FF2B5EF4-FFF2-40B4-BE49-F238E27FC236}">
                <a16:creationId xmlns:a16="http://schemas.microsoft.com/office/drawing/2014/main" id="{79F7CBA0-D9B6-F221-1CE8-A4BE79B58A3F}"/>
              </a:ext>
            </a:extLst>
          </p:cNvPr>
          <p:cNvSpPr/>
          <p:nvPr/>
        </p:nvSpPr>
        <p:spPr>
          <a:xfrm>
            <a:off x="261713" y="291831"/>
            <a:ext cx="4456202" cy="3297676"/>
          </a:xfrm>
          <a:prstGeom prst="ellipse">
            <a:avLst/>
          </a:prstGeom>
          <a:noFill/>
          <a:ln w="317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507367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252919" y="1123837"/>
            <a:ext cx="2947482" cy="4601183"/>
          </a:xfrm>
        </p:spPr>
        <p:txBody>
          <a:bodyPr>
            <a:normAutofit/>
          </a:bodyPr>
          <a:lstStyle/>
          <a:p>
            <a:r>
              <a:rPr lang="ro-RO" dirty="0">
                <a:solidFill>
                  <a:schemeClr val="tx1"/>
                </a:solidFill>
                <a:latin typeface="Tahoma" panose="020B0604030504040204" pitchFamily="34" charset="0"/>
                <a:ea typeface="Tahoma" panose="020B0604030504040204" pitchFamily="34" charset="0"/>
                <a:cs typeface="Tahoma" panose="020B0604030504040204" pitchFamily="34" charset="0"/>
              </a:rPr>
              <a:t>3. Înțelegerea cerințelor</a:t>
            </a:r>
            <a:endParaRPr lang="en-GB"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5" name="Content Placeholder 2">
            <a:extLst>
              <a:ext uri="{FF2B5EF4-FFF2-40B4-BE49-F238E27FC236}">
                <a16:creationId xmlns:a16="http://schemas.microsoft.com/office/drawing/2014/main" id="{85F62BF9-959F-D7D1-E557-AA877E3CFC97}"/>
              </a:ext>
            </a:extLst>
          </p:cNvPr>
          <p:cNvGraphicFramePr>
            <a:graphicFrameLocks noGrp="1"/>
          </p:cNvGraphicFramePr>
          <p:nvPr>
            <p:ph idx="1"/>
            <p:extLst>
              <p:ext uri="{D42A27DB-BD31-4B8C-83A1-F6EECF244321}">
                <p14:modId xmlns:p14="http://schemas.microsoft.com/office/powerpoint/2010/main" val="686348640"/>
              </p:ext>
            </p:extLst>
          </p:nvPr>
        </p:nvGraphicFramePr>
        <p:xfrm>
          <a:off x="3759896" y="885459"/>
          <a:ext cx="7728267" cy="5087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0850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fontScale="90000"/>
          </a:bodyPr>
          <a:lstStyle/>
          <a:p>
            <a:r>
              <a:rPr lang="ro-RO" dirty="0">
                <a:latin typeface="Tahoma" panose="020B0604030504040204" pitchFamily="34" charset="0"/>
                <a:ea typeface="Tahoma" panose="020B0604030504040204" pitchFamily="34" charset="0"/>
                <a:cs typeface="Tahoma" panose="020B0604030504040204" pitchFamily="34" charset="0"/>
              </a:rPr>
              <a:t>Extragerea aspectelor esențiale: utilizarea unor </a:t>
            </a:r>
            <a:r>
              <a:rPr lang="ro-RO" i="1" dirty="0">
                <a:latin typeface="Tahoma" panose="020B0604030504040204" pitchFamily="34" charset="0"/>
                <a:ea typeface="Tahoma" panose="020B0604030504040204" pitchFamily="34" charset="0"/>
                <a:cs typeface="Tahoma" panose="020B0604030504040204" pitchFamily="34" charset="0"/>
              </a:rPr>
              <a:t>work activity notes</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Scurte, elementare, clare, concise, complete, de sine stătătoare, modulare</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Eventual: informații adiționale (cum ar fi sursele datelor).</a:t>
            </a:r>
          </a:p>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Pot fi sortate ca </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input-uri </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pentru o serie de categorii</a:t>
            </a:r>
          </a:p>
          <a:p>
            <a:pPr lvl="1">
              <a:buFont typeface="Courier New" panose="02070309020205020404" pitchFamily="49" charset="0"/>
              <a:buChar char="o"/>
            </a:pP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user stories </a:t>
            </a: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și </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requirements</a:t>
            </a: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lvl="1">
              <a:buFont typeface="Courier New" panose="02070309020205020404" pitchFamily="49" charset="0"/>
              <a:buChar char="o"/>
            </a:pP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 modele,</a:t>
            </a:r>
          </a:p>
          <a:p>
            <a:pPr lvl="1">
              <a:buFont typeface="Courier New" panose="02070309020205020404" pitchFamily="49" charset="0"/>
              <a:buChar char="o"/>
            </a:pP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WAAD </a:t>
            </a: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ro-RO" sz="2200" i="1" dirty="0">
                <a:solidFill>
                  <a:schemeClr val="tx1"/>
                </a:solidFill>
                <a:latin typeface="Tahoma" panose="020B0604030504040204" pitchFamily="34" charset="0"/>
                <a:ea typeface="Tahoma" panose="020B0604030504040204" pitchFamily="34" charset="0"/>
                <a:cs typeface="Tahoma" panose="020B0604030504040204" pitchFamily="34" charset="0"/>
              </a:rPr>
              <a:t>Work Activity Affinity Diagram</a:t>
            </a:r>
            <a:r>
              <a:rPr lang="ro-RO" sz="22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58268042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9">
            <a:extLst>
              <a:ext uri="{FF2B5EF4-FFF2-40B4-BE49-F238E27FC236}">
                <a16:creationId xmlns:a16="http://schemas.microsoft.com/office/drawing/2014/main" id="{C162DF2A-64D1-4AA9-BA42-8A4063EAD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1" name="Rectangle 31">
            <a:extLst>
              <a:ext uri="{FF2B5EF4-FFF2-40B4-BE49-F238E27FC236}">
                <a16:creationId xmlns:a16="http://schemas.microsoft.com/office/drawing/2014/main" id="{5D7C1373-63AF-4A75-909E-990E0535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useBgFill="1">
        <p:nvSpPr>
          <p:cNvPr id="42" name="Rectangle 33">
            <a:extLst>
              <a:ext uri="{FF2B5EF4-FFF2-40B4-BE49-F238E27FC236}">
                <a16:creationId xmlns:a16="http://schemas.microsoft.com/office/drawing/2014/main" id="{57F231E5-F402-49E1-82B4-C762909ED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35">
            <a:extLst>
              <a:ext uri="{FF2B5EF4-FFF2-40B4-BE49-F238E27FC236}">
                <a16:creationId xmlns:a16="http://schemas.microsoft.com/office/drawing/2014/main" id="{6F0BA12B-74D1-4DB1-9A3F-C9BA27B81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44" name="Freeform: Shape 37">
            <a:extLst>
              <a:ext uri="{FF2B5EF4-FFF2-40B4-BE49-F238E27FC236}">
                <a16:creationId xmlns:a16="http://schemas.microsoft.com/office/drawing/2014/main" id="{515FCC40-AA93-4D3B-90D0-69BC824EA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49619B0F-31FB-7A10-49B3-D8067DB6DCFF}"/>
              </a:ext>
            </a:extLst>
          </p:cNvPr>
          <p:cNvSpPr>
            <a:spLocks noGrp="1"/>
          </p:cNvSpPr>
          <p:nvPr>
            <p:ph type="title"/>
          </p:nvPr>
        </p:nvSpPr>
        <p:spPr>
          <a:xfrm>
            <a:off x="4084398" y="1298448"/>
            <a:ext cx="7315200" cy="3255264"/>
          </a:xfrm>
        </p:spPr>
        <p:txBody>
          <a:bodyPr vert="horz" lIns="91440" tIns="45720" rIns="91440" bIns="45720" rtlCol="0" anchor="b">
            <a:normAutofit/>
          </a:bodyPr>
          <a:lstStyle/>
          <a:p>
            <a:r>
              <a:rPr lang="ro-RO" sz="5900" spc="-100" dirty="0">
                <a:solidFill>
                  <a:schemeClr val="tx2"/>
                </a:solidFill>
                <a:latin typeface="Tahoma" panose="020B0604030504040204" pitchFamily="34" charset="0"/>
                <a:ea typeface="Tahoma" panose="020B0604030504040204" pitchFamily="34" charset="0"/>
                <a:cs typeface="Tahoma" panose="020B0604030504040204" pitchFamily="34" charset="0"/>
              </a:rPr>
              <a:t>3.1 Colectarea datelor (</a:t>
            </a:r>
            <a:r>
              <a:rPr lang="ro-RO" sz="5900" i="1" spc="-100" dirty="0">
                <a:solidFill>
                  <a:schemeClr val="tx2"/>
                </a:solidFill>
                <a:latin typeface="Tahoma" panose="020B0604030504040204" pitchFamily="34" charset="0"/>
                <a:ea typeface="Tahoma" panose="020B0604030504040204" pitchFamily="34" charset="0"/>
                <a:cs typeface="Tahoma" panose="020B0604030504040204" pitchFamily="34" charset="0"/>
              </a:rPr>
              <a:t>data </a:t>
            </a:r>
            <a:r>
              <a:rPr lang="en-GB" sz="5900" i="1" spc="-100" dirty="0">
                <a:solidFill>
                  <a:schemeClr val="tx2"/>
                </a:solidFill>
                <a:latin typeface="Tahoma" panose="020B0604030504040204" pitchFamily="34" charset="0"/>
                <a:ea typeface="Tahoma" panose="020B0604030504040204" pitchFamily="34" charset="0"/>
                <a:cs typeface="Tahoma" panose="020B0604030504040204" pitchFamily="34" charset="0"/>
                <a:hlinkClick r:id="rId2"/>
              </a:rPr>
              <a:t>elicitation</a:t>
            </a:r>
            <a:r>
              <a:rPr lang="ro-RO" sz="5900" spc="-100" dirty="0">
                <a:solidFill>
                  <a:schemeClr val="tx2"/>
                </a:solidFill>
                <a:latin typeface="Tahoma" panose="020B0604030504040204" pitchFamily="34" charset="0"/>
                <a:ea typeface="Tahoma" panose="020B0604030504040204" pitchFamily="34" charset="0"/>
                <a:cs typeface="Tahoma" panose="020B0604030504040204" pitchFamily="34" charset="0"/>
              </a:rPr>
              <a:t>)</a:t>
            </a:r>
            <a:endParaRPr lang="en-US" sz="5900" spc="-1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1355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DC5A77-10C9-4ECF-B7EB-8D917F36A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FFE28B5-FB16-49A9-B851-3C35FAC0C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10905976" cy="1651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600754" y="1087374"/>
            <a:ext cx="8983489" cy="1000978"/>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Colectarea datelor</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Rectangle 11">
            <a:extLst>
              <a:ext uri="{FF2B5EF4-FFF2-40B4-BE49-F238E27FC236}">
                <a16:creationId xmlns:a16="http://schemas.microsoft.com/office/drawing/2014/main" id="{01014442-855A-4E0F-8D09-C314661A4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4533" y="758952"/>
            <a:ext cx="1185379" cy="1651133"/>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B1ABF09-86CF-414E-88A5-2B84CC723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 y="2526526"/>
            <a:ext cx="1169701" cy="356337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3FE91770-CDBB-4D24-94E5-AD484F36C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79019" y="2526526"/>
            <a:ext cx="10920893" cy="3563377"/>
          </a:xfrm>
          <a:prstGeom prst="rect">
            <a:avLst/>
          </a:prstGeom>
          <a:solidFill>
            <a:schemeClr val="bg2">
              <a:lumMod val="60000"/>
              <a:lumOff val="4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BD5A9A93-C719-E337-C777-F504C34F1E8E}"/>
              </a:ext>
            </a:extLst>
          </p:cNvPr>
          <p:cNvSpPr>
            <a:spLocks noGrp="1"/>
          </p:cNvSpPr>
          <p:nvPr>
            <p:ph idx="1"/>
          </p:nvPr>
        </p:nvSpPr>
        <p:spPr>
          <a:xfrm>
            <a:off x="1600753" y="2535446"/>
            <a:ext cx="8983489" cy="3554457"/>
          </a:xfrm>
        </p:spPr>
        <p:txBody>
          <a:bodyPr>
            <a:normAutofit/>
          </a:bodyPr>
          <a:lstStyle/>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Este despre </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usage research.</a:t>
            </a:r>
            <a:endParaRPr lang="ro-RO"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Include observarea și intervievarea clientului</a:t>
            </a:r>
            <a:r>
              <a:rPr lang="en-GB"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GB" sz="2400" dirty="0" err="1">
                <a:solidFill>
                  <a:schemeClr val="tx1"/>
                </a:solidFill>
                <a:latin typeface="Tahoma" panose="020B0604030504040204" pitchFamily="34" charset="0"/>
                <a:ea typeface="Tahoma" panose="020B0604030504040204" pitchFamily="34" charset="0"/>
                <a:cs typeface="Tahoma" panose="020B0604030504040204" pitchFamily="34" charset="0"/>
              </a:rPr>
              <a:t>orientat</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ă spre client). Recent (în contextul dezvoltării software, NU </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design</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data-driven elicitation</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 e.g. </a:t>
            </a:r>
            <a:r>
              <a:rPr lang="ro-RO" sz="2400" dirty="0">
                <a:solidFill>
                  <a:srgbClr val="0070C0"/>
                </a:solidFill>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Franch et al., 2018</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ro-RO" sz="2400" dirty="0">
                <a:solidFill>
                  <a:srgbClr val="0070C0"/>
                </a:solidFill>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Lim et al., 2021</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Nu este vorba despre a întreba (direct) clientul ce dorește. Rolul designer-ului este de a înțelege necesitățile și de a deduce/propune soluții de design. </a:t>
            </a:r>
            <a:r>
              <a:rPr lang="ro-RO" sz="2400" i="1" dirty="0">
                <a:solidFill>
                  <a:schemeClr val="tx1"/>
                </a:solidFill>
                <a:latin typeface="Tahoma" panose="020B0604030504040204" pitchFamily="34" charset="0"/>
                <a:ea typeface="Tahoma" panose="020B0604030504040204" pitchFamily="34" charset="0"/>
                <a:cs typeface="Tahoma" panose="020B0604030504040204" pitchFamily="34" charset="0"/>
              </a:rPr>
              <a:t>Designer-ul </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rPr>
              <a:t>trebuie să depună efortul </a:t>
            </a:r>
            <a:r>
              <a:rPr lang="ro-RO" sz="2400" dirty="0">
                <a:solidFill>
                  <a:schemeClr val="tx1"/>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endParaRPr lang="ro-RO"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82680428"/>
      </p:ext>
    </p:extLst>
  </p:cSld>
  <p:clrMapOvr>
    <a:masterClrMapping/>
  </p:clrMapOvr>
  <p:transition spd="slow">
    <p:push dir="u"/>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10.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58A5A0AE86014F80A5241FB0D7200D" ma:contentTypeVersion="4" ma:contentTypeDescription="Create a new document." ma:contentTypeScope="" ma:versionID="94078ee7c356570673608688e36ee0e8">
  <xsd:schema xmlns:xsd="http://www.w3.org/2001/XMLSchema" xmlns:xs="http://www.w3.org/2001/XMLSchema" xmlns:p="http://schemas.microsoft.com/office/2006/metadata/properties" xmlns:ns2="af6d7299-1f0f-48d7-b719-72d3a846a03e" targetNamespace="http://schemas.microsoft.com/office/2006/metadata/properties" ma:root="true" ma:fieldsID="092b47e0705d357d8dc07ca94bda197d" ns2:_="">
    <xsd:import namespace="af6d7299-1f0f-48d7-b719-72d3a846a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d7299-1f0f-48d7-b719-72d3a846a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8633D4-C389-487B-AEB5-50A7DD1525FD}"/>
</file>

<file path=customXml/itemProps2.xml><?xml version="1.0" encoding="utf-8"?>
<ds:datastoreItem xmlns:ds="http://schemas.openxmlformats.org/officeDocument/2006/customXml" ds:itemID="{1F6EAD8D-9640-4FE2-B579-F7CA262A8180}"/>
</file>

<file path=customXml/itemProps3.xml><?xml version="1.0" encoding="utf-8"?>
<ds:datastoreItem xmlns:ds="http://schemas.openxmlformats.org/officeDocument/2006/customXml" ds:itemID="{8D4B81FF-9645-45E1-8ABE-8CD61FC15530}"/>
</file>

<file path=docProps/app.xml><?xml version="1.0" encoding="utf-8"?>
<Properties xmlns="http://schemas.openxmlformats.org/officeDocument/2006/extended-properties" xmlns:vt="http://schemas.openxmlformats.org/officeDocument/2006/docPropsVTypes">
  <Template>TM03457475[[fn=Frame]]</Template>
  <TotalTime>3198</TotalTime>
  <Words>2011</Words>
  <Application>Microsoft Office PowerPoint</Application>
  <PresentationFormat>Widescreen</PresentationFormat>
  <Paragraphs>180</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Corbel</vt:lpstr>
      <vt:lpstr>Courier New</vt:lpstr>
      <vt:lpstr>Tahoma</vt:lpstr>
      <vt:lpstr>Wingdings</vt:lpstr>
      <vt:lpstr>Wingdings 2</vt:lpstr>
      <vt:lpstr>Frame</vt:lpstr>
      <vt:lpstr>Experiența de utilizare și interacțiunea cu utilizatorul UX/UI Design</vt:lpstr>
      <vt:lpstr>În cursul anterior: element central the wheel (activitățile principale ale fluxului de lucru)</vt:lpstr>
      <vt:lpstr>De actualitate: modelul de tip wheel (proces ciclic)</vt:lpstr>
      <vt:lpstr>The Wheel.  Un ciclu de lucru presupune o succesiune mai complexă de activități, permanent feedback și multiple iterații</vt:lpstr>
      <vt:lpstr>3. Înțelegerea cerințelor</vt:lpstr>
      <vt:lpstr>3. Înțelegerea cerințelor</vt:lpstr>
      <vt:lpstr>3. Înțelegerea cerințelor</vt:lpstr>
      <vt:lpstr>3.1 Colectarea datelor (data elicitation)</vt:lpstr>
      <vt:lpstr>Colectarea datelor</vt:lpstr>
      <vt:lpstr>O serie de aspecte importante</vt:lpstr>
      <vt:lpstr>Înainte de vizita la client</vt:lpstr>
      <vt:lpstr>Înainte de vizita la client</vt:lpstr>
      <vt:lpstr>În timpul vizitei la client</vt:lpstr>
      <vt:lpstr>Recomandări</vt:lpstr>
      <vt:lpstr>În timpul vizitei la client</vt:lpstr>
      <vt:lpstr>Ce categorii de informații caută să afle un UX designer?</vt:lpstr>
      <vt:lpstr>Ce categorii de informații caută să afle un UX designer?</vt:lpstr>
      <vt:lpstr>Ce categorii de informații caută să afle un UX designer?</vt:lpstr>
      <vt:lpstr>În timpul vizitei la client</vt:lpstr>
      <vt:lpstr>Extragerea datelor relevante. Eficientizare</vt:lpstr>
      <vt:lpstr>3.2 Analiza datelor </vt:lpstr>
      <vt:lpstr>Scopuri principale</vt:lpstr>
      <vt:lpstr>Extragerea aspectelor esențiale: utilizarea unor work activity notes</vt:lpstr>
      <vt:lpstr>Utilizarea unor work activity notes – exemplu Înscrieri/programări pentru un club sportiv</vt:lpstr>
      <vt:lpstr>Utilizarea unor work activity notes – exemplu Înscrieri/programări pentru un club sportiv</vt:lpstr>
      <vt:lpstr>Scopuri principale</vt:lpstr>
      <vt:lpstr>Enumerarea unor caracteristici și funcționalități necesare utilizatorilor. Relatări, cerințe, user stories, user X stories </vt:lpstr>
      <vt:lpstr>Scopuri principale</vt:lpstr>
      <vt:lpstr>Capturarea și explicarea unor aspecte legate de practicile de lucru din domeniu. </vt:lpstr>
      <vt:lpstr>Capturarea și explicarea unor aspecte legate de practicile de lucru din domeniu. </vt:lpstr>
      <vt:lpstr>Capturarea și explicarea unor aspecte legate de practicile de lucru din domeniu. </vt:lpstr>
      <vt:lpstr>Alte exemple</vt:lpstr>
      <vt:lpstr>Alte exemple</vt:lpstr>
      <vt:lpstr>Înțelegerea domeniului de lucru în ansamblul său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Sorin Stupariu</dc:creator>
  <cp:lastModifiedBy>Mihai Sorin Stupariu</cp:lastModifiedBy>
  <cp:revision>138</cp:revision>
  <dcterms:created xsi:type="dcterms:W3CDTF">2023-02-16T13:01:46Z</dcterms:created>
  <dcterms:modified xsi:type="dcterms:W3CDTF">2025-03-03T13:00:54Z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0x010100F158A5A0AE86014F80A5241FB0D7200D</vt:lpwstr>
  </property>
</Properties>
</file>