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18"/>
  </p:notesMasterIdLst>
  <p:sldIdLst>
    <p:sldId id="256" r:id="rId2"/>
    <p:sldId id="362" r:id="rId3"/>
    <p:sldId id="364" r:id="rId4"/>
    <p:sldId id="368" r:id="rId5"/>
    <p:sldId id="356" r:id="rId6"/>
    <p:sldId id="393" r:id="rId7"/>
    <p:sldId id="394" r:id="rId8"/>
    <p:sldId id="395" r:id="rId9"/>
    <p:sldId id="396" r:id="rId10"/>
    <p:sldId id="398" r:id="rId11"/>
    <p:sldId id="404" r:id="rId12"/>
    <p:sldId id="399" r:id="rId13"/>
    <p:sldId id="387" r:id="rId14"/>
    <p:sldId id="405" r:id="rId15"/>
    <p:sldId id="402" r:id="rId16"/>
    <p:sldId id="4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235AE-4C38-4C16-AAE8-E5DB9181E816}">
          <p14:sldIdLst>
            <p14:sldId id="256"/>
            <p14:sldId id="362"/>
            <p14:sldId id="364"/>
            <p14:sldId id="368"/>
            <p14:sldId id="356"/>
            <p14:sldId id="393"/>
            <p14:sldId id="394"/>
            <p14:sldId id="395"/>
            <p14:sldId id="396"/>
            <p14:sldId id="398"/>
            <p14:sldId id="404"/>
            <p14:sldId id="399"/>
            <p14:sldId id="387"/>
            <p14:sldId id="405"/>
            <p14:sldId id="402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Sorin Stupariu" userId="9325f0a2-807e-4494-81c6-34e78a3af472" providerId="ADAL" clId="{8357912E-5E7B-41F1-B99C-93CBB372427B}"/>
    <pc:docChg chg="modSld">
      <pc:chgData name="Mihai Sorin Stupariu" userId="9325f0a2-807e-4494-81c6-34e78a3af472" providerId="ADAL" clId="{8357912E-5E7B-41F1-B99C-93CBB372427B}" dt="2024-03-17T18:46:42.125" v="1" actId="20577"/>
      <pc:docMkLst>
        <pc:docMk/>
      </pc:docMkLst>
      <pc:sldChg chg="modSp mod">
        <pc:chgData name="Mihai Sorin Stupariu" userId="9325f0a2-807e-4494-81c6-34e78a3af472" providerId="ADAL" clId="{8357912E-5E7B-41F1-B99C-93CBB372427B}" dt="2024-03-17T18:46:42.125" v="1" actId="20577"/>
        <pc:sldMkLst>
          <pc:docMk/>
          <pc:sldMk cId="3840909421" sldId="256"/>
        </pc:sldMkLst>
        <pc:spChg chg="mod">
          <ac:chgData name="Mihai Sorin Stupariu" userId="9325f0a2-807e-4494-81c6-34e78a3af472" providerId="ADAL" clId="{8357912E-5E7B-41F1-B99C-93CBB372427B}" dt="2024-03-17T18:46:42.125" v="1" actId="20577"/>
          <ac:spMkLst>
            <pc:docMk/>
            <pc:sldMk cId="3840909421" sldId="256"/>
            <ac:spMk id="3" creationId="{E9CB0EF9-0780-DB11-85D8-1EED3A2A3F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ADED-99B5-4593-AC97-948B10095E73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7B23-44BF-4274-99EE-5A1AB3FC9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7B23-44BF-4274-99EE-5A1AB3FC95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2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9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7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9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5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9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9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hyperlink" Target="https://www.nngroup.com/articles/transactional-and-confirmation-email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hyperlink" Target="https://www.troyhunt.com/the-cobra-effect-that-is-disabli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edium.com/@flik185/designing-a-better-password-input-field-140446e0ed08" TargetMode="External"/><Relationship Id="rId5" Type="http://schemas.openxmlformats.org/officeDocument/2006/relationships/hyperlink" Target="https://www.nngroup.com/articles/password-creation/" TargetMode="External"/><Relationship Id="rId4" Type="http://schemas.openxmlformats.org/officeDocument/2006/relationships/hyperlink" Target="https://www.nngroup.com/articles/passwords-memor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interaction-design.org/literature/article/ui-animation-how-to-apply-disney-s-12-principles-of-animation-to-ui-design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www.interaction-design.org/literature/topics/interaction-desig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nngroup.com/articles/icon-usabil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hyperlink" Target="https://www.nngroup.com/articles/bad-icons/" TargetMode="External"/><Relationship Id="rId4" Type="http://schemas.openxmlformats.org/officeDocument/2006/relationships/hyperlink" Target="https://www.nngroup.com/articles/icon-testing/?lm=icon-text-labels&amp;pt=youtubevide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nngroup.com/articles/icon-usabilit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143-C00F-011F-D6D3-E661091A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275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3400" b="1" i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Experien</a:t>
            </a: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ța de utilizare și interacțiunea cu utilizatorul</a:t>
            </a:r>
            <a:b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UX/UI Design</a:t>
            </a:r>
            <a:endParaRPr lang="en-GB" sz="3400" b="1" i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0EF9-0780-DB11-85D8-1EED3A2A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Mihai-Sorin Stupariu</a:t>
            </a:r>
          </a:p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20" name="Picture 3" descr="Lightbulb idea concept">
            <a:extLst>
              <a:ext uri="{FF2B5EF4-FFF2-40B4-BE49-F238E27FC236}">
                <a16:creationId xmlns:a16="http://schemas.microsoft.com/office/drawing/2014/main" id="{A636C389-5482-1FDB-2F0A-A5A010A4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090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6" y="1380511"/>
            <a:ext cx="621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Utilizarea caracteristicilor native ale dispozitivelor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Valorificarea resurselor dispozitivelor și a elementelor UI deja existente - un element în minus de învățat de către utilizatori</a:t>
            </a:r>
            <a:endParaRPr lang="ro-RO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Exemplu: tastaturi numerice pentru numere, sume de bani, etc.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18FD-2C01-D6F5-8578-90426904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6" y="1137332"/>
            <a:ext cx="1929686" cy="39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6" y="1380511"/>
            <a:ext cx="621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control pentru selectarea datei (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picker controls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Poate fi utilizat sistemul nativ al dispozitivului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este nevoie de ceva mai complex: consistență în aplicație - utilizarea unor seturi diferite de elemente de control în părți diferite ale produsului poate genera confuzie pentru utilizatori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11CB6-26A5-098C-7E79-36ED3124B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606" y="1927242"/>
            <a:ext cx="3647309" cy="21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6" y="1380511"/>
            <a:ext cx="6211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Validarea adresei de e-mail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Flexibilitate (nu doar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top-level domains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prea strict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Validare pe componenta server, cu un click (folosind mesaj de validare)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 despre e-mailuri (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tranzacții/confirmare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11CB6-26A5-098C-7E79-36ED3124B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4136" y="1418202"/>
            <a:ext cx="3635121" cy="2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0" y="957029"/>
            <a:ext cx="72880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Eficientizarea procesului de manevrare a parolelor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Parola să poată fi vizualizată atunci când este creată, alte elemente referitoare la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crearea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unei parole</a:t>
            </a:r>
            <a:endPara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Regulile referitoare la complexitatea parolei să fie vizibile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recomandări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v.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comentarii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Discutabil: (i) dubla verificare la crearea parolei, (ii) posibilitatea de a activa/dezactiva funcționalitatea de tip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paste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pentru parole -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opinie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recuperarea unei parole: să fie deja completată adresa de e-mail când este solicitată resetarea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forgot password flow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dar să nu fie confirmat/infirmat un nume de utilizator.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serie de elemente relevante pentru flux: (i) ultima adresă să fie pre-completată, (ii) să fie trimis e-mail/SMS cu un link care să expire în timp scurt, pentru resetare, (iii) link-ul să conducă direct la pagina pentru resetarea parolei, (iv) link-ul să fie funcțional și la a doua utilizare, (v) la resetare – utilizatorul să fie conectat la aplicație/sistem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36EAD-708A-8435-4E6D-F017BB728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350" y="1535779"/>
            <a:ext cx="4088934" cy="30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72091" y="1320730"/>
            <a:ext cx="62117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Utilizarea literelor mari/mici (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sensitive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Adresele de-mail și numele domeniilor web: nu sunt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sensitive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sisteme/aplicații în care numele utilizatorilor sunt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sensitive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Utilizarea necorespunzătoare poate conduce la o experiență neconvingătoare de utilizare și la erori – în general, valorile implicite nu sunt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sensitive</a:t>
            </a: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este necesară utilizarea: mesaj de informare/avertizare. De exemplu parolele: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sensitive</a:t>
            </a: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11CB6-26A5-098C-7E79-36ED3124B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547" y="2543350"/>
            <a:ext cx="5331568" cy="14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6" y="1380511"/>
            <a:ext cx="62117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Utilizarea animațiilor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Legată de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interaction design</a:t>
            </a:r>
            <a:endParaRPr lang="ro-RO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Microanimațiile să fie (i) subtile, pentru a nu distrage utilizatorul, (ii) scurte, pentru a nu întrerupe sarcinile de bază executate de utilizator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trebuie aplicată elementelor cu care utilizatorul interacționează direct (de exemplu meniuri)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 apărea probleme la încărcări lente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Utilizarea de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placeholders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testare pe diverse dispozitive și pentru diverse conexiuni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75CF3-42C7-A139-3231-5D29B024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70" y="1448656"/>
            <a:ext cx="2948252" cy="2680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929CDE-7741-6B0D-36A8-3648D4DCBAD8}"/>
              </a:ext>
            </a:extLst>
          </p:cNvPr>
          <p:cNvSpPr txBox="1"/>
          <p:nvPr/>
        </p:nvSpPr>
        <p:spPr>
          <a:xfrm>
            <a:off x="6570252" y="4242306"/>
            <a:ext cx="5113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Sursa: </a:t>
            </a:r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https://www.interaction-design.org/literature/article/ui-animation-how-to-apply-disney-s-12-principles-of-animation-to-ui-design</a:t>
            </a:r>
            <a:r>
              <a:rPr lang="ro-RO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1DCCE50-5BF6-42F8-A562-F8C543AD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1" y="321367"/>
            <a:ext cx="10024288" cy="720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</a:t>
            </a:r>
            <a:r>
              <a:rPr lang="en-US" sz="48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4800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78A776B-E301-4D5C-A1B5-A17C1BE1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DFA573-E787-440F-8A24-6F6D3D54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12188952" cy="780581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100000">
                <a:schemeClr val="accent1"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256216" y="1380511"/>
            <a:ext cx="6211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CUI (Conversational User Interfaces)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 un element uzual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o serie de avantaje (focusate, simple, ușor de înțeles)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Opțiuni de comunicare: e-mail/formulare,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 punctul de vedere al experienței de utilizare: preferabilă interacțiunea cu o persoană - cu informații asupra timpului de așteptare până la dialogul direct, eventual cu mesaj că un interlocutor scrie ceva în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</a:t>
            </a: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11CB6-26A5-098C-7E79-36ED3124B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1879" y="2196838"/>
            <a:ext cx="4382036" cy="18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5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1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69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C53C8BF-9653-4474-9153-4FE835420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C08F021-28CE-479A-B96B-5252A9DDF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09507514-A010-4863-8E99-AB3983760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231"/>
            <a:ext cx="5778684" cy="24371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/>
            <a:r>
              <a:rPr lang="en-US" sz="7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PRINCIPII DE DESIGN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15C3BB-3CA4-4964-8FB4-7DA3FBB63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8" y="0"/>
            <a:ext cx="6720840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41F53E-EAF1-4AF0-9386-A74DFBA20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08" y="5762147"/>
            <a:ext cx="6720840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210737-D731-4ED9-8D08-A238C71DD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53E6-104A-0EC8-1732-5378A3646A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81" r="15504"/>
          <a:stretch/>
        </p:blipFill>
        <p:spPr>
          <a:xfrm rot="43200000">
            <a:off x="7798182" y="684680"/>
            <a:ext cx="3697956" cy="5482657"/>
          </a:xfrm>
          <a:prstGeom prst="rect">
            <a:avLst/>
          </a:prstGeom>
        </p:spPr>
      </p:pic>
      <p:pic>
        <p:nvPicPr>
          <p:cNvPr id="5" name="Picture 4" descr="A person walking a path with text above&#10;&#10;Description automatically generated">
            <a:extLst>
              <a:ext uri="{FF2B5EF4-FFF2-40B4-BE49-F238E27FC236}">
                <a16:creationId xmlns:a16="http://schemas.microsoft.com/office/drawing/2014/main" id="{BDFEDC2D-208C-60C0-93A8-6EF572328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0" y="2201695"/>
            <a:ext cx="4618548" cy="35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4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10" y="279400"/>
            <a:ext cx="10396882" cy="797615"/>
          </a:xfrm>
        </p:spPr>
        <p:txBody>
          <a:bodyPr>
            <a:normAutofit/>
          </a:bodyPr>
          <a:lstStyle/>
          <a:p>
            <a:r>
              <a:rPr lang="en-GB" sz="4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 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710" y="1077016"/>
            <a:ext cx="10671797" cy="4297570"/>
          </a:xfrm>
        </p:spPr>
        <p:txBody>
          <a:bodyPr>
            <a:normAutofit/>
          </a:bodyPr>
          <a:lstStyle/>
          <a:p>
            <a:r>
              <a:rPr lang="en-GB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Referin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ță: </a:t>
            </a:r>
            <a:r>
              <a:rPr lang="en-GB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 Grant - </a:t>
            </a:r>
            <a:r>
              <a:rPr lang="en-GB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 UX Principles Second Edition: Actionable Solutions for Product Design Success</a:t>
            </a:r>
            <a:endParaRPr lang="ro-RO" i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Principiile enumerate: punct de plecare. Pot fi găsite argumente pro și contra. O decizie poate fi luată în funcție de experiență / situații concrete / evoluția standardelor.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categorii pot fi luate în considerare? Ce pot viza aceste principii?</a:t>
            </a:r>
          </a:p>
        </p:txBody>
      </p:sp>
    </p:spTree>
    <p:extLst>
      <p:ext uri="{BB962C8B-B14F-4D97-AF65-F5344CB8AC3E}">
        <p14:creationId xmlns:p14="http://schemas.microsoft.com/office/powerpoint/2010/main" val="15475572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AF3F-1B3C-BEA0-56E9-4F6C6334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10" y="279400"/>
            <a:ext cx="10396882" cy="797615"/>
          </a:xfrm>
        </p:spPr>
        <p:txBody>
          <a:bodyPr>
            <a:normAutofit/>
          </a:bodyPr>
          <a:lstStyle/>
          <a:p>
            <a:r>
              <a:rPr lang="en-GB" sz="4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Principii 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7098-6506-AF1F-15D7-F6395C46C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710" y="979054"/>
            <a:ext cx="10671797" cy="4627419"/>
          </a:xfrm>
        </p:spPr>
        <p:txBody>
          <a:bodyPr>
            <a:normAutofit/>
          </a:bodyPr>
          <a:lstStyle/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tipografice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typography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control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conținut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navigare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de </a:t>
            </a:r>
            <a:r>
              <a:rPr lang="ro-RO" i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Formulare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Progres, notificări</a:t>
            </a:r>
          </a:p>
          <a:p>
            <a:r>
              <a:rPr lang="ro-RO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93269483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sz="4300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3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6160654" y="477204"/>
            <a:ext cx="5345547" cy="552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45720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Consistență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este de fapt o pictogramă?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Stilul pictogramelor să fie consistent în cadrul produsului - bine definit de la începutul realizării produsului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Exemplu de inconsistență (cf. W. Grant)</a:t>
            </a: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este necesar, investit timp pentru a crea un stil coerent (mai bună uzabilitate)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BC793-9B01-35C0-CBFB-79B4B5B0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84" y="2042620"/>
            <a:ext cx="1019317" cy="4124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BC8DF-C596-4542-B8DE-DD57934DB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73" y="2905521"/>
            <a:ext cx="2001209" cy="18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sz="4300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3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6160654" y="477204"/>
            <a:ext cx="5345547" cy="552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demodate? (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obsolete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 fi argumente pro și contra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este și cui se adresează produsul (grupe de vârstă, cultură, etc.) este vorba de experiența de utilizare. O pictogramă este o metaforă.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de alt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parte, este vorba și de experiența anterioară, scop ultim: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usability</a:t>
            </a: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Interacțiunea cu utilizatorii: esențială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1EF64-675A-87D5-7F3F-290092D70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1" y="2903670"/>
            <a:ext cx="1678576" cy="1468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4CC12-2E53-8D3D-9EE0-6DC935129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481" y="2650428"/>
            <a:ext cx="3090539" cy="1338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6859A8-E388-880F-CAE8-406FA9CCC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51" y="4376437"/>
            <a:ext cx="2212800" cy="1223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BE7B2E-5526-2784-84B8-476F9A624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982" y="3997225"/>
            <a:ext cx="2419038" cy="16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sz="4300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3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6160654" y="477204"/>
            <a:ext cx="5345547" cy="552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noi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Situații rare: noi pictograme pentru idei noi - majoritatea situațiilor sunt acoperite de tiparele și de convențiile actuale</a:t>
            </a: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este recomandat să fie utilizată o pictogramă existentă pentru a ilustra un concept nou</a:t>
            </a: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Eventual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testat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caracteristica de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usability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recomandări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6CFCA-AA1C-3516-EF58-2984E0547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9" y="4222016"/>
            <a:ext cx="1133765" cy="1426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0E50E-C3B6-7F92-5090-52CC28A6F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182" y="4214242"/>
            <a:ext cx="1431733" cy="14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2592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sz="4300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3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6160654" y="0"/>
            <a:ext cx="5345547" cy="600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ro-R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Etichete pentru pictograme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explicativ lângă pictogramă</a:t>
            </a: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Componentă a </a:t>
            </a:r>
            <a:r>
              <a:rPr lang="ro-RO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usability</a:t>
            </a: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regula celor 5 secunde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 îndeosebi la prima utilizare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Legătură cu contextul (de exemplu o pictogramă cu ceas - ce reprezintă în contextul respectiv?)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Etichetele - utile și pe telefonul mobil</a:t>
            </a: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ro-RO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Excepții: elementele de control utilizate frecvent (ex. selecție bold, italic) - poate fi inclusă o etichetă pentru asistență</a:t>
            </a:r>
          </a:p>
          <a:p>
            <a:pPr marL="571500" lvl="1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</a:pPr>
            <a:endParaRPr lang="ro-RO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aplicațiile interne ale companiilor: unele etichete pot fi generice și ușor recunoscute</a:t>
            </a:r>
            <a:endParaRPr lang="en-US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DD263-E54E-599F-877F-B8B2B3C3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4" y="4801731"/>
            <a:ext cx="5261524" cy="85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1E9E1-D2B2-8FC7-684A-DC7C64B4A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0622" y="3069771"/>
            <a:ext cx="3314917" cy="665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93BE8-68BC-AAB0-0DF9-7321CFA21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623" y="4684072"/>
            <a:ext cx="3260595" cy="4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(</a:t>
            </a:r>
            <a:r>
              <a:rPr lang="ro-RO" sz="4300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iconography</a:t>
            </a:r>
            <a:r>
              <a:rPr lang="ro-RO" sz="4300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300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A94A-0481-521E-3EB4-9E75519A989F}"/>
              </a:ext>
            </a:extLst>
          </p:cNvPr>
          <p:cNvSpPr txBox="1"/>
          <p:nvPr/>
        </p:nvSpPr>
        <p:spPr>
          <a:xfrm>
            <a:off x="6160654" y="477204"/>
            <a:ext cx="5345547" cy="552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ro-R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Pictograme și text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Textul NU trebuie afișat în interiorul pictogramei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Courier New" panose="02070309020205020404" pitchFamily="49" charset="0"/>
              <a:buChar char="o"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Argument: textul nu poate fi tradus de servicii online de traducere și pot apărea confuzii. Aceeași problemă poate să apară pentru utilizatorii cu necesități speciale de accesibilitate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B8695-65DE-13FE-8E92-B4D457C13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4" y="4801731"/>
            <a:ext cx="5261524" cy="8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8A5A0AE86014F80A5241FB0D7200D" ma:contentTypeVersion="4" ma:contentTypeDescription="Create a new document." ma:contentTypeScope="" ma:versionID="94078ee7c356570673608688e36ee0e8">
  <xsd:schema xmlns:xsd="http://www.w3.org/2001/XMLSchema" xmlns:xs="http://www.w3.org/2001/XMLSchema" xmlns:p="http://schemas.microsoft.com/office/2006/metadata/properties" xmlns:ns2="af6d7299-1f0f-48d7-b719-72d3a846a03e" targetNamespace="http://schemas.microsoft.com/office/2006/metadata/properties" ma:root="true" ma:fieldsID="092b47e0705d357d8dc07ca94bda197d" ns2:_="">
    <xsd:import namespace="af6d7299-1f0f-48d7-b719-72d3a846a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d7299-1f0f-48d7-b719-72d3a846a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C91F9D-2878-406C-88E6-381C037AB63C}"/>
</file>

<file path=customXml/itemProps2.xml><?xml version="1.0" encoding="utf-8"?>
<ds:datastoreItem xmlns:ds="http://schemas.openxmlformats.org/officeDocument/2006/customXml" ds:itemID="{800F2E85-7397-44D9-BABD-C044FFDF8940}"/>
</file>

<file path=customXml/itemProps3.xml><?xml version="1.0" encoding="utf-8"?>
<ds:datastoreItem xmlns:ds="http://schemas.openxmlformats.org/officeDocument/2006/customXml" ds:itemID="{BBAEE5FF-1AAF-4E39-80C2-EA7B5E264285}"/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8336</TotalTime>
  <Words>976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Impact</vt:lpstr>
      <vt:lpstr>Tahoma</vt:lpstr>
      <vt:lpstr>Main Event</vt:lpstr>
      <vt:lpstr>Experiența de utilizare și interacțiunea cu utilizatorul UX/UI Design</vt:lpstr>
      <vt:lpstr>6. PRINCIPII DE DESIGN</vt:lpstr>
      <vt:lpstr>Principii de design</vt:lpstr>
      <vt:lpstr>Principii de design</vt:lpstr>
      <vt:lpstr>Pictograme (iconography)</vt:lpstr>
      <vt:lpstr>Pictograme (iconography)</vt:lpstr>
      <vt:lpstr>Pictograme (iconography)</vt:lpstr>
      <vt:lpstr>Pictograme (iconography)</vt:lpstr>
      <vt:lpstr>Pictograme (iconography)</vt:lpstr>
      <vt:lpstr>Elemente de input</vt:lpstr>
      <vt:lpstr>Elemente de input</vt:lpstr>
      <vt:lpstr>Elemente de input</vt:lpstr>
      <vt:lpstr>Elemente de input</vt:lpstr>
      <vt:lpstr>Elemente de input</vt:lpstr>
      <vt:lpstr>Elemente de input</vt:lpstr>
      <vt:lpstr>Elemente de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Sorin Stupariu</dc:creator>
  <cp:lastModifiedBy>Mihai Sorin Stupariu</cp:lastModifiedBy>
  <cp:revision>583</cp:revision>
  <dcterms:created xsi:type="dcterms:W3CDTF">2023-02-16T13:01:46Z</dcterms:created>
  <dcterms:modified xsi:type="dcterms:W3CDTF">2025-04-14T07:17:24Z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0x010100F158A5A0AE86014F80A5241FB0D7200D</vt:lpwstr>
  </property>
</Properties>
</file>