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1" r:id="rId1"/>
  </p:sldMasterIdLst>
  <p:notesMasterIdLst>
    <p:notesMasterId r:id="rId19"/>
  </p:notesMasterIdLst>
  <p:sldIdLst>
    <p:sldId id="256" r:id="rId2"/>
    <p:sldId id="362" r:id="rId3"/>
    <p:sldId id="364" r:id="rId4"/>
    <p:sldId id="368" r:id="rId5"/>
    <p:sldId id="438" r:id="rId6"/>
    <p:sldId id="439" r:id="rId7"/>
    <p:sldId id="440" r:id="rId8"/>
    <p:sldId id="442" r:id="rId9"/>
    <p:sldId id="443" r:id="rId10"/>
    <p:sldId id="444" r:id="rId11"/>
    <p:sldId id="445" r:id="rId12"/>
    <p:sldId id="447" r:id="rId13"/>
    <p:sldId id="446" r:id="rId14"/>
    <p:sldId id="448" r:id="rId15"/>
    <p:sldId id="449" r:id="rId16"/>
    <p:sldId id="398" r:id="rId17"/>
    <p:sldId id="45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8235AE-4C38-4C16-AAE8-E5DB9181E816}">
          <p14:sldIdLst>
            <p14:sldId id="256"/>
            <p14:sldId id="362"/>
            <p14:sldId id="364"/>
            <p14:sldId id="368"/>
            <p14:sldId id="438"/>
            <p14:sldId id="439"/>
            <p14:sldId id="440"/>
            <p14:sldId id="442"/>
            <p14:sldId id="443"/>
            <p14:sldId id="444"/>
            <p14:sldId id="445"/>
            <p14:sldId id="447"/>
            <p14:sldId id="446"/>
            <p14:sldId id="448"/>
            <p14:sldId id="449"/>
            <p14:sldId id="398"/>
            <p14:sldId id="4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27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ai Sorin Stupariu" userId="9325f0a2-807e-4494-81c6-34e78a3af472" providerId="ADAL" clId="{8357912E-5E7B-41F1-B99C-93CBB372427B}"/>
    <pc:docChg chg="modSld">
      <pc:chgData name="Mihai Sorin Stupariu" userId="9325f0a2-807e-4494-81c6-34e78a3af472" providerId="ADAL" clId="{8357912E-5E7B-41F1-B99C-93CBB372427B}" dt="2024-03-17T18:46:42.125" v="1" actId="20577"/>
      <pc:docMkLst>
        <pc:docMk/>
      </pc:docMkLst>
      <pc:sldChg chg="modSp mod">
        <pc:chgData name="Mihai Sorin Stupariu" userId="9325f0a2-807e-4494-81c6-34e78a3af472" providerId="ADAL" clId="{8357912E-5E7B-41F1-B99C-93CBB372427B}" dt="2024-03-17T18:46:42.125" v="1" actId="20577"/>
        <pc:sldMkLst>
          <pc:docMk/>
          <pc:sldMk cId="3840909421" sldId="256"/>
        </pc:sldMkLst>
        <pc:spChg chg="mod">
          <ac:chgData name="Mihai Sorin Stupariu" userId="9325f0a2-807e-4494-81c6-34e78a3af472" providerId="ADAL" clId="{8357912E-5E7B-41F1-B99C-93CBB372427B}" dt="2024-03-17T18:46:42.125" v="1" actId="20577"/>
          <ac:spMkLst>
            <pc:docMk/>
            <pc:sldMk cId="3840909421" sldId="256"/>
            <ac:spMk id="3" creationId="{E9CB0EF9-0780-DB11-85D8-1EED3A2A3FD0}"/>
          </ac:spMkLst>
        </pc:spChg>
      </pc:sldChg>
    </pc:docChg>
  </pc:docChgLst>
  <pc:docChgLst>
    <pc:chgData name="Mihai Sorin Stupariu" userId="9325f0a2-807e-4494-81c6-34e78a3af472" providerId="ADAL" clId="{4252494E-8C45-4501-BB66-71B9B20F0290}"/>
    <pc:docChg chg="modSld">
      <pc:chgData name="Mihai Sorin Stupariu" userId="9325f0a2-807e-4494-81c6-34e78a3af472" providerId="ADAL" clId="{4252494E-8C45-4501-BB66-71B9B20F0290}" dt="2024-04-22T03:50:53.695" v="8" actId="20577"/>
      <pc:docMkLst>
        <pc:docMk/>
      </pc:docMkLst>
      <pc:sldChg chg="modSp mod">
        <pc:chgData name="Mihai Sorin Stupariu" userId="9325f0a2-807e-4494-81c6-34e78a3af472" providerId="ADAL" clId="{4252494E-8C45-4501-BB66-71B9B20F0290}" dt="2024-04-22T03:50:53.695" v="8" actId="20577"/>
        <pc:sldMkLst>
          <pc:docMk/>
          <pc:sldMk cId="3511032571" sldId="429"/>
        </pc:sldMkLst>
        <pc:spChg chg="mod">
          <ac:chgData name="Mihai Sorin Stupariu" userId="9325f0a2-807e-4494-81c6-34e78a3af472" providerId="ADAL" clId="{4252494E-8C45-4501-BB66-71B9B20F0290}" dt="2024-04-22T03:50:53.695" v="8" actId="20577"/>
          <ac:spMkLst>
            <pc:docMk/>
            <pc:sldMk cId="3511032571" sldId="429"/>
            <ac:spMk id="3" creationId="{BC4C7098-6506-AF1F-15D7-F6395C46C1A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8ADED-99B5-4593-AC97-948B10095E73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07B23-44BF-4274-99EE-5A1AB3FC9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4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07B23-44BF-4274-99EE-5A1AB3FC95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829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899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3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672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960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96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76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7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778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555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16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7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1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9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84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6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9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1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77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2" r:id="rId1"/>
    <p:sldLayoutId id="2147484243" r:id="rId2"/>
    <p:sldLayoutId id="2147484244" r:id="rId3"/>
    <p:sldLayoutId id="2147484245" r:id="rId4"/>
    <p:sldLayoutId id="2147484246" r:id="rId5"/>
    <p:sldLayoutId id="2147484247" r:id="rId6"/>
    <p:sldLayoutId id="2147484248" r:id="rId7"/>
    <p:sldLayoutId id="2147484249" r:id="rId8"/>
    <p:sldLayoutId id="2147484250" r:id="rId9"/>
    <p:sldLayoutId id="2147484251" r:id="rId10"/>
    <p:sldLayoutId id="2147484252" r:id="rId11"/>
    <p:sldLayoutId id="2147484253" r:id="rId12"/>
    <p:sldLayoutId id="2147484254" r:id="rId13"/>
    <p:sldLayoutId id="2147484255" r:id="rId14"/>
    <p:sldLayoutId id="2147484256" r:id="rId15"/>
    <p:sldLayoutId id="2147484257" r:id="rId16"/>
    <p:sldLayoutId id="2147484258" r:id="rId17"/>
    <p:sldLayoutId id="21474842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aim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hyperlink" Target="https://www.nngroup.com/articles/touch-target-size/" TargetMode="External"/><Relationship Id="rId7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pple.com/design/human-interface-guidelines/accessibility" TargetMode="External"/><Relationship Id="rId5" Type="http://schemas.openxmlformats.org/officeDocument/2006/relationships/hyperlink" Target="https://developer.android.com/guide/topics/ui/accessibility/apps" TargetMode="External"/><Relationship Id="rId4" Type="http://schemas.openxmlformats.org/officeDocument/2006/relationships/hyperlink" Target="https://www.interaction-design.org/literature/article/how-to-use-tappability-affordance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hyperlink" Target="https://www.nngroup.com/videos/jakobs-law-internet-ux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nngroup.com/articles/modal-nonmodal-dialog/" TargetMode="External"/><Relationship Id="rId5" Type="http://schemas.openxmlformats.org/officeDocument/2006/relationships/hyperlink" Target="https://www.nngroup.com/articles/the-power-of-defaults/" TargetMode="External"/><Relationship Id="rId4" Type="http://schemas.openxmlformats.org/officeDocument/2006/relationships/hyperlink" Target="https://www.nngroup.com/articles/search-visible-and-simpl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WCAG21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www.w3schools.com/accessibility/index.php" TargetMode="External"/><Relationship Id="rId4" Type="http://schemas.openxmlformats.org/officeDocument/2006/relationships/hyperlink" Target="https://en.wikipedia.org/wiki/Web_Content_Accessibility_Guidelin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WAI/WCAG21/Understanding/contrast-minimum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www.siegemedia.com/contrast-ratio" TargetMode="External"/><Relationship Id="rId4" Type="http://schemas.openxmlformats.org/officeDocument/2006/relationships/hyperlink" Target="https://www.nngroup.com/articles/principles-visual-desig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ngroup.com/articles/flat-design/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www.nngroup.com/articles/brutalism-antidesign/" TargetMode="External"/><Relationship Id="rId4" Type="http://schemas.openxmlformats.org/officeDocument/2006/relationships/hyperlink" Target="https://www.interaction-design.org/literature/topics/flat-desig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C143-C00F-011F-D6D3-E661091AB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2" y="1275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GB" sz="3400" b="1" i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Experien</a:t>
            </a:r>
            <a:r>
              <a:rPr lang="ro-RO" sz="3400" b="1" i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ța de utilizare și interacțiunea cu utilizatorul</a:t>
            </a:r>
            <a:br>
              <a:rPr lang="ro-RO" sz="3400" b="1" i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</a:br>
            <a:r>
              <a:rPr lang="ro-RO" sz="3400" b="1" i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UX/UI Design</a:t>
            </a:r>
            <a:endParaRPr lang="en-GB" sz="3400" b="1" i="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B0EF9-0780-DB11-85D8-1EED3A2A3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Mihai-Sorin Stupariu</a:t>
            </a:r>
          </a:p>
          <a:p>
            <a:pPr algn="l"/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-202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pic>
        <p:nvPicPr>
          <p:cNvPr id="20" name="Picture 3" descr="Lightbulb idea concept">
            <a:extLst>
              <a:ext uri="{FF2B5EF4-FFF2-40B4-BE49-F238E27FC236}">
                <a16:creationId xmlns:a16="http://schemas.microsoft.com/office/drawing/2014/main" id="{A636C389-5482-1FDB-2F0A-A5A010A489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89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40909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54915C5-707B-4B29-9E6B-116367F8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070191" cy="6858000"/>
          </a:xfrm>
          <a:custGeom>
            <a:avLst/>
            <a:gdLst>
              <a:gd name="connsiteX0" fmla="*/ 1 w 4061802"/>
              <a:gd name="connsiteY0" fmla="*/ 0 h 6858000"/>
              <a:gd name="connsiteX1" fmla="*/ 4059081 w 4061802"/>
              <a:gd name="connsiteY1" fmla="*/ 0 h 6858000"/>
              <a:gd name="connsiteX2" fmla="*/ 4059081 w 4061802"/>
              <a:gd name="connsiteY2" fmla="*/ 2339825 h 6858000"/>
              <a:gd name="connsiteX3" fmla="*/ 4061802 w 4061802"/>
              <a:gd name="connsiteY3" fmla="*/ 2339683 h 6858000"/>
              <a:gd name="connsiteX4" fmla="*/ 4061802 w 4061802"/>
              <a:gd name="connsiteY4" fmla="*/ 3776054 h 6858000"/>
              <a:gd name="connsiteX5" fmla="*/ 4059081 w 4061802"/>
              <a:gd name="connsiteY5" fmla="*/ 3776199 h 6858000"/>
              <a:gd name="connsiteX6" fmla="*/ 4059081 w 4061802"/>
              <a:gd name="connsiteY6" fmla="*/ 6858000 h 6858000"/>
              <a:gd name="connsiteX7" fmla="*/ 1 w 4061802"/>
              <a:gd name="connsiteY7" fmla="*/ 6858000 h 6858000"/>
              <a:gd name="connsiteX8" fmla="*/ 1 w 4061802"/>
              <a:gd name="connsiteY8" fmla="*/ 3992604 h 6858000"/>
              <a:gd name="connsiteX9" fmla="*/ 0 w 4061802"/>
              <a:gd name="connsiteY9" fmla="*/ 3992604 h 6858000"/>
              <a:gd name="connsiteX10" fmla="*/ 0 w 4061802"/>
              <a:gd name="connsiteY10" fmla="*/ 2552279 h 6858000"/>
              <a:gd name="connsiteX11" fmla="*/ 1 w 4061802"/>
              <a:gd name="connsiteY11" fmla="*/ 25522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61802" h="6858000">
                <a:moveTo>
                  <a:pt x="1" y="0"/>
                </a:moveTo>
                <a:lnTo>
                  <a:pt x="4059081" y="0"/>
                </a:lnTo>
                <a:lnTo>
                  <a:pt x="4059081" y="2339825"/>
                </a:lnTo>
                <a:lnTo>
                  <a:pt x="4061802" y="2339683"/>
                </a:lnTo>
                <a:lnTo>
                  <a:pt x="4061802" y="3776054"/>
                </a:lnTo>
                <a:lnTo>
                  <a:pt x="4059081" y="3776199"/>
                </a:lnTo>
                <a:lnTo>
                  <a:pt x="4059081" y="6858000"/>
                </a:lnTo>
                <a:lnTo>
                  <a:pt x="1" y="6858000"/>
                </a:lnTo>
                <a:lnTo>
                  <a:pt x="1" y="3992604"/>
                </a:lnTo>
                <a:lnTo>
                  <a:pt x="0" y="3992604"/>
                </a:lnTo>
                <a:lnTo>
                  <a:pt x="0" y="2552279"/>
                </a:lnTo>
                <a:lnTo>
                  <a:pt x="1" y="255227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0AF3F-1B3C-BEA0-56E9-4F6C6334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26122"/>
            <a:ext cx="3054268" cy="4405756"/>
          </a:xfrm>
        </p:spPr>
        <p:txBody>
          <a:bodyPr anchor="ctr">
            <a:normAutofit/>
          </a:bodyPr>
          <a:lstStyle/>
          <a:p>
            <a:r>
              <a:rPr lang="ro-RO" sz="4300" i="1" cap="none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</a:t>
            </a:r>
            <a:r>
              <a:rPr lang="ro-RO" sz="4300" cap="none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accesibil</a:t>
            </a:r>
            <a:br>
              <a:rPr lang="ro-RO" sz="4300" cap="none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ro-RO" sz="3600" cap="none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o-RO" sz="1800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sz="3600" cap="none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B8E032-9914-4C00-B51A-C2DA16271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1733" cy="6858000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43B4841E-E6B6-48C3-BA02-F73659C6D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1802" y="1"/>
            <a:ext cx="8130198" cy="6857999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C7098-6506-AF1F-15D7-F6395C46C1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83583" y="304800"/>
            <a:ext cx="6526045" cy="4920384"/>
          </a:xfrm>
        </p:spPr>
        <p:txBody>
          <a:bodyPr anchor="ctr">
            <a:normAutofit/>
          </a:bodyPr>
          <a:lstStyle/>
          <a:p>
            <a:pPr>
              <a:buClrTx/>
            </a:pPr>
            <a:r>
              <a:rPr lang="ro-RO" sz="24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 de tip </a:t>
            </a:r>
            <a:r>
              <a:rPr lang="ro-RO" sz="2400" i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skip to main content</a:t>
            </a:r>
            <a:r>
              <a:rPr lang="ro-RO" sz="24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în partea superioară </a:t>
            </a:r>
          </a:p>
          <a:p>
            <a:pPr lvl="1">
              <a:buClrTx/>
              <a:buSzPct val="120000"/>
              <a:buFont typeface="Courier New" panose="02070309020205020404" pitchFamily="49" charset="0"/>
              <a:buChar char="o"/>
            </a:pPr>
            <a:r>
              <a:rPr lang="ro-RO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 pentru persoanele care folosesc tehnologii ajutătoare, poate fi ascuns</a:t>
            </a:r>
          </a:p>
          <a:p>
            <a:pPr lvl="1">
              <a:buClrTx/>
              <a:buSzPct val="120000"/>
              <a:buFont typeface="Courier New" panose="02070309020205020404" pitchFamily="49" charset="0"/>
              <a:buChar char="o"/>
            </a:pPr>
            <a:r>
              <a:rPr lang="ro-RO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Există recomandări ale W3C </a:t>
            </a:r>
          </a:p>
          <a:p>
            <a:pPr marL="457200" lvl="1" indent="0">
              <a:buClrTx/>
              <a:buSzPct val="120000"/>
              <a:buNone/>
            </a:pPr>
            <a:endParaRPr lang="ro-RO" sz="2000" cap="none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1C6B4-A90D-4B54-FD3B-5319B26D0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97" y="5299786"/>
            <a:ext cx="4035004" cy="7642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232152-4C44-2457-DBD8-0BCBACAFD8AA}"/>
              </a:ext>
            </a:extLst>
          </p:cNvPr>
          <p:cNvSpPr txBox="1"/>
          <p:nvPr/>
        </p:nvSpPr>
        <p:spPr>
          <a:xfrm>
            <a:off x="321733" y="6336145"/>
            <a:ext cx="3426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Sursa: </a:t>
            </a:r>
            <a:r>
              <a:rPr lang="ro-RO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https://webaim.org/</a:t>
            </a:r>
            <a:r>
              <a:rPr lang="ro-RO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24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54915C5-707B-4B29-9E6B-116367F8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070191" cy="6858000"/>
          </a:xfrm>
          <a:custGeom>
            <a:avLst/>
            <a:gdLst>
              <a:gd name="connsiteX0" fmla="*/ 1 w 4061802"/>
              <a:gd name="connsiteY0" fmla="*/ 0 h 6858000"/>
              <a:gd name="connsiteX1" fmla="*/ 4059081 w 4061802"/>
              <a:gd name="connsiteY1" fmla="*/ 0 h 6858000"/>
              <a:gd name="connsiteX2" fmla="*/ 4059081 w 4061802"/>
              <a:gd name="connsiteY2" fmla="*/ 2339825 h 6858000"/>
              <a:gd name="connsiteX3" fmla="*/ 4061802 w 4061802"/>
              <a:gd name="connsiteY3" fmla="*/ 2339683 h 6858000"/>
              <a:gd name="connsiteX4" fmla="*/ 4061802 w 4061802"/>
              <a:gd name="connsiteY4" fmla="*/ 3776054 h 6858000"/>
              <a:gd name="connsiteX5" fmla="*/ 4059081 w 4061802"/>
              <a:gd name="connsiteY5" fmla="*/ 3776199 h 6858000"/>
              <a:gd name="connsiteX6" fmla="*/ 4059081 w 4061802"/>
              <a:gd name="connsiteY6" fmla="*/ 6858000 h 6858000"/>
              <a:gd name="connsiteX7" fmla="*/ 1 w 4061802"/>
              <a:gd name="connsiteY7" fmla="*/ 6858000 h 6858000"/>
              <a:gd name="connsiteX8" fmla="*/ 1 w 4061802"/>
              <a:gd name="connsiteY8" fmla="*/ 3992604 h 6858000"/>
              <a:gd name="connsiteX9" fmla="*/ 0 w 4061802"/>
              <a:gd name="connsiteY9" fmla="*/ 3992604 h 6858000"/>
              <a:gd name="connsiteX10" fmla="*/ 0 w 4061802"/>
              <a:gd name="connsiteY10" fmla="*/ 2552279 h 6858000"/>
              <a:gd name="connsiteX11" fmla="*/ 1 w 4061802"/>
              <a:gd name="connsiteY11" fmla="*/ 25522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61802" h="6858000">
                <a:moveTo>
                  <a:pt x="1" y="0"/>
                </a:moveTo>
                <a:lnTo>
                  <a:pt x="4059081" y="0"/>
                </a:lnTo>
                <a:lnTo>
                  <a:pt x="4059081" y="2339825"/>
                </a:lnTo>
                <a:lnTo>
                  <a:pt x="4061802" y="2339683"/>
                </a:lnTo>
                <a:lnTo>
                  <a:pt x="4061802" y="3776054"/>
                </a:lnTo>
                <a:lnTo>
                  <a:pt x="4059081" y="3776199"/>
                </a:lnTo>
                <a:lnTo>
                  <a:pt x="4059081" y="6858000"/>
                </a:lnTo>
                <a:lnTo>
                  <a:pt x="1" y="6858000"/>
                </a:lnTo>
                <a:lnTo>
                  <a:pt x="1" y="3992604"/>
                </a:lnTo>
                <a:lnTo>
                  <a:pt x="0" y="3992604"/>
                </a:lnTo>
                <a:lnTo>
                  <a:pt x="0" y="2552279"/>
                </a:lnTo>
                <a:lnTo>
                  <a:pt x="1" y="255227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0AF3F-1B3C-BEA0-56E9-4F6C6334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26122"/>
            <a:ext cx="3054268" cy="4405756"/>
          </a:xfrm>
        </p:spPr>
        <p:txBody>
          <a:bodyPr anchor="ctr">
            <a:normAutofit/>
          </a:bodyPr>
          <a:lstStyle/>
          <a:p>
            <a:r>
              <a:rPr lang="ro-RO" sz="4300" i="1" cap="none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</a:t>
            </a:r>
            <a:r>
              <a:rPr lang="ro-RO" sz="4300" cap="none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accesibil</a:t>
            </a:r>
            <a:br>
              <a:rPr lang="ro-RO" sz="4300" cap="none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ro-RO" sz="3600" cap="none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o-RO" sz="1800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sz="3600" cap="none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B8E032-9914-4C00-B51A-C2DA16271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1733" cy="6858000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43B4841E-E6B6-48C3-BA02-F73659C6D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1802" y="1"/>
            <a:ext cx="8130198" cy="6857999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C7098-6506-AF1F-15D7-F6395C46C1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70098" y="428625"/>
            <a:ext cx="6526045" cy="5945156"/>
          </a:xfrm>
        </p:spPr>
        <p:txBody>
          <a:bodyPr anchor="ctr">
            <a:normAutofit/>
          </a:bodyPr>
          <a:lstStyle/>
          <a:p>
            <a:pPr>
              <a:buClrTx/>
            </a:pPr>
            <a:r>
              <a:rPr lang="ro-RO" sz="24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 doar culoare pentru a comunica informații</a:t>
            </a:r>
          </a:p>
          <a:p>
            <a:pPr lvl="1">
              <a:buClrTx/>
              <a:buSzPct val="120000"/>
              <a:buFont typeface="Courier New" panose="02070309020205020404" pitchFamily="49" charset="0"/>
              <a:buChar char="o"/>
            </a:pPr>
            <a:r>
              <a:rPr lang="ro-RO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Culorile și semnificațiile acestora – element cheie pentru mulți utilizatori</a:t>
            </a:r>
          </a:p>
          <a:p>
            <a:pPr lvl="1">
              <a:buClrTx/>
              <a:buSzPct val="120000"/>
              <a:buFont typeface="Courier New" panose="02070309020205020404" pitchFamily="49" charset="0"/>
              <a:buChar char="o"/>
            </a:pPr>
            <a:r>
              <a:rPr lang="ro-RO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Esențialmente: să existe (și) alți indicatori, iar culoarea să fie un indicator secundar. Culoarea: informații complementare/adiționale, dar să nu fie singurul indicator. De exemplu: </a:t>
            </a:r>
            <a:r>
              <a:rPr lang="ro-RO" sz="2000" i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</a:t>
            </a:r>
            <a:r>
              <a:rPr lang="ro-RO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-urile să aibă culori diferite, dar să fie și subliniate. </a:t>
            </a:r>
          </a:p>
          <a:p>
            <a:pPr lvl="1">
              <a:buClrTx/>
              <a:buSzPct val="120000"/>
              <a:buFont typeface="Courier New" panose="02070309020205020404" pitchFamily="49" charset="0"/>
              <a:buChar char="o"/>
            </a:pPr>
            <a:r>
              <a:rPr lang="ro-RO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Două exemple (cf. W. Grant)</a:t>
            </a:r>
          </a:p>
          <a:p>
            <a:pPr marL="457200" lvl="1" indent="0">
              <a:buClrTx/>
              <a:buSzPct val="120000"/>
              <a:buNone/>
            </a:pPr>
            <a:endParaRPr lang="ro-RO" sz="2000" cap="none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ClrTx/>
              <a:buSzPct val="120000"/>
              <a:buNone/>
            </a:pPr>
            <a:endParaRPr lang="ro-RO" sz="2000" cap="none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976A0B-95F7-89BA-6B7F-6F304F864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058" y="5215484"/>
            <a:ext cx="3265201" cy="10064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68964A-0FB0-BE89-9B1B-A396E997E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5010150"/>
            <a:ext cx="3318563" cy="15194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61189A-24BE-3704-6A61-8E087F10E1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3473" y="5170018"/>
            <a:ext cx="3731347" cy="10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9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54915C5-707B-4B29-9E6B-116367F8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070191" cy="6858000"/>
          </a:xfrm>
          <a:custGeom>
            <a:avLst/>
            <a:gdLst>
              <a:gd name="connsiteX0" fmla="*/ 1 w 4061802"/>
              <a:gd name="connsiteY0" fmla="*/ 0 h 6858000"/>
              <a:gd name="connsiteX1" fmla="*/ 4059081 w 4061802"/>
              <a:gd name="connsiteY1" fmla="*/ 0 h 6858000"/>
              <a:gd name="connsiteX2" fmla="*/ 4059081 w 4061802"/>
              <a:gd name="connsiteY2" fmla="*/ 2339825 h 6858000"/>
              <a:gd name="connsiteX3" fmla="*/ 4061802 w 4061802"/>
              <a:gd name="connsiteY3" fmla="*/ 2339683 h 6858000"/>
              <a:gd name="connsiteX4" fmla="*/ 4061802 w 4061802"/>
              <a:gd name="connsiteY4" fmla="*/ 3776054 h 6858000"/>
              <a:gd name="connsiteX5" fmla="*/ 4059081 w 4061802"/>
              <a:gd name="connsiteY5" fmla="*/ 3776199 h 6858000"/>
              <a:gd name="connsiteX6" fmla="*/ 4059081 w 4061802"/>
              <a:gd name="connsiteY6" fmla="*/ 6858000 h 6858000"/>
              <a:gd name="connsiteX7" fmla="*/ 1 w 4061802"/>
              <a:gd name="connsiteY7" fmla="*/ 6858000 h 6858000"/>
              <a:gd name="connsiteX8" fmla="*/ 1 w 4061802"/>
              <a:gd name="connsiteY8" fmla="*/ 3992604 h 6858000"/>
              <a:gd name="connsiteX9" fmla="*/ 0 w 4061802"/>
              <a:gd name="connsiteY9" fmla="*/ 3992604 h 6858000"/>
              <a:gd name="connsiteX10" fmla="*/ 0 w 4061802"/>
              <a:gd name="connsiteY10" fmla="*/ 2552279 h 6858000"/>
              <a:gd name="connsiteX11" fmla="*/ 1 w 4061802"/>
              <a:gd name="connsiteY11" fmla="*/ 25522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61802" h="6858000">
                <a:moveTo>
                  <a:pt x="1" y="0"/>
                </a:moveTo>
                <a:lnTo>
                  <a:pt x="4059081" y="0"/>
                </a:lnTo>
                <a:lnTo>
                  <a:pt x="4059081" y="2339825"/>
                </a:lnTo>
                <a:lnTo>
                  <a:pt x="4061802" y="2339683"/>
                </a:lnTo>
                <a:lnTo>
                  <a:pt x="4061802" y="3776054"/>
                </a:lnTo>
                <a:lnTo>
                  <a:pt x="4059081" y="3776199"/>
                </a:lnTo>
                <a:lnTo>
                  <a:pt x="4059081" y="6858000"/>
                </a:lnTo>
                <a:lnTo>
                  <a:pt x="1" y="6858000"/>
                </a:lnTo>
                <a:lnTo>
                  <a:pt x="1" y="3992604"/>
                </a:lnTo>
                <a:lnTo>
                  <a:pt x="0" y="3992604"/>
                </a:lnTo>
                <a:lnTo>
                  <a:pt x="0" y="2552279"/>
                </a:lnTo>
                <a:lnTo>
                  <a:pt x="1" y="255227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0AF3F-1B3C-BEA0-56E9-4F6C6334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26122"/>
            <a:ext cx="3054268" cy="4405756"/>
          </a:xfrm>
        </p:spPr>
        <p:txBody>
          <a:bodyPr anchor="ctr">
            <a:normAutofit/>
          </a:bodyPr>
          <a:lstStyle/>
          <a:p>
            <a:r>
              <a:rPr lang="ro-RO" sz="4300" i="1" cap="none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</a:t>
            </a:r>
            <a:r>
              <a:rPr lang="ro-RO" sz="4300" cap="none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accesibil</a:t>
            </a:r>
            <a:br>
              <a:rPr lang="ro-RO" sz="4300" cap="none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ro-RO" sz="3600" cap="none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o-RO" sz="1800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sz="3600" cap="none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B8E032-9914-4C00-B51A-C2DA16271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1733" cy="6858000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43B4841E-E6B6-48C3-BA02-F73659C6D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1802" y="1"/>
            <a:ext cx="8130198" cy="6857999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C7098-6506-AF1F-15D7-F6395C46C1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70098" y="428625"/>
            <a:ext cx="6526045" cy="5945156"/>
          </a:xfrm>
        </p:spPr>
        <p:txBody>
          <a:bodyPr anchor="ctr">
            <a:normAutofit/>
          </a:bodyPr>
          <a:lstStyle/>
          <a:p>
            <a:pPr>
              <a:buClrTx/>
            </a:pPr>
            <a:r>
              <a:rPr lang="ro-RO" sz="24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 anulați posibilitatea de mărire/micșorare (</a:t>
            </a:r>
            <a:r>
              <a:rPr lang="ro-RO" sz="2400" i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zoom</a:t>
            </a:r>
            <a:r>
              <a:rPr lang="ro-RO" sz="24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cu un </a:t>
            </a:r>
            <a:r>
              <a:rPr lang="ro-RO" sz="2400" i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meta-tag</a:t>
            </a:r>
            <a:endParaRPr lang="ro-RO" sz="2400" cap="none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Tx/>
              <a:buSzPct val="120000"/>
              <a:buFont typeface="Courier New" panose="02070309020205020404" pitchFamily="49" charset="0"/>
              <a:buChar char="o"/>
            </a:pPr>
            <a:r>
              <a:rPr lang="ro-RO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Există posibilitatea de a anihila scalarea unei pagini cu </a:t>
            </a:r>
            <a:r>
              <a:rPr lang="ro-RO" sz="2000" i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meta tag</a:t>
            </a:r>
          </a:p>
          <a:p>
            <a:pPr lvl="1">
              <a:buClrTx/>
              <a:buSzPct val="120000"/>
              <a:buFont typeface="Courier New" panose="02070309020205020404" pitchFamily="49" charset="0"/>
              <a:buChar char="o"/>
            </a:pPr>
            <a:r>
              <a:rPr lang="ro-RO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Apar probleme legate de accesibilitate</a:t>
            </a:r>
          </a:p>
          <a:p>
            <a:pPr lvl="1">
              <a:buClrTx/>
              <a:buSzPct val="120000"/>
              <a:buFont typeface="Courier New" panose="02070309020205020404" pitchFamily="49" charset="0"/>
              <a:buChar char="o"/>
            </a:pPr>
            <a:r>
              <a:rPr lang="ro-RO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Testare pe diverse dispozitive</a:t>
            </a:r>
          </a:p>
          <a:p>
            <a:pPr marL="457200" lvl="1" indent="0">
              <a:buClrTx/>
              <a:buSzPct val="120000"/>
              <a:buNone/>
            </a:pPr>
            <a:endParaRPr lang="ro-RO" sz="2000" cap="none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ClrTx/>
              <a:buSzPct val="120000"/>
              <a:buNone/>
            </a:pPr>
            <a:endParaRPr lang="ro-RO" sz="2000" cap="none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B03FB-0AAC-9F4F-A70F-1E836B692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857" y="5170018"/>
            <a:ext cx="1314726" cy="117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806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54915C5-707B-4B29-9E6B-116367F8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070191" cy="6858000"/>
          </a:xfrm>
          <a:custGeom>
            <a:avLst/>
            <a:gdLst>
              <a:gd name="connsiteX0" fmla="*/ 1 w 4061802"/>
              <a:gd name="connsiteY0" fmla="*/ 0 h 6858000"/>
              <a:gd name="connsiteX1" fmla="*/ 4059081 w 4061802"/>
              <a:gd name="connsiteY1" fmla="*/ 0 h 6858000"/>
              <a:gd name="connsiteX2" fmla="*/ 4059081 w 4061802"/>
              <a:gd name="connsiteY2" fmla="*/ 2339825 h 6858000"/>
              <a:gd name="connsiteX3" fmla="*/ 4061802 w 4061802"/>
              <a:gd name="connsiteY3" fmla="*/ 2339683 h 6858000"/>
              <a:gd name="connsiteX4" fmla="*/ 4061802 w 4061802"/>
              <a:gd name="connsiteY4" fmla="*/ 3776054 h 6858000"/>
              <a:gd name="connsiteX5" fmla="*/ 4059081 w 4061802"/>
              <a:gd name="connsiteY5" fmla="*/ 3776199 h 6858000"/>
              <a:gd name="connsiteX6" fmla="*/ 4059081 w 4061802"/>
              <a:gd name="connsiteY6" fmla="*/ 6858000 h 6858000"/>
              <a:gd name="connsiteX7" fmla="*/ 1 w 4061802"/>
              <a:gd name="connsiteY7" fmla="*/ 6858000 h 6858000"/>
              <a:gd name="connsiteX8" fmla="*/ 1 w 4061802"/>
              <a:gd name="connsiteY8" fmla="*/ 3992604 h 6858000"/>
              <a:gd name="connsiteX9" fmla="*/ 0 w 4061802"/>
              <a:gd name="connsiteY9" fmla="*/ 3992604 h 6858000"/>
              <a:gd name="connsiteX10" fmla="*/ 0 w 4061802"/>
              <a:gd name="connsiteY10" fmla="*/ 2552279 h 6858000"/>
              <a:gd name="connsiteX11" fmla="*/ 1 w 4061802"/>
              <a:gd name="connsiteY11" fmla="*/ 25522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61802" h="6858000">
                <a:moveTo>
                  <a:pt x="1" y="0"/>
                </a:moveTo>
                <a:lnTo>
                  <a:pt x="4059081" y="0"/>
                </a:lnTo>
                <a:lnTo>
                  <a:pt x="4059081" y="2339825"/>
                </a:lnTo>
                <a:lnTo>
                  <a:pt x="4061802" y="2339683"/>
                </a:lnTo>
                <a:lnTo>
                  <a:pt x="4061802" y="3776054"/>
                </a:lnTo>
                <a:lnTo>
                  <a:pt x="4059081" y="3776199"/>
                </a:lnTo>
                <a:lnTo>
                  <a:pt x="4059081" y="6858000"/>
                </a:lnTo>
                <a:lnTo>
                  <a:pt x="1" y="6858000"/>
                </a:lnTo>
                <a:lnTo>
                  <a:pt x="1" y="3992604"/>
                </a:lnTo>
                <a:lnTo>
                  <a:pt x="0" y="3992604"/>
                </a:lnTo>
                <a:lnTo>
                  <a:pt x="0" y="2552279"/>
                </a:lnTo>
                <a:lnTo>
                  <a:pt x="1" y="255227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0AF3F-1B3C-BEA0-56E9-4F6C6334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26122"/>
            <a:ext cx="3054268" cy="4405756"/>
          </a:xfrm>
        </p:spPr>
        <p:txBody>
          <a:bodyPr anchor="ctr">
            <a:normAutofit/>
          </a:bodyPr>
          <a:lstStyle/>
          <a:p>
            <a:r>
              <a:rPr lang="ro-RO" sz="4300" i="1" cap="none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</a:t>
            </a:r>
            <a:r>
              <a:rPr lang="ro-RO" sz="4300" cap="none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accesibil</a:t>
            </a:r>
            <a:br>
              <a:rPr lang="ro-RO" sz="4300" cap="none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ro-RO" sz="3600" cap="none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o-RO" sz="1800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sz="3600" cap="none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B8E032-9914-4C00-B51A-C2DA16271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1733" cy="6858000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43B4841E-E6B6-48C3-BA02-F73659C6D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1802" y="1"/>
            <a:ext cx="8130198" cy="6857999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C7098-6506-AF1F-15D7-F6395C46C1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70098" y="428625"/>
            <a:ext cx="6526045" cy="5945156"/>
          </a:xfrm>
        </p:spPr>
        <p:txBody>
          <a:bodyPr anchor="ctr">
            <a:normAutofit/>
          </a:bodyPr>
          <a:lstStyle/>
          <a:p>
            <a:pPr>
              <a:buClrTx/>
            </a:pPr>
            <a:r>
              <a:rPr lang="ro-RO" sz="24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Elementele de navigare să aibă ordine logică </a:t>
            </a:r>
          </a:p>
          <a:p>
            <a:pPr lvl="1">
              <a:buClrTx/>
              <a:buSzPct val="120000"/>
              <a:buFont typeface="Courier New" panose="02070309020205020404" pitchFamily="49" charset="0"/>
              <a:buChar char="o"/>
            </a:pPr>
            <a:r>
              <a:rPr lang="ro-RO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Tasta </a:t>
            </a:r>
            <a:r>
              <a:rPr lang="ro-RO" sz="2000" i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 </a:t>
            </a:r>
            <a:r>
              <a:rPr lang="ro-RO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permite deplasarea de la un item la altul în cadrul unui site (testare/focusul este variabil). Această funcționalitate este utilă pentru anumite categorii de utilizatori (probleme legate de accesibilitate)</a:t>
            </a:r>
          </a:p>
          <a:p>
            <a:pPr lvl="1">
              <a:buClrTx/>
              <a:buSzPct val="120000"/>
              <a:buFont typeface="Courier New" panose="02070309020205020404" pitchFamily="49" charset="0"/>
              <a:buChar char="o"/>
            </a:pPr>
            <a:r>
              <a:rPr lang="ro-RO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Ordinea parcurgerii devine relevantă</a:t>
            </a:r>
          </a:p>
          <a:p>
            <a:pPr lvl="1">
              <a:buClrTx/>
              <a:buSzPct val="120000"/>
              <a:buFont typeface="Courier New" panose="02070309020205020404" pitchFamily="49" charset="0"/>
              <a:buChar char="o"/>
            </a:pPr>
            <a:r>
              <a:rPr lang="ro-RO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Câmpul de căutare: să fie accesat la început</a:t>
            </a:r>
          </a:p>
          <a:p>
            <a:pPr marL="457200" lvl="1" indent="0">
              <a:buClrTx/>
              <a:buSzPct val="120000"/>
              <a:buNone/>
            </a:pPr>
            <a:endParaRPr lang="ro-RO" sz="2000" cap="none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ClrTx/>
              <a:buSzPct val="120000"/>
              <a:buNone/>
            </a:pPr>
            <a:endParaRPr lang="ro-RO" sz="2000" cap="none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B03FB-0AAC-9F4F-A70F-1E836B692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124" y="5054734"/>
            <a:ext cx="1899768" cy="115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54915C5-707B-4B29-9E6B-116367F8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070191" cy="6858000"/>
          </a:xfrm>
          <a:custGeom>
            <a:avLst/>
            <a:gdLst>
              <a:gd name="connsiteX0" fmla="*/ 1 w 4061802"/>
              <a:gd name="connsiteY0" fmla="*/ 0 h 6858000"/>
              <a:gd name="connsiteX1" fmla="*/ 4059081 w 4061802"/>
              <a:gd name="connsiteY1" fmla="*/ 0 h 6858000"/>
              <a:gd name="connsiteX2" fmla="*/ 4059081 w 4061802"/>
              <a:gd name="connsiteY2" fmla="*/ 2339825 h 6858000"/>
              <a:gd name="connsiteX3" fmla="*/ 4061802 w 4061802"/>
              <a:gd name="connsiteY3" fmla="*/ 2339683 h 6858000"/>
              <a:gd name="connsiteX4" fmla="*/ 4061802 w 4061802"/>
              <a:gd name="connsiteY4" fmla="*/ 3776054 h 6858000"/>
              <a:gd name="connsiteX5" fmla="*/ 4059081 w 4061802"/>
              <a:gd name="connsiteY5" fmla="*/ 3776199 h 6858000"/>
              <a:gd name="connsiteX6" fmla="*/ 4059081 w 4061802"/>
              <a:gd name="connsiteY6" fmla="*/ 6858000 h 6858000"/>
              <a:gd name="connsiteX7" fmla="*/ 1 w 4061802"/>
              <a:gd name="connsiteY7" fmla="*/ 6858000 h 6858000"/>
              <a:gd name="connsiteX8" fmla="*/ 1 w 4061802"/>
              <a:gd name="connsiteY8" fmla="*/ 3992604 h 6858000"/>
              <a:gd name="connsiteX9" fmla="*/ 0 w 4061802"/>
              <a:gd name="connsiteY9" fmla="*/ 3992604 h 6858000"/>
              <a:gd name="connsiteX10" fmla="*/ 0 w 4061802"/>
              <a:gd name="connsiteY10" fmla="*/ 2552279 h 6858000"/>
              <a:gd name="connsiteX11" fmla="*/ 1 w 4061802"/>
              <a:gd name="connsiteY11" fmla="*/ 25522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61802" h="6858000">
                <a:moveTo>
                  <a:pt x="1" y="0"/>
                </a:moveTo>
                <a:lnTo>
                  <a:pt x="4059081" y="0"/>
                </a:lnTo>
                <a:lnTo>
                  <a:pt x="4059081" y="2339825"/>
                </a:lnTo>
                <a:lnTo>
                  <a:pt x="4061802" y="2339683"/>
                </a:lnTo>
                <a:lnTo>
                  <a:pt x="4061802" y="3776054"/>
                </a:lnTo>
                <a:lnTo>
                  <a:pt x="4059081" y="3776199"/>
                </a:lnTo>
                <a:lnTo>
                  <a:pt x="4059081" y="6858000"/>
                </a:lnTo>
                <a:lnTo>
                  <a:pt x="1" y="6858000"/>
                </a:lnTo>
                <a:lnTo>
                  <a:pt x="1" y="3992604"/>
                </a:lnTo>
                <a:lnTo>
                  <a:pt x="0" y="3992604"/>
                </a:lnTo>
                <a:lnTo>
                  <a:pt x="0" y="2552279"/>
                </a:lnTo>
                <a:lnTo>
                  <a:pt x="1" y="255227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0AF3F-1B3C-BEA0-56E9-4F6C6334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26122"/>
            <a:ext cx="3054268" cy="4405756"/>
          </a:xfrm>
        </p:spPr>
        <p:txBody>
          <a:bodyPr anchor="ctr">
            <a:normAutofit/>
          </a:bodyPr>
          <a:lstStyle/>
          <a:p>
            <a:r>
              <a:rPr lang="ro-RO" sz="4300" i="1" cap="none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</a:t>
            </a:r>
            <a:r>
              <a:rPr lang="ro-RO" sz="4300" cap="none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accesibil</a:t>
            </a:r>
            <a:br>
              <a:rPr lang="ro-RO" sz="4300" cap="none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ro-RO" sz="3600" cap="none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o-RO" sz="1800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sz="3600" cap="none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B8E032-9914-4C00-B51A-C2DA16271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1733" cy="6858000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43B4841E-E6B6-48C3-BA02-F73659C6D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1802" y="1"/>
            <a:ext cx="8130198" cy="6857999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C7098-6506-AF1F-15D7-F6395C46C1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70098" y="428625"/>
            <a:ext cx="6526045" cy="5945156"/>
          </a:xfrm>
        </p:spPr>
        <p:txBody>
          <a:bodyPr anchor="ctr">
            <a:normAutofit/>
          </a:bodyPr>
          <a:lstStyle/>
          <a:p>
            <a:pPr>
              <a:buClrTx/>
            </a:pPr>
            <a:r>
              <a:rPr lang="ro-RO" sz="24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Etichete clare pentru elementele de control</a:t>
            </a:r>
          </a:p>
          <a:p>
            <a:pPr lvl="1">
              <a:buClrTx/>
              <a:buSzPct val="120000"/>
              <a:buFont typeface="Courier New" panose="02070309020205020404" pitchFamily="49" charset="0"/>
              <a:buChar char="o"/>
            </a:pPr>
            <a:r>
              <a:rPr lang="ro-RO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Indicat clar ce este de completat, eventual pre-completat</a:t>
            </a:r>
          </a:p>
          <a:p>
            <a:pPr lvl="1">
              <a:buClrTx/>
              <a:buSzPct val="120000"/>
              <a:buFont typeface="Courier New" panose="02070309020205020404" pitchFamily="49" charset="0"/>
              <a:buChar char="o"/>
            </a:pPr>
            <a:r>
              <a:rPr lang="ro-RO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Din punct de vedere al logicii conținutului: eticheta deasupra câmpului de completat, aliniat în stânga</a:t>
            </a:r>
          </a:p>
          <a:p>
            <a:pPr lvl="1">
              <a:buClrTx/>
              <a:buSzPct val="120000"/>
              <a:buFont typeface="Courier New" panose="02070309020205020404" pitchFamily="49" charset="0"/>
              <a:buChar char="o"/>
            </a:pPr>
            <a:r>
              <a:rPr lang="ro-RO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Dispozitivele / tehnologiile ajutătoare de citire a ecranului se bazează pe etichete</a:t>
            </a:r>
          </a:p>
          <a:p>
            <a:pPr lvl="1">
              <a:buClrTx/>
              <a:buSzPct val="120000"/>
              <a:buFont typeface="Courier New" panose="02070309020205020404" pitchFamily="49" charset="0"/>
              <a:buChar char="o"/>
            </a:pPr>
            <a:endParaRPr lang="ro-RO" sz="2000" cap="none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Tx/>
              <a:buSzPct val="120000"/>
              <a:buFont typeface="Courier New" panose="02070309020205020404" pitchFamily="49" charset="0"/>
              <a:buChar char="o"/>
            </a:pPr>
            <a:endParaRPr lang="ro-RO" sz="2000" cap="none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ClrTx/>
              <a:buSzPct val="120000"/>
              <a:buNone/>
            </a:pPr>
            <a:endParaRPr lang="ro-RO" sz="2000" cap="none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ClrTx/>
              <a:buSzPct val="120000"/>
              <a:buNone/>
            </a:pPr>
            <a:endParaRPr lang="ro-RO" sz="2000" cap="none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B03FB-0AAC-9F4F-A70F-1E836B692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128" y="4408104"/>
            <a:ext cx="2519113" cy="184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81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54915C5-707B-4B29-9E6B-116367F8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070191" cy="6858000"/>
          </a:xfrm>
          <a:custGeom>
            <a:avLst/>
            <a:gdLst>
              <a:gd name="connsiteX0" fmla="*/ 1 w 4061802"/>
              <a:gd name="connsiteY0" fmla="*/ 0 h 6858000"/>
              <a:gd name="connsiteX1" fmla="*/ 4059081 w 4061802"/>
              <a:gd name="connsiteY1" fmla="*/ 0 h 6858000"/>
              <a:gd name="connsiteX2" fmla="*/ 4059081 w 4061802"/>
              <a:gd name="connsiteY2" fmla="*/ 2339825 h 6858000"/>
              <a:gd name="connsiteX3" fmla="*/ 4061802 w 4061802"/>
              <a:gd name="connsiteY3" fmla="*/ 2339683 h 6858000"/>
              <a:gd name="connsiteX4" fmla="*/ 4061802 w 4061802"/>
              <a:gd name="connsiteY4" fmla="*/ 3776054 h 6858000"/>
              <a:gd name="connsiteX5" fmla="*/ 4059081 w 4061802"/>
              <a:gd name="connsiteY5" fmla="*/ 3776199 h 6858000"/>
              <a:gd name="connsiteX6" fmla="*/ 4059081 w 4061802"/>
              <a:gd name="connsiteY6" fmla="*/ 6858000 h 6858000"/>
              <a:gd name="connsiteX7" fmla="*/ 1 w 4061802"/>
              <a:gd name="connsiteY7" fmla="*/ 6858000 h 6858000"/>
              <a:gd name="connsiteX8" fmla="*/ 1 w 4061802"/>
              <a:gd name="connsiteY8" fmla="*/ 3992604 h 6858000"/>
              <a:gd name="connsiteX9" fmla="*/ 0 w 4061802"/>
              <a:gd name="connsiteY9" fmla="*/ 3992604 h 6858000"/>
              <a:gd name="connsiteX10" fmla="*/ 0 w 4061802"/>
              <a:gd name="connsiteY10" fmla="*/ 2552279 h 6858000"/>
              <a:gd name="connsiteX11" fmla="*/ 1 w 4061802"/>
              <a:gd name="connsiteY11" fmla="*/ 25522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61802" h="6858000">
                <a:moveTo>
                  <a:pt x="1" y="0"/>
                </a:moveTo>
                <a:lnTo>
                  <a:pt x="4059081" y="0"/>
                </a:lnTo>
                <a:lnTo>
                  <a:pt x="4059081" y="2339825"/>
                </a:lnTo>
                <a:lnTo>
                  <a:pt x="4061802" y="2339683"/>
                </a:lnTo>
                <a:lnTo>
                  <a:pt x="4061802" y="3776054"/>
                </a:lnTo>
                <a:lnTo>
                  <a:pt x="4059081" y="3776199"/>
                </a:lnTo>
                <a:lnTo>
                  <a:pt x="4059081" y="6858000"/>
                </a:lnTo>
                <a:lnTo>
                  <a:pt x="1" y="6858000"/>
                </a:lnTo>
                <a:lnTo>
                  <a:pt x="1" y="3992604"/>
                </a:lnTo>
                <a:lnTo>
                  <a:pt x="0" y="3992604"/>
                </a:lnTo>
                <a:lnTo>
                  <a:pt x="0" y="2552279"/>
                </a:lnTo>
                <a:lnTo>
                  <a:pt x="1" y="255227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0AF3F-1B3C-BEA0-56E9-4F6C6334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26122"/>
            <a:ext cx="3054268" cy="4405756"/>
          </a:xfrm>
        </p:spPr>
        <p:txBody>
          <a:bodyPr anchor="ctr">
            <a:normAutofit/>
          </a:bodyPr>
          <a:lstStyle/>
          <a:p>
            <a:r>
              <a:rPr lang="ro-RO" sz="4300" i="1" cap="none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</a:t>
            </a:r>
            <a:r>
              <a:rPr lang="ro-RO" sz="4300" cap="none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accesibil</a:t>
            </a:r>
            <a:br>
              <a:rPr lang="ro-RO" sz="4300" cap="none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ro-RO" sz="3600" cap="none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o-RO" sz="1800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sz="3600" cap="none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B8E032-9914-4C00-B51A-C2DA16271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1733" cy="6858000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43B4841E-E6B6-48C3-BA02-F73659C6D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1802" y="1"/>
            <a:ext cx="8130198" cy="6857999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C7098-6506-AF1F-15D7-F6395C46C1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70098" y="428625"/>
            <a:ext cx="6526045" cy="5945156"/>
          </a:xfrm>
        </p:spPr>
        <p:txBody>
          <a:bodyPr anchor="ctr">
            <a:normAutofit/>
          </a:bodyPr>
          <a:lstStyle/>
          <a:p>
            <a:pPr>
              <a:buClrTx/>
            </a:pPr>
            <a:r>
              <a:rPr lang="ro-RO" sz="24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Dimensiunea zonelor de tip </a:t>
            </a:r>
            <a:r>
              <a:rPr lang="ro-RO" sz="2400" i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tappable areas</a:t>
            </a:r>
            <a:endParaRPr lang="ro-RO" sz="2400" cap="none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Tx/>
              <a:buSzPct val="120000"/>
              <a:buFont typeface="Courier New" panose="02070309020205020404" pitchFamily="49" charset="0"/>
              <a:buChar char="o"/>
            </a:pPr>
            <a:r>
              <a:rPr lang="ro-RO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Ținut cont de modul de funcționare: la atingerea cu degetul </a:t>
            </a:r>
          </a:p>
          <a:p>
            <a:pPr lvl="1">
              <a:buClrTx/>
              <a:buSzPct val="120000"/>
              <a:buFont typeface="Courier New" panose="02070309020205020404" pitchFamily="49" charset="0"/>
              <a:buChar char="o"/>
            </a:pPr>
            <a:r>
              <a:rPr lang="ro-RO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Recomandări </a:t>
            </a:r>
            <a:r>
              <a:rPr lang="ro-RO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1">
              <a:buClrTx/>
              <a:buSzPct val="120000"/>
              <a:buFont typeface="Courier New" panose="02070309020205020404" pitchFamily="49" charset="0"/>
              <a:buChar char="o"/>
            </a:pPr>
            <a:r>
              <a:rPr lang="ro-RO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Este un element </a:t>
            </a:r>
            <a:r>
              <a:rPr lang="ro-RO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interactiv</a:t>
            </a:r>
            <a:endParaRPr lang="ro-RO" sz="2000" cap="none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Tx/>
              <a:buSzPct val="120000"/>
              <a:buFont typeface="Courier New" panose="02070309020205020404" pitchFamily="49" charset="0"/>
              <a:buChar char="o"/>
            </a:pPr>
            <a:r>
              <a:rPr lang="ro-RO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Există elemente de control native ce pot fi valorificate</a:t>
            </a:r>
          </a:p>
          <a:p>
            <a:pPr lvl="1">
              <a:buClrTx/>
              <a:buSzPct val="120000"/>
              <a:buFont typeface="Courier New" panose="02070309020205020404" pitchFamily="49" charset="0"/>
              <a:buChar char="o"/>
            </a:pPr>
            <a:r>
              <a:rPr lang="ro-RO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Recomandări pentru </a:t>
            </a:r>
            <a:r>
              <a:rPr lang="ro-RO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Android</a:t>
            </a:r>
            <a:r>
              <a:rPr lang="ro-RO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o-RO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6"/>
              </a:rPr>
              <a:t>iOS</a:t>
            </a:r>
            <a:endParaRPr lang="ro-RO" sz="2000" cap="none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Tx/>
              <a:buSzPct val="120000"/>
              <a:buFont typeface="Courier New" panose="02070309020205020404" pitchFamily="49" charset="0"/>
              <a:buChar char="o"/>
            </a:pPr>
            <a:r>
              <a:rPr lang="ro-RO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Elementele care urmează să fie accesate să nu fie direct adiacente, să existe spațiu suficient</a:t>
            </a:r>
          </a:p>
          <a:p>
            <a:pPr lvl="1">
              <a:buClrTx/>
              <a:buSzPct val="120000"/>
              <a:buFont typeface="Courier New" panose="02070309020205020404" pitchFamily="49" charset="0"/>
              <a:buChar char="o"/>
            </a:pPr>
            <a:r>
              <a:rPr lang="ro-RO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Provocare: dispozitivele cu metode duale de </a:t>
            </a:r>
            <a:r>
              <a:rPr lang="ro-RO" sz="2000" i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ro-RO" sz="2000" cap="none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ClrTx/>
              <a:buSzPct val="120000"/>
              <a:buNone/>
            </a:pPr>
            <a:endParaRPr lang="ro-RO" sz="2000" cap="none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Double Tap Gesture with solid fill">
            <a:extLst>
              <a:ext uri="{FF2B5EF4-FFF2-40B4-BE49-F238E27FC236}">
                <a16:creationId xmlns:a16="http://schemas.microsoft.com/office/drawing/2014/main" id="{E87B03FB-0AAC-9F4F-A70F-1E836B692E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91134" y="4408104"/>
            <a:ext cx="1847100" cy="184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25547"/>
      </p:ext>
    </p:extLst>
  </p:cSld>
  <p:clrMapOvr>
    <a:masterClrMapping/>
  </p:clrMapOvr>
  <p:transition spd="slow">
    <p:wheel spokes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13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15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17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19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  <p:sp>
        <p:nvSpPr>
          <p:cNvPr id="121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81DCCE50-5BF6-42F8-A562-F8C543ADF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B4CD7CFD-2E8F-D6FA-A197-8F2811F5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621" y="321367"/>
            <a:ext cx="10024288" cy="7208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ro-RO" sz="48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Terminologie</a:t>
            </a:r>
            <a:endParaRPr lang="en-US" sz="3200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78A776B-E301-4D5C-A1B5-A17C1BE18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DDFA573-E787-440F-8A24-6F6D3D549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52622"/>
            <a:ext cx="12188952" cy="780581"/>
          </a:xfrm>
          <a:prstGeom prst="rect">
            <a:avLst/>
          </a:prstGeom>
          <a:gradFill flip="none" rotWithShape="1">
            <a:gsLst>
              <a:gs pos="49000">
                <a:schemeClr val="accent1"/>
              </a:gs>
              <a:gs pos="100000">
                <a:schemeClr val="accent1">
                  <a:lumMod val="6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2A94A-0481-521E-3EB4-9E75519A989F}"/>
              </a:ext>
            </a:extLst>
          </p:cNvPr>
          <p:cNvSpPr txBox="1"/>
          <p:nvPr/>
        </p:nvSpPr>
        <p:spPr>
          <a:xfrm>
            <a:off x="256215" y="1380511"/>
            <a:ext cx="1138047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Consistență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o-RO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 in </a:t>
            </a: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și </a:t>
            </a:r>
            <a:r>
              <a:rPr lang="ro-RO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 out </a:t>
            </a: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 </a:t>
            </a:r>
            <a:r>
              <a:rPr lang="ro-RO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 </a:t>
            </a: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și </a:t>
            </a:r>
            <a:r>
              <a:rPr lang="ro-RO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Logout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Diferențiere între </a:t>
            </a:r>
            <a:r>
              <a:rPr lang="ro-RO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Register </a:t>
            </a: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și </a:t>
            </a:r>
            <a:r>
              <a:rPr lang="ro-RO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 in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Standardizarea experienței de resetare a parolei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Scriere ce se adresează unor ființe umane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Verbe la diateza activă</a:t>
            </a:r>
          </a:p>
        </p:txBody>
      </p:sp>
    </p:spTree>
    <p:extLst>
      <p:ext uri="{BB962C8B-B14F-4D97-AF65-F5344CB8AC3E}">
        <p14:creationId xmlns:p14="http://schemas.microsoft.com/office/powerpoint/2010/main" val="2467809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13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15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17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19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  <p:sp>
        <p:nvSpPr>
          <p:cNvPr id="121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81DCCE50-5BF6-42F8-A562-F8C543ADF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B4CD7CFD-2E8F-D6FA-A197-8F2811F5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621" y="321367"/>
            <a:ext cx="10024288" cy="7208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ro-RO" sz="48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Așteptările clienților</a:t>
            </a:r>
            <a:endParaRPr lang="en-US" sz="3200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78A776B-E301-4D5C-A1B5-A17C1BE18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DDFA573-E787-440F-8A24-6F6D3D549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52622"/>
            <a:ext cx="12188952" cy="780581"/>
          </a:xfrm>
          <a:prstGeom prst="rect">
            <a:avLst/>
          </a:prstGeom>
          <a:gradFill flip="none" rotWithShape="1">
            <a:gsLst>
              <a:gs pos="49000">
                <a:schemeClr val="accent1"/>
              </a:gs>
              <a:gs pos="100000">
                <a:schemeClr val="accent1">
                  <a:lumMod val="6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2A94A-0481-521E-3EB4-9E75519A989F}"/>
              </a:ext>
            </a:extLst>
          </p:cNvPr>
          <p:cNvSpPr txBox="1"/>
          <p:nvPr/>
        </p:nvSpPr>
        <p:spPr>
          <a:xfrm>
            <a:off x="256215" y="1380511"/>
            <a:ext cx="1138047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Căutare</a:t>
            </a: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rezultatele cele mai relevante în partea de sus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Valori implicite</a:t>
            </a:r>
            <a:endParaRPr lang="ro-RO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Despre utilizarea dialogurilor </a:t>
            </a: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6"/>
              </a:rPr>
              <a:t>modale</a:t>
            </a:r>
            <a:endParaRPr lang="ro-RO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Oferiți clienților experiența așteptată (</a:t>
            </a: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7"/>
              </a:rPr>
              <a:t>practică / orizont de așteptare</a:t>
            </a: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interacțiune poate fi evidentă, ușoară, posibilă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GB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obvious, easy, possible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- </a:t>
            </a: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ex. camera foto pe tel. mobil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Accesibilitate de pe dispozitivele mobile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Simplitate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</a:t>
            </a: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rientare către client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(fight for the user, not the </a:t>
            </a:r>
            <a:r>
              <a:rPr lang="en-GB" sz="2400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company), </a:t>
            </a:r>
            <a:r>
              <a:rPr lang="ro-RO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respectarea </a:t>
            </a: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regulilor de etică (</a:t>
            </a:r>
            <a:r>
              <a:rPr lang="ro-RO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</a:t>
            </a:r>
            <a:r>
              <a:rPr lang="en-GB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’t join the dark side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67238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4C886762-16F0-4868-B83A-261746214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61" name="Freeform 11">
            <a:extLst>
              <a:ext uri="{FF2B5EF4-FFF2-40B4-BE49-F238E27FC236}">
                <a16:creationId xmlns:a16="http://schemas.microsoft.com/office/drawing/2014/main" id="{D2B54B4E-3454-4B76-B85A-8512B7729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63" name="Freeform 13">
            <a:extLst>
              <a:ext uri="{FF2B5EF4-FFF2-40B4-BE49-F238E27FC236}">
                <a16:creationId xmlns:a16="http://schemas.microsoft.com/office/drawing/2014/main" id="{7EFFE965-5586-4889-A74D-3A6080D04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5BC4125D-18D9-4A65-82B6-C24FE9434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67" name="Freeform 14">
            <a:extLst>
              <a:ext uri="{FF2B5EF4-FFF2-40B4-BE49-F238E27FC236}">
                <a16:creationId xmlns:a16="http://schemas.microsoft.com/office/drawing/2014/main" id="{A86DE327-0F45-4F54-BB6C-68A093CE5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  <p:sp>
        <p:nvSpPr>
          <p:cNvPr id="69" name="5-Point Star 24">
            <a:extLst>
              <a:ext uri="{FF2B5EF4-FFF2-40B4-BE49-F238E27FC236}">
                <a16:creationId xmlns:a16="http://schemas.microsoft.com/office/drawing/2014/main" id="{795857C2-E6E7-405A-B5A3-4DE3B50A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2C53C8BF-9653-4474-9153-4FE835420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C08F021-28CE-479A-B96B-5252A9DDF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467" y="0"/>
            <a:ext cx="7107594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09507514-A010-4863-8E99-AB3983760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361" y="0"/>
            <a:ext cx="675601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465DE-CB0A-7BF6-610A-29B36ED2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4231"/>
            <a:ext cx="5778684" cy="24371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r"/>
            <a:r>
              <a:rPr lang="en-US" sz="7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PRINCIPII DE DESIGN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015C3BB-3CA4-4964-8FB4-7DA3FBB63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468" y="0"/>
            <a:ext cx="6720840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941F53E-EAF1-4AF0-9386-A74DFBA20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08" y="5762147"/>
            <a:ext cx="6720840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7210737-D731-4ED9-8D08-A238C71DD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188" y="450792"/>
            <a:ext cx="4171517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9253E6-104A-0EC8-1732-5378A3646A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781" r="15504"/>
          <a:stretch/>
        </p:blipFill>
        <p:spPr>
          <a:xfrm rot="43200000">
            <a:off x="7798182" y="684680"/>
            <a:ext cx="3697956" cy="5482657"/>
          </a:xfrm>
          <a:prstGeom prst="rect">
            <a:avLst/>
          </a:prstGeom>
        </p:spPr>
      </p:pic>
      <p:pic>
        <p:nvPicPr>
          <p:cNvPr id="5" name="Picture 4" descr="A person walking a path with text above&#10;&#10;Description automatically generated">
            <a:extLst>
              <a:ext uri="{FF2B5EF4-FFF2-40B4-BE49-F238E27FC236}">
                <a16:creationId xmlns:a16="http://schemas.microsoft.com/office/drawing/2014/main" id="{BDFEDC2D-208C-60C0-93A8-6EF5723285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30" y="2201695"/>
            <a:ext cx="4618548" cy="354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543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0AF3F-1B3C-BEA0-56E9-4F6C6334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10" y="279400"/>
            <a:ext cx="10396882" cy="797615"/>
          </a:xfrm>
        </p:spPr>
        <p:txBody>
          <a:bodyPr>
            <a:normAutofit/>
          </a:bodyPr>
          <a:lstStyle/>
          <a:p>
            <a:r>
              <a:rPr lang="en-GB" sz="44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Principii de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C7098-6506-AF1F-15D7-F6395C46C1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8710" y="1077016"/>
            <a:ext cx="10671797" cy="4297570"/>
          </a:xfrm>
        </p:spPr>
        <p:txBody>
          <a:bodyPr>
            <a:normAutofit/>
          </a:bodyPr>
          <a:lstStyle/>
          <a:p>
            <a:r>
              <a:rPr lang="en-GB" cap="none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Referin</a:t>
            </a:r>
            <a:r>
              <a:rPr lang="ro-RO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ță: </a:t>
            </a:r>
            <a:r>
              <a:rPr lang="en-GB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W. Grant - </a:t>
            </a:r>
            <a:r>
              <a:rPr lang="en-GB" i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101 UX Principles Second Edition: Actionable Solutions for Product Design Success</a:t>
            </a:r>
            <a:endParaRPr lang="ro-RO" i="1" cap="non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o-RO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Principiile enumerate: punct de plecare. Pot fi găsite argumente pro și contra. O decizie poate fi luată în funcție de experiență / situații concrete / evoluția standardelor.</a:t>
            </a:r>
          </a:p>
          <a:p>
            <a:r>
              <a:rPr lang="ro-RO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 categorii pot fi luate în considerare? Ce pot viza aceste principii?</a:t>
            </a:r>
          </a:p>
        </p:txBody>
      </p:sp>
    </p:spTree>
    <p:extLst>
      <p:ext uri="{BB962C8B-B14F-4D97-AF65-F5344CB8AC3E}">
        <p14:creationId xmlns:p14="http://schemas.microsoft.com/office/powerpoint/2010/main" val="154755720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0AF3F-1B3C-BEA0-56E9-4F6C6334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10" y="279400"/>
            <a:ext cx="10396882" cy="797615"/>
          </a:xfrm>
        </p:spPr>
        <p:txBody>
          <a:bodyPr>
            <a:normAutofit/>
          </a:bodyPr>
          <a:lstStyle/>
          <a:p>
            <a:r>
              <a:rPr lang="en-GB" sz="44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Principii de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C7098-6506-AF1F-15D7-F6395C46C1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8710" y="979054"/>
            <a:ext cx="10671797" cy="4627419"/>
          </a:xfrm>
        </p:spPr>
        <p:txBody>
          <a:bodyPr>
            <a:normAutofit/>
          </a:bodyPr>
          <a:lstStyle/>
          <a:p>
            <a:r>
              <a:rPr lang="ro-RO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Elemente tipografice (</a:t>
            </a:r>
            <a:r>
              <a:rPr lang="ro-RO" i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typography</a:t>
            </a:r>
            <a:r>
              <a:rPr lang="ro-RO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ro-RO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Elemente de control (</a:t>
            </a:r>
            <a:r>
              <a:rPr lang="ro-RO" i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controls</a:t>
            </a:r>
            <a:r>
              <a:rPr lang="ro-RO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ro-RO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Elemente de conținut (</a:t>
            </a:r>
            <a:r>
              <a:rPr lang="ro-RO" i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</a:t>
            </a:r>
            <a:r>
              <a:rPr lang="ro-RO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ro-RO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Elemente de navigare (</a:t>
            </a:r>
            <a:r>
              <a:rPr lang="ro-RO" i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navigation</a:t>
            </a:r>
            <a:r>
              <a:rPr lang="ro-RO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ro-RO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Pictograme (</a:t>
            </a:r>
            <a:r>
              <a:rPr lang="ro-RO" i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iconography</a:t>
            </a:r>
            <a:r>
              <a:rPr lang="ro-RO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ro-RO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Elemente de </a:t>
            </a:r>
            <a:r>
              <a:rPr lang="ro-RO" i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</a:p>
          <a:p>
            <a:r>
              <a:rPr lang="ro-RO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Formulare</a:t>
            </a:r>
          </a:p>
          <a:p>
            <a:r>
              <a:rPr lang="ro-RO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Progres, notificări</a:t>
            </a:r>
          </a:p>
          <a:p>
            <a:r>
              <a:rPr lang="ro-RO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.....</a:t>
            </a:r>
          </a:p>
        </p:txBody>
      </p:sp>
    </p:spTree>
    <p:extLst>
      <p:ext uri="{BB962C8B-B14F-4D97-AF65-F5344CB8AC3E}">
        <p14:creationId xmlns:p14="http://schemas.microsoft.com/office/powerpoint/2010/main" val="93269483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54915C5-707B-4B29-9E6B-116367F8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070191" cy="6858000"/>
          </a:xfrm>
          <a:custGeom>
            <a:avLst/>
            <a:gdLst>
              <a:gd name="connsiteX0" fmla="*/ 1 w 4061802"/>
              <a:gd name="connsiteY0" fmla="*/ 0 h 6858000"/>
              <a:gd name="connsiteX1" fmla="*/ 4059081 w 4061802"/>
              <a:gd name="connsiteY1" fmla="*/ 0 h 6858000"/>
              <a:gd name="connsiteX2" fmla="*/ 4059081 w 4061802"/>
              <a:gd name="connsiteY2" fmla="*/ 2339825 h 6858000"/>
              <a:gd name="connsiteX3" fmla="*/ 4061802 w 4061802"/>
              <a:gd name="connsiteY3" fmla="*/ 2339683 h 6858000"/>
              <a:gd name="connsiteX4" fmla="*/ 4061802 w 4061802"/>
              <a:gd name="connsiteY4" fmla="*/ 3776054 h 6858000"/>
              <a:gd name="connsiteX5" fmla="*/ 4059081 w 4061802"/>
              <a:gd name="connsiteY5" fmla="*/ 3776199 h 6858000"/>
              <a:gd name="connsiteX6" fmla="*/ 4059081 w 4061802"/>
              <a:gd name="connsiteY6" fmla="*/ 6858000 h 6858000"/>
              <a:gd name="connsiteX7" fmla="*/ 1 w 4061802"/>
              <a:gd name="connsiteY7" fmla="*/ 6858000 h 6858000"/>
              <a:gd name="connsiteX8" fmla="*/ 1 w 4061802"/>
              <a:gd name="connsiteY8" fmla="*/ 3992604 h 6858000"/>
              <a:gd name="connsiteX9" fmla="*/ 0 w 4061802"/>
              <a:gd name="connsiteY9" fmla="*/ 3992604 h 6858000"/>
              <a:gd name="connsiteX10" fmla="*/ 0 w 4061802"/>
              <a:gd name="connsiteY10" fmla="*/ 2552279 h 6858000"/>
              <a:gd name="connsiteX11" fmla="*/ 1 w 4061802"/>
              <a:gd name="connsiteY11" fmla="*/ 25522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61802" h="6858000">
                <a:moveTo>
                  <a:pt x="1" y="0"/>
                </a:moveTo>
                <a:lnTo>
                  <a:pt x="4059081" y="0"/>
                </a:lnTo>
                <a:lnTo>
                  <a:pt x="4059081" y="2339825"/>
                </a:lnTo>
                <a:lnTo>
                  <a:pt x="4061802" y="2339683"/>
                </a:lnTo>
                <a:lnTo>
                  <a:pt x="4061802" y="3776054"/>
                </a:lnTo>
                <a:lnTo>
                  <a:pt x="4059081" y="3776199"/>
                </a:lnTo>
                <a:lnTo>
                  <a:pt x="4059081" y="6858000"/>
                </a:lnTo>
                <a:lnTo>
                  <a:pt x="1" y="6858000"/>
                </a:lnTo>
                <a:lnTo>
                  <a:pt x="1" y="3992604"/>
                </a:lnTo>
                <a:lnTo>
                  <a:pt x="0" y="3992604"/>
                </a:lnTo>
                <a:lnTo>
                  <a:pt x="0" y="2552279"/>
                </a:lnTo>
                <a:lnTo>
                  <a:pt x="1" y="255227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0AF3F-1B3C-BEA0-56E9-4F6C6334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26122"/>
            <a:ext cx="3054268" cy="4405756"/>
          </a:xfrm>
        </p:spPr>
        <p:txBody>
          <a:bodyPr anchor="ctr">
            <a:normAutofit/>
          </a:bodyPr>
          <a:lstStyle/>
          <a:p>
            <a:r>
              <a:rPr lang="ro-RO" sz="4300" i="1" cap="none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</a:t>
            </a:r>
            <a:r>
              <a:rPr lang="ro-RO" sz="4300" cap="none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accesibil</a:t>
            </a:r>
            <a:br>
              <a:rPr lang="ro-RO" sz="4300" cap="none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ro-RO" sz="3600" cap="none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o-RO" sz="1800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sz="3600" cap="none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B8E032-9914-4C00-B51A-C2DA16271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1733" cy="6858000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43B4841E-E6B6-48C3-BA02-F73659C6D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1802" y="1"/>
            <a:ext cx="8130198" cy="6857999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C7098-6506-AF1F-15D7-F6395C46C1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4461" y="738909"/>
            <a:ext cx="6526045" cy="4892969"/>
          </a:xfrm>
        </p:spPr>
        <p:txBody>
          <a:bodyPr anchor="ctr">
            <a:normAutofit/>
          </a:bodyPr>
          <a:lstStyle/>
          <a:p>
            <a:pPr>
              <a:buClrTx/>
            </a:pPr>
            <a:r>
              <a:rPr lang="ro-RO" sz="24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Web Content Accessibility Guidelines</a:t>
            </a:r>
            <a:endParaRPr lang="ro-RO" sz="2400" cap="none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Tx/>
            </a:pPr>
            <a:r>
              <a:rPr lang="ro-RO" sz="24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Altă </a:t>
            </a:r>
            <a:r>
              <a:rPr lang="ro-RO" sz="24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referință</a:t>
            </a:r>
            <a:r>
              <a:rPr lang="ro-RO" sz="24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o-RO" sz="24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tutorial w3schools</a:t>
            </a:r>
            <a:endParaRPr lang="ro-RO" sz="2400" cap="none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Tx/>
            </a:pPr>
            <a:r>
              <a:rPr lang="en-GB" sz="2400" i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“websites must be perceivable, operable, understandable, and robust”</a:t>
            </a:r>
            <a:endParaRPr lang="ro-RO" sz="2400" i="1" cap="none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Tx/>
            </a:pPr>
            <a:r>
              <a:rPr lang="ro-RO" sz="24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Unele elemente cheie pot fi relevante pentru grupe mai largi de utilizatori (ghid de bune practici)</a:t>
            </a:r>
            <a:endParaRPr lang="en-GB" sz="2400" cap="none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2FD2D-F15F-4A2C-4876-A651CBB324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021" y="4224263"/>
            <a:ext cx="1486107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013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54915C5-707B-4B29-9E6B-116367F8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070191" cy="6858000"/>
          </a:xfrm>
          <a:custGeom>
            <a:avLst/>
            <a:gdLst>
              <a:gd name="connsiteX0" fmla="*/ 1 w 4061802"/>
              <a:gd name="connsiteY0" fmla="*/ 0 h 6858000"/>
              <a:gd name="connsiteX1" fmla="*/ 4059081 w 4061802"/>
              <a:gd name="connsiteY1" fmla="*/ 0 h 6858000"/>
              <a:gd name="connsiteX2" fmla="*/ 4059081 w 4061802"/>
              <a:gd name="connsiteY2" fmla="*/ 2339825 h 6858000"/>
              <a:gd name="connsiteX3" fmla="*/ 4061802 w 4061802"/>
              <a:gd name="connsiteY3" fmla="*/ 2339683 h 6858000"/>
              <a:gd name="connsiteX4" fmla="*/ 4061802 w 4061802"/>
              <a:gd name="connsiteY4" fmla="*/ 3776054 h 6858000"/>
              <a:gd name="connsiteX5" fmla="*/ 4059081 w 4061802"/>
              <a:gd name="connsiteY5" fmla="*/ 3776199 h 6858000"/>
              <a:gd name="connsiteX6" fmla="*/ 4059081 w 4061802"/>
              <a:gd name="connsiteY6" fmla="*/ 6858000 h 6858000"/>
              <a:gd name="connsiteX7" fmla="*/ 1 w 4061802"/>
              <a:gd name="connsiteY7" fmla="*/ 6858000 h 6858000"/>
              <a:gd name="connsiteX8" fmla="*/ 1 w 4061802"/>
              <a:gd name="connsiteY8" fmla="*/ 3992604 h 6858000"/>
              <a:gd name="connsiteX9" fmla="*/ 0 w 4061802"/>
              <a:gd name="connsiteY9" fmla="*/ 3992604 h 6858000"/>
              <a:gd name="connsiteX10" fmla="*/ 0 w 4061802"/>
              <a:gd name="connsiteY10" fmla="*/ 2552279 h 6858000"/>
              <a:gd name="connsiteX11" fmla="*/ 1 w 4061802"/>
              <a:gd name="connsiteY11" fmla="*/ 25522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61802" h="6858000">
                <a:moveTo>
                  <a:pt x="1" y="0"/>
                </a:moveTo>
                <a:lnTo>
                  <a:pt x="4059081" y="0"/>
                </a:lnTo>
                <a:lnTo>
                  <a:pt x="4059081" y="2339825"/>
                </a:lnTo>
                <a:lnTo>
                  <a:pt x="4061802" y="2339683"/>
                </a:lnTo>
                <a:lnTo>
                  <a:pt x="4061802" y="3776054"/>
                </a:lnTo>
                <a:lnTo>
                  <a:pt x="4059081" y="3776199"/>
                </a:lnTo>
                <a:lnTo>
                  <a:pt x="4059081" y="6858000"/>
                </a:lnTo>
                <a:lnTo>
                  <a:pt x="1" y="6858000"/>
                </a:lnTo>
                <a:lnTo>
                  <a:pt x="1" y="3992604"/>
                </a:lnTo>
                <a:lnTo>
                  <a:pt x="0" y="3992604"/>
                </a:lnTo>
                <a:lnTo>
                  <a:pt x="0" y="2552279"/>
                </a:lnTo>
                <a:lnTo>
                  <a:pt x="1" y="255227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0AF3F-1B3C-BEA0-56E9-4F6C6334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26122"/>
            <a:ext cx="3054268" cy="4405756"/>
          </a:xfrm>
        </p:spPr>
        <p:txBody>
          <a:bodyPr anchor="ctr">
            <a:normAutofit/>
          </a:bodyPr>
          <a:lstStyle/>
          <a:p>
            <a:r>
              <a:rPr lang="ro-RO" sz="4300" i="1" cap="none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</a:t>
            </a:r>
            <a:r>
              <a:rPr lang="ro-RO" sz="4300" cap="none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accesibil</a:t>
            </a:r>
            <a:br>
              <a:rPr lang="ro-RO" sz="4300" cap="none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ro-RO" sz="3600" cap="none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o-RO" sz="1800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sz="3600" cap="none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B8E032-9914-4C00-B51A-C2DA16271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1733" cy="6858000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43B4841E-E6B6-48C3-BA02-F73659C6D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1802" y="1"/>
            <a:ext cx="8130198" cy="6857999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C7098-6506-AF1F-15D7-F6395C46C1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4461" y="738909"/>
            <a:ext cx="6526045" cy="4892969"/>
          </a:xfrm>
        </p:spPr>
        <p:txBody>
          <a:bodyPr anchor="ctr">
            <a:normAutofit/>
          </a:bodyPr>
          <a:lstStyle/>
          <a:p>
            <a:pPr>
              <a:buClrTx/>
            </a:pPr>
            <a:r>
              <a:rPr lang="ro-RO" sz="24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Contrast</a:t>
            </a:r>
          </a:p>
          <a:p>
            <a:pPr lvl="1">
              <a:buClrTx/>
              <a:buSzPct val="120000"/>
              <a:buFont typeface="Courier New" panose="02070309020205020404" pitchFamily="49" charset="0"/>
              <a:buChar char="o"/>
            </a:pPr>
            <a:r>
              <a:rPr lang="ro-RO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WCAG, 1.4.3</a:t>
            </a:r>
            <a:endParaRPr lang="ro-RO" sz="2000" cap="none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Tx/>
              <a:buSzPct val="120000"/>
              <a:buFont typeface="Courier New" panose="02070309020205020404" pitchFamily="49" charset="0"/>
              <a:buChar char="o"/>
            </a:pPr>
            <a:r>
              <a:rPr lang="ro-RO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Referire în principal la culoare, dar poate fi considerat într-un context mai </a:t>
            </a:r>
            <a:r>
              <a:rPr lang="ro-RO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general</a:t>
            </a:r>
            <a:r>
              <a:rPr lang="ro-RO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buClrTx/>
              <a:buSzPct val="120000"/>
              <a:buFont typeface="Courier New" panose="02070309020205020404" pitchFamily="49" charset="0"/>
              <a:buChar char="o"/>
            </a:pPr>
            <a:r>
              <a:rPr lang="ro-RO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Instrumente online pentru verificarea contrastului, de exemplu </a:t>
            </a:r>
            <a:r>
              <a:rPr lang="ro-RO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Contrast Ratio</a:t>
            </a:r>
            <a:endParaRPr lang="ro-RO" sz="2000" cap="none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Tx/>
              <a:buSzPct val="120000"/>
              <a:buFont typeface="Courier New" panose="02070309020205020404" pitchFamily="49" charset="0"/>
              <a:buChar char="o"/>
            </a:pPr>
            <a:r>
              <a:rPr lang="ro-RO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Regulă: raport de minim 4.5:1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F78B6-C2D7-B8C1-9CBC-C669B5BB37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042773"/>
            <a:ext cx="4070190" cy="82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307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54915C5-707B-4B29-9E6B-116367F8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070191" cy="6858000"/>
          </a:xfrm>
          <a:custGeom>
            <a:avLst/>
            <a:gdLst>
              <a:gd name="connsiteX0" fmla="*/ 1 w 4061802"/>
              <a:gd name="connsiteY0" fmla="*/ 0 h 6858000"/>
              <a:gd name="connsiteX1" fmla="*/ 4059081 w 4061802"/>
              <a:gd name="connsiteY1" fmla="*/ 0 h 6858000"/>
              <a:gd name="connsiteX2" fmla="*/ 4059081 w 4061802"/>
              <a:gd name="connsiteY2" fmla="*/ 2339825 h 6858000"/>
              <a:gd name="connsiteX3" fmla="*/ 4061802 w 4061802"/>
              <a:gd name="connsiteY3" fmla="*/ 2339683 h 6858000"/>
              <a:gd name="connsiteX4" fmla="*/ 4061802 w 4061802"/>
              <a:gd name="connsiteY4" fmla="*/ 3776054 h 6858000"/>
              <a:gd name="connsiteX5" fmla="*/ 4059081 w 4061802"/>
              <a:gd name="connsiteY5" fmla="*/ 3776199 h 6858000"/>
              <a:gd name="connsiteX6" fmla="*/ 4059081 w 4061802"/>
              <a:gd name="connsiteY6" fmla="*/ 6858000 h 6858000"/>
              <a:gd name="connsiteX7" fmla="*/ 1 w 4061802"/>
              <a:gd name="connsiteY7" fmla="*/ 6858000 h 6858000"/>
              <a:gd name="connsiteX8" fmla="*/ 1 w 4061802"/>
              <a:gd name="connsiteY8" fmla="*/ 3992604 h 6858000"/>
              <a:gd name="connsiteX9" fmla="*/ 0 w 4061802"/>
              <a:gd name="connsiteY9" fmla="*/ 3992604 h 6858000"/>
              <a:gd name="connsiteX10" fmla="*/ 0 w 4061802"/>
              <a:gd name="connsiteY10" fmla="*/ 2552279 h 6858000"/>
              <a:gd name="connsiteX11" fmla="*/ 1 w 4061802"/>
              <a:gd name="connsiteY11" fmla="*/ 25522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61802" h="6858000">
                <a:moveTo>
                  <a:pt x="1" y="0"/>
                </a:moveTo>
                <a:lnTo>
                  <a:pt x="4059081" y="0"/>
                </a:lnTo>
                <a:lnTo>
                  <a:pt x="4059081" y="2339825"/>
                </a:lnTo>
                <a:lnTo>
                  <a:pt x="4061802" y="2339683"/>
                </a:lnTo>
                <a:lnTo>
                  <a:pt x="4061802" y="3776054"/>
                </a:lnTo>
                <a:lnTo>
                  <a:pt x="4059081" y="3776199"/>
                </a:lnTo>
                <a:lnTo>
                  <a:pt x="4059081" y="6858000"/>
                </a:lnTo>
                <a:lnTo>
                  <a:pt x="1" y="6858000"/>
                </a:lnTo>
                <a:lnTo>
                  <a:pt x="1" y="3992604"/>
                </a:lnTo>
                <a:lnTo>
                  <a:pt x="0" y="3992604"/>
                </a:lnTo>
                <a:lnTo>
                  <a:pt x="0" y="2552279"/>
                </a:lnTo>
                <a:lnTo>
                  <a:pt x="1" y="255227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0AF3F-1B3C-BEA0-56E9-4F6C6334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26122"/>
            <a:ext cx="3054268" cy="4405756"/>
          </a:xfrm>
        </p:spPr>
        <p:txBody>
          <a:bodyPr anchor="ctr">
            <a:normAutofit/>
          </a:bodyPr>
          <a:lstStyle/>
          <a:p>
            <a:r>
              <a:rPr lang="ro-RO" sz="4300" i="1" cap="none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</a:t>
            </a:r>
            <a:r>
              <a:rPr lang="ro-RO" sz="4300" cap="none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accesibil</a:t>
            </a:r>
            <a:br>
              <a:rPr lang="ro-RO" sz="4300" cap="none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ro-RO" sz="3600" cap="none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o-RO" sz="1800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sz="3600" cap="none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B8E032-9914-4C00-B51A-C2DA16271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1733" cy="6858000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43B4841E-E6B6-48C3-BA02-F73659C6D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1802" y="1"/>
            <a:ext cx="8130198" cy="6857999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C7098-6506-AF1F-15D7-F6395C46C1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83583" y="304800"/>
            <a:ext cx="6526045" cy="4920384"/>
          </a:xfrm>
        </p:spPr>
        <p:txBody>
          <a:bodyPr anchor="ctr">
            <a:normAutofit/>
          </a:bodyPr>
          <a:lstStyle/>
          <a:p>
            <a:pPr>
              <a:buClrTx/>
            </a:pPr>
            <a:r>
              <a:rPr lang="ro-RO" sz="24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Elemente de accesibilitate vizuală în cazul utilizării </a:t>
            </a:r>
            <a:r>
              <a:rPr lang="ro-RO" sz="2400" i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flat design</a:t>
            </a:r>
            <a:endParaRPr lang="ro-RO" sz="2400" cap="none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Tx/>
              <a:buSzPct val="120000"/>
              <a:buFont typeface="Courier New" panose="02070309020205020404" pitchFamily="49" charset="0"/>
              <a:buChar char="o"/>
            </a:pPr>
            <a:r>
              <a:rPr lang="ro-RO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Abordarea </a:t>
            </a:r>
            <a:r>
              <a:rPr lang="ro-RO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tip </a:t>
            </a:r>
            <a:r>
              <a:rPr lang="ro-RO" sz="2000" i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flat design </a:t>
            </a:r>
            <a:r>
              <a:rPr lang="ro-RO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tinde să înlăture anumite elemente de accesibilitate vizuală, o altă tendință este cea numită </a:t>
            </a:r>
            <a:r>
              <a:rPr lang="ro-RO" sz="2000" i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brutalism</a:t>
            </a:r>
            <a:endParaRPr lang="ro-RO" sz="2000" cap="none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Tx/>
              <a:buSzPct val="120000"/>
              <a:buFont typeface="Courier New" panose="02070309020205020404" pitchFamily="49" charset="0"/>
              <a:buChar char="o"/>
            </a:pPr>
            <a:r>
              <a:rPr lang="ro-RO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astfel de abordare poate reduce posibilitatea utilizatorului de a descoperi anumite elemente – de exemplu activat prin atingere, etc.</a:t>
            </a:r>
          </a:p>
          <a:p>
            <a:pPr lvl="1">
              <a:buClrTx/>
              <a:buSzPct val="120000"/>
              <a:buFont typeface="Courier New" panose="02070309020205020404" pitchFamily="49" charset="0"/>
              <a:buChar char="o"/>
            </a:pPr>
            <a:r>
              <a:rPr lang="ro-RO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W.Grant indică exemplu de bune practici</a:t>
            </a:r>
          </a:p>
          <a:p>
            <a:pPr marL="457200" lvl="1" indent="0">
              <a:buClrTx/>
              <a:buSzPct val="120000"/>
              <a:buNone/>
            </a:pPr>
            <a:endParaRPr lang="ro-RO" sz="2000" cap="none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2ED01D-67A6-3F62-0C4C-D4C74F83F2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581" y="4784636"/>
            <a:ext cx="1914792" cy="1790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4B090D-1298-8C19-5D87-D6DFFD412F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4341" y="4442075"/>
            <a:ext cx="3606925" cy="237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7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54915C5-707B-4B29-9E6B-116367F8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070191" cy="6858000"/>
          </a:xfrm>
          <a:custGeom>
            <a:avLst/>
            <a:gdLst>
              <a:gd name="connsiteX0" fmla="*/ 1 w 4061802"/>
              <a:gd name="connsiteY0" fmla="*/ 0 h 6858000"/>
              <a:gd name="connsiteX1" fmla="*/ 4059081 w 4061802"/>
              <a:gd name="connsiteY1" fmla="*/ 0 h 6858000"/>
              <a:gd name="connsiteX2" fmla="*/ 4059081 w 4061802"/>
              <a:gd name="connsiteY2" fmla="*/ 2339825 h 6858000"/>
              <a:gd name="connsiteX3" fmla="*/ 4061802 w 4061802"/>
              <a:gd name="connsiteY3" fmla="*/ 2339683 h 6858000"/>
              <a:gd name="connsiteX4" fmla="*/ 4061802 w 4061802"/>
              <a:gd name="connsiteY4" fmla="*/ 3776054 h 6858000"/>
              <a:gd name="connsiteX5" fmla="*/ 4059081 w 4061802"/>
              <a:gd name="connsiteY5" fmla="*/ 3776199 h 6858000"/>
              <a:gd name="connsiteX6" fmla="*/ 4059081 w 4061802"/>
              <a:gd name="connsiteY6" fmla="*/ 6858000 h 6858000"/>
              <a:gd name="connsiteX7" fmla="*/ 1 w 4061802"/>
              <a:gd name="connsiteY7" fmla="*/ 6858000 h 6858000"/>
              <a:gd name="connsiteX8" fmla="*/ 1 w 4061802"/>
              <a:gd name="connsiteY8" fmla="*/ 3992604 h 6858000"/>
              <a:gd name="connsiteX9" fmla="*/ 0 w 4061802"/>
              <a:gd name="connsiteY9" fmla="*/ 3992604 h 6858000"/>
              <a:gd name="connsiteX10" fmla="*/ 0 w 4061802"/>
              <a:gd name="connsiteY10" fmla="*/ 2552279 h 6858000"/>
              <a:gd name="connsiteX11" fmla="*/ 1 w 4061802"/>
              <a:gd name="connsiteY11" fmla="*/ 25522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61802" h="6858000">
                <a:moveTo>
                  <a:pt x="1" y="0"/>
                </a:moveTo>
                <a:lnTo>
                  <a:pt x="4059081" y="0"/>
                </a:lnTo>
                <a:lnTo>
                  <a:pt x="4059081" y="2339825"/>
                </a:lnTo>
                <a:lnTo>
                  <a:pt x="4061802" y="2339683"/>
                </a:lnTo>
                <a:lnTo>
                  <a:pt x="4061802" y="3776054"/>
                </a:lnTo>
                <a:lnTo>
                  <a:pt x="4059081" y="3776199"/>
                </a:lnTo>
                <a:lnTo>
                  <a:pt x="4059081" y="6858000"/>
                </a:lnTo>
                <a:lnTo>
                  <a:pt x="1" y="6858000"/>
                </a:lnTo>
                <a:lnTo>
                  <a:pt x="1" y="3992604"/>
                </a:lnTo>
                <a:lnTo>
                  <a:pt x="0" y="3992604"/>
                </a:lnTo>
                <a:lnTo>
                  <a:pt x="0" y="2552279"/>
                </a:lnTo>
                <a:lnTo>
                  <a:pt x="1" y="255227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0AF3F-1B3C-BEA0-56E9-4F6C6334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26122"/>
            <a:ext cx="3054268" cy="4405756"/>
          </a:xfrm>
        </p:spPr>
        <p:txBody>
          <a:bodyPr anchor="ctr">
            <a:normAutofit/>
          </a:bodyPr>
          <a:lstStyle/>
          <a:p>
            <a:r>
              <a:rPr lang="ro-RO" sz="4300" i="1" cap="none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</a:t>
            </a:r>
            <a:r>
              <a:rPr lang="ro-RO" sz="4300" cap="none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accesibil</a:t>
            </a:r>
            <a:br>
              <a:rPr lang="ro-RO" sz="4300" cap="none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ro-RO" sz="3600" cap="none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o-RO" sz="1800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sz="3600" cap="none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B8E032-9914-4C00-B51A-C2DA16271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1733" cy="6858000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43B4841E-E6B6-48C3-BA02-F73659C6D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1802" y="1"/>
            <a:ext cx="8130198" cy="6857999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C7098-6506-AF1F-15D7-F6395C46C1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91924" y="968808"/>
            <a:ext cx="6526045" cy="4920384"/>
          </a:xfrm>
        </p:spPr>
        <p:txBody>
          <a:bodyPr anchor="ctr">
            <a:normAutofit/>
          </a:bodyPr>
          <a:lstStyle/>
          <a:p>
            <a:pPr>
              <a:buClrTx/>
            </a:pPr>
            <a:r>
              <a:rPr lang="ro-RO" sz="2400" cap="none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evitat simboluri /pictograme ambigue</a:t>
            </a:r>
          </a:p>
          <a:p>
            <a:pPr lvl="1">
              <a:buClrTx/>
              <a:buSzPct val="120000"/>
              <a:buFont typeface="Courier New" panose="02070309020205020404" pitchFamily="49" charset="0"/>
              <a:buChar char="o"/>
            </a:pPr>
            <a:r>
              <a:rPr lang="ro-RO" sz="2000" cap="none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utilizat simboluri familiare – raportare la experiența anterioară de utilizare a unor produse.</a:t>
            </a:r>
          </a:p>
          <a:p>
            <a:pPr lvl="1">
              <a:buClrTx/>
              <a:buSzPct val="120000"/>
              <a:buFont typeface="Courier New" panose="02070309020205020404" pitchFamily="49" charset="0"/>
              <a:buChar char="o"/>
            </a:pPr>
            <a:r>
              <a:rPr lang="ro-RO" sz="2000" cap="none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Exemple (ambiguitate): @ </a:t>
            </a:r>
          </a:p>
          <a:p>
            <a:pPr lvl="1">
              <a:buClrTx/>
              <a:buSzPct val="120000"/>
              <a:buFont typeface="Courier New" panose="02070309020205020404" pitchFamily="49" charset="0"/>
              <a:buChar char="o"/>
            </a:pPr>
            <a:r>
              <a:rPr lang="ro-RO" sz="2000" cap="none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Principii simple: (i) există deja un simbol adecvat?, (ii) sistemele de operare, </a:t>
            </a:r>
            <a:r>
              <a:rPr lang="ro-RO" sz="2000" i="1" cap="none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framework</a:t>
            </a:r>
            <a:r>
              <a:rPr lang="ro-RO" sz="2000" cap="none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-urile au deja simboluri standard care pot fi utilizate, (iii) dacă este propus un simbol nou: este distinct și ușor de memorat? / intră în conflict cu ceva deja existent?  </a:t>
            </a:r>
          </a:p>
          <a:p>
            <a:pPr marL="457200" lvl="1" indent="0">
              <a:buClrTx/>
              <a:buSzPct val="120000"/>
              <a:buNone/>
            </a:pPr>
            <a:endParaRPr lang="ro-RO" sz="2000" cap="none" noProof="0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1C6B4-A90D-4B54-FD3B-5319B26D0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51" y="4867275"/>
            <a:ext cx="2326635" cy="11573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962378-37F7-67D6-1E95-F5A224E47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883" y="2536781"/>
            <a:ext cx="409632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4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54915C5-707B-4B29-9E6B-116367F8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070191" cy="6858000"/>
          </a:xfrm>
          <a:custGeom>
            <a:avLst/>
            <a:gdLst>
              <a:gd name="connsiteX0" fmla="*/ 1 w 4061802"/>
              <a:gd name="connsiteY0" fmla="*/ 0 h 6858000"/>
              <a:gd name="connsiteX1" fmla="*/ 4059081 w 4061802"/>
              <a:gd name="connsiteY1" fmla="*/ 0 h 6858000"/>
              <a:gd name="connsiteX2" fmla="*/ 4059081 w 4061802"/>
              <a:gd name="connsiteY2" fmla="*/ 2339825 h 6858000"/>
              <a:gd name="connsiteX3" fmla="*/ 4061802 w 4061802"/>
              <a:gd name="connsiteY3" fmla="*/ 2339683 h 6858000"/>
              <a:gd name="connsiteX4" fmla="*/ 4061802 w 4061802"/>
              <a:gd name="connsiteY4" fmla="*/ 3776054 h 6858000"/>
              <a:gd name="connsiteX5" fmla="*/ 4059081 w 4061802"/>
              <a:gd name="connsiteY5" fmla="*/ 3776199 h 6858000"/>
              <a:gd name="connsiteX6" fmla="*/ 4059081 w 4061802"/>
              <a:gd name="connsiteY6" fmla="*/ 6858000 h 6858000"/>
              <a:gd name="connsiteX7" fmla="*/ 1 w 4061802"/>
              <a:gd name="connsiteY7" fmla="*/ 6858000 h 6858000"/>
              <a:gd name="connsiteX8" fmla="*/ 1 w 4061802"/>
              <a:gd name="connsiteY8" fmla="*/ 3992604 h 6858000"/>
              <a:gd name="connsiteX9" fmla="*/ 0 w 4061802"/>
              <a:gd name="connsiteY9" fmla="*/ 3992604 h 6858000"/>
              <a:gd name="connsiteX10" fmla="*/ 0 w 4061802"/>
              <a:gd name="connsiteY10" fmla="*/ 2552279 h 6858000"/>
              <a:gd name="connsiteX11" fmla="*/ 1 w 4061802"/>
              <a:gd name="connsiteY11" fmla="*/ 25522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61802" h="6858000">
                <a:moveTo>
                  <a:pt x="1" y="0"/>
                </a:moveTo>
                <a:lnTo>
                  <a:pt x="4059081" y="0"/>
                </a:lnTo>
                <a:lnTo>
                  <a:pt x="4059081" y="2339825"/>
                </a:lnTo>
                <a:lnTo>
                  <a:pt x="4061802" y="2339683"/>
                </a:lnTo>
                <a:lnTo>
                  <a:pt x="4061802" y="3776054"/>
                </a:lnTo>
                <a:lnTo>
                  <a:pt x="4059081" y="3776199"/>
                </a:lnTo>
                <a:lnTo>
                  <a:pt x="4059081" y="6858000"/>
                </a:lnTo>
                <a:lnTo>
                  <a:pt x="1" y="6858000"/>
                </a:lnTo>
                <a:lnTo>
                  <a:pt x="1" y="3992604"/>
                </a:lnTo>
                <a:lnTo>
                  <a:pt x="0" y="3992604"/>
                </a:lnTo>
                <a:lnTo>
                  <a:pt x="0" y="2552279"/>
                </a:lnTo>
                <a:lnTo>
                  <a:pt x="1" y="255227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0AF3F-1B3C-BEA0-56E9-4F6C6334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26122"/>
            <a:ext cx="3054268" cy="4405756"/>
          </a:xfrm>
        </p:spPr>
        <p:txBody>
          <a:bodyPr anchor="ctr">
            <a:normAutofit/>
          </a:bodyPr>
          <a:lstStyle/>
          <a:p>
            <a:r>
              <a:rPr lang="ro-RO" sz="4300" i="1" cap="none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</a:t>
            </a:r>
            <a:r>
              <a:rPr lang="ro-RO" sz="4300" cap="none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accesibil</a:t>
            </a:r>
            <a:br>
              <a:rPr lang="ro-RO" sz="4300" cap="none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ro-RO" sz="3600" cap="none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o-RO" sz="1800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sz="3600" cap="none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B8E032-9914-4C00-B51A-C2DA16271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1733" cy="6858000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43B4841E-E6B6-48C3-BA02-F73659C6D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1802" y="1"/>
            <a:ext cx="8130198" cy="6857999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C7098-6506-AF1F-15D7-F6395C46C1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83583" y="304800"/>
            <a:ext cx="6526045" cy="4920384"/>
          </a:xfrm>
        </p:spPr>
        <p:txBody>
          <a:bodyPr anchor="ctr">
            <a:normAutofit/>
          </a:bodyPr>
          <a:lstStyle/>
          <a:p>
            <a:pPr>
              <a:buClrTx/>
            </a:pPr>
            <a:r>
              <a:rPr lang="ro-RO" sz="24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Link-urile să fie de sine-stătătoare (</a:t>
            </a:r>
            <a:r>
              <a:rPr lang="ro-RO" sz="2400" i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 sense out of context</a:t>
            </a:r>
            <a:r>
              <a:rPr lang="ro-RO" sz="24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1">
              <a:buClrTx/>
              <a:buSzPct val="120000"/>
              <a:buFont typeface="Courier New" panose="02070309020205020404" pitchFamily="49" charset="0"/>
              <a:buChar char="o"/>
            </a:pPr>
            <a:r>
              <a:rPr lang="ro-RO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Comparați! (cf. W.Grant)</a:t>
            </a:r>
          </a:p>
          <a:p>
            <a:pPr marL="457200" lvl="1" indent="0">
              <a:buClrTx/>
              <a:buSzPct val="120000"/>
              <a:buNone/>
            </a:pPr>
            <a:endParaRPr lang="ro-RO" sz="2000" cap="none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Tx/>
              <a:buSzPct val="120000"/>
              <a:buFont typeface="Courier New" panose="02070309020205020404" pitchFamily="49" charset="0"/>
              <a:buChar char="o"/>
            </a:pPr>
            <a:endParaRPr lang="ro-RO" sz="2000" cap="none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Tx/>
              <a:buSzPct val="120000"/>
              <a:buFont typeface="Courier New" panose="02070309020205020404" pitchFamily="49" charset="0"/>
              <a:buChar char="o"/>
            </a:pPr>
            <a:endParaRPr lang="ro-RO" sz="2000" cap="none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Tx/>
              <a:buSzPct val="120000"/>
              <a:buFont typeface="Courier New" panose="02070309020205020404" pitchFamily="49" charset="0"/>
              <a:buChar char="o"/>
            </a:pPr>
            <a:r>
              <a:rPr lang="ro-RO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Link-urile să fie descriptive, de sine-stătătoare</a:t>
            </a:r>
          </a:p>
          <a:p>
            <a:pPr lvl="1">
              <a:buClrTx/>
              <a:buSzPct val="120000"/>
              <a:buFont typeface="Courier New" panose="02070309020205020404" pitchFamily="49" charset="0"/>
              <a:buChar char="o"/>
            </a:pPr>
            <a:r>
              <a:rPr lang="ro-RO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 bună accesibilitate, indexare/căutare</a:t>
            </a:r>
          </a:p>
          <a:p>
            <a:pPr marL="457200" lvl="1" indent="0">
              <a:buClrTx/>
              <a:buSzPct val="120000"/>
              <a:buNone/>
            </a:pPr>
            <a:endParaRPr lang="ro-RO" sz="2000" cap="none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1C6B4-A90D-4B54-FD3B-5319B26D0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400" y="5265566"/>
            <a:ext cx="3577376" cy="919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CE8023-70DA-2249-5D31-9A9D87318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201" y="2255333"/>
            <a:ext cx="5477639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6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58A5A0AE86014F80A5241FB0D7200D" ma:contentTypeVersion="4" ma:contentTypeDescription="Create a new document." ma:contentTypeScope="" ma:versionID="94078ee7c356570673608688e36ee0e8">
  <xsd:schema xmlns:xsd="http://www.w3.org/2001/XMLSchema" xmlns:xs="http://www.w3.org/2001/XMLSchema" xmlns:p="http://schemas.microsoft.com/office/2006/metadata/properties" xmlns:ns2="af6d7299-1f0f-48d7-b719-72d3a846a03e" targetNamespace="http://schemas.microsoft.com/office/2006/metadata/properties" ma:root="true" ma:fieldsID="092b47e0705d357d8dc07ca94bda197d" ns2:_="">
    <xsd:import namespace="af6d7299-1f0f-48d7-b719-72d3a846a0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6d7299-1f0f-48d7-b719-72d3a846a0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4BD182-8FA3-4E42-BBBA-A8E2ED97D28C}"/>
</file>

<file path=customXml/itemProps2.xml><?xml version="1.0" encoding="utf-8"?>
<ds:datastoreItem xmlns:ds="http://schemas.openxmlformats.org/officeDocument/2006/customXml" ds:itemID="{4094C8D3-577A-41C9-B080-BDF96C76FE69}"/>
</file>

<file path=customXml/itemProps3.xml><?xml version="1.0" encoding="utf-8"?>
<ds:datastoreItem xmlns:ds="http://schemas.openxmlformats.org/officeDocument/2006/customXml" ds:itemID="{642A4695-FD50-4A29-A368-607C1A251B67}"/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8871</TotalTime>
  <Words>856</Words>
  <Application>Microsoft Office PowerPoint</Application>
  <PresentationFormat>Widescreen</PresentationFormat>
  <Paragraphs>99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Impact</vt:lpstr>
      <vt:lpstr>Tahoma</vt:lpstr>
      <vt:lpstr>Main Event</vt:lpstr>
      <vt:lpstr>Experiența de utilizare și interacțiunea cu utilizatorul UX/UI Design</vt:lpstr>
      <vt:lpstr>6. PRINCIPII DE DESIGN</vt:lpstr>
      <vt:lpstr>Principii de design</vt:lpstr>
      <vt:lpstr>Principii de design</vt:lpstr>
      <vt:lpstr>Design accesibil   </vt:lpstr>
      <vt:lpstr>Design accesibil   </vt:lpstr>
      <vt:lpstr>Design accesibil   </vt:lpstr>
      <vt:lpstr>Design accesibil   </vt:lpstr>
      <vt:lpstr>Design accesibil   </vt:lpstr>
      <vt:lpstr>Design accesibil   </vt:lpstr>
      <vt:lpstr>Design accesibil   </vt:lpstr>
      <vt:lpstr>Design accesibil   </vt:lpstr>
      <vt:lpstr>Design accesibil   </vt:lpstr>
      <vt:lpstr>Design accesibil   </vt:lpstr>
      <vt:lpstr>Design accesibil   </vt:lpstr>
      <vt:lpstr>Terminologie</vt:lpstr>
      <vt:lpstr>Așteptările clienților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Sorin Stupariu</dc:creator>
  <cp:lastModifiedBy>Mihai Sorin Stupariu</cp:lastModifiedBy>
  <cp:revision>657</cp:revision>
  <dcterms:created xsi:type="dcterms:W3CDTF">2023-02-16T13:01:46Z</dcterms:created>
  <dcterms:modified xsi:type="dcterms:W3CDTF">2025-05-05T11:03:54Z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0x010100F158A5A0AE86014F80A5241FB0D7200D</vt:lpwstr>
  </property>
</Properties>
</file>