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66" r:id="rId1"/>
  </p:sldMasterIdLst>
  <p:notesMasterIdLst>
    <p:notesMasterId r:id="rId23"/>
  </p:notesMasterIdLst>
  <p:sldIdLst>
    <p:sldId id="256" r:id="rId2"/>
    <p:sldId id="299" r:id="rId3"/>
    <p:sldId id="351" r:id="rId4"/>
    <p:sldId id="369" r:id="rId5"/>
    <p:sldId id="364" r:id="rId6"/>
    <p:sldId id="370" r:id="rId7"/>
    <p:sldId id="378" r:id="rId8"/>
    <p:sldId id="379" r:id="rId9"/>
    <p:sldId id="368" r:id="rId10"/>
    <p:sldId id="361" r:id="rId11"/>
    <p:sldId id="363" r:id="rId12"/>
    <p:sldId id="380" r:id="rId13"/>
    <p:sldId id="384" r:id="rId14"/>
    <p:sldId id="383" r:id="rId15"/>
    <p:sldId id="382" r:id="rId16"/>
    <p:sldId id="387" r:id="rId17"/>
    <p:sldId id="388" r:id="rId18"/>
    <p:sldId id="389" r:id="rId19"/>
    <p:sldId id="391" r:id="rId20"/>
    <p:sldId id="392" r:id="rId21"/>
    <p:sldId id="393"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D8235AE-4C38-4C16-AAE8-E5DB9181E816}">
          <p14:sldIdLst>
            <p14:sldId id="256"/>
            <p14:sldId id="299"/>
            <p14:sldId id="351"/>
            <p14:sldId id="369"/>
            <p14:sldId id="364"/>
            <p14:sldId id="370"/>
            <p14:sldId id="378"/>
            <p14:sldId id="379"/>
            <p14:sldId id="368"/>
            <p14:sldId id="361"/>
            <p14:sldId id="363"/>
            <p14:sldId id="380"/>
            <p14:sldId id="384"/>
            <p14:sldId id="383"/>
            <p14:sldId id="382"/>
            <p14:sldId id="387"/>
            <p14:sldId id="388"/>
            <p14:sldId id="389"/>
            <p14:sldId id="391"/>
            <p14:sldId id="392"/>
            <p14:sldId id="3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A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 Id="rId30"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9CCCD8-3E0B-44AD-9D28-45D632A411D6}"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3F76759-A3D1-4D01-AE59-77FE9AABC8AD}">
      <dgm:prSet/>
      <dgm:spPr/>
      <dgm:t>
        <a:bodyPr/>
        <a:lstStyle/>
        <a:p>
          <a:r>
            <a:rPr lang="ro-RO" b="1" dirty="0">
              <a:latin typeface="Tahoma" panose="020B0604030504040204" pitchFamily="34" charset="0"/>
              <a:ea typeface="Tahoma" panose="020B0604030504040204" pitchFamily="34" charset="0"/>
              <a:cs typeface="Tahoma" panose="020B0604030504040204" pitchFamily="34" charset="0"/>
            </a:rPr>
            <a:t>Aspecte/probleme </a:t>
          </a:r>
          <a:r>
            <a:rPr lang="ro-RO" dirty="0">
              <a:latin typeface="Tahoma" panose="020B0604030504040204" pitchFamily="34" charset="0"/>
              <a:ea typeface="Tahoma" panose="020B0604030504040204" pitchFamily="34" charset="0"/>
              <a:cs typeface="Tahoma" panose="020B0604030504040204" pitchFamily="34" charset="0"/>
            </a:rPr>
            <a:t>de soluționat, trebuie prioritizate. </a:t>
          </a:r>
          <a:r>
            <a:rPr lang="ro-RO" b="1" dirty="0">
              <a:latin typeface="Tahoma" panose="020B0604030504040204" pitchFamily="34" charset="0"/>
              <a:ea typeface="Tahoma" panose="020B0604030504040204" pitchFamily="34" charset="0"/>
              <a:cs typeface="Tahoma" panose="020B0604030504040204" pitchFamily="34" charset="0"/>
            </a:rPr>
            <a:t>Tabel </a:t>
          </a:r>
          <a:r>
            <a:rPr lang="ro-RO" dirty="0">
              <a:latin typeface="Tahoma" panose="020B0604030504040204" pitchFamily="34" charset="0"/>
              <a:ea typeface="Tahoma" panose="020B0604030504040204" pitchFamily="34" charset="0"/>
              <a:cs typeface="Tahoma" panose="020B0604030504040204" pitchFamily="34" charset="0"/>
            </a:rPr>
            <a:t>importanță-cost.</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F657A143-71D0-49B4-9ABB-AC9777C7DB0F}" type="parTrans" cxnId="{5DC383CD-9FDE-4BA8-8C82-D73DF6E1ED84}">
      <dgm:prSet/>
      <dgm:spPr/>
      <dgm:t>
        <a:bodyPr/>
        <a:lstStyle/>
        <a:p>
          <a:endParaRPr lang="en-US"/>
        </a:p>
      </dgm:t>
    </dgm:pt>
    <dgm:pt modelId="{D755952A-1855-4762-AD29-A5D8ECC04A6A}" type="sibTrans" cxnId="{5DC383CD-9FDE-4BA8-8C82-D73DF6E1ED84}">
      <dgm:prSet/>
      <dgm:spPr/>
      <dgm:t>
        <a:bodyPr/>
        <a:lstStyle/>
        <a:p>
          <a:endParaRPr lang="en-US"/>
        </a:p>
      </dgm:t>
    </dgm:pt>
    <dgm:pt modelId="{ED05DEA3-4E64-48D1-83CC-75269CFA2B5F}">
      <dgm:prSet/>
      <dgm:spPr/>
      <dgm:t>
        <a:bodyPr/>
        <a:lstStyle/>
        <a:p>
          <a:r>
            <a:rPr lang="ro-RO" b="1" dirty="0">
              <a:latin typeface="Tahoma" panose="020B0604030504040204" pitchFamily="34" charset="0"/>
              <a:ea typeface="Tahoma" panose="020B0604030504040204" pitchFamily="34" charset="0"/>
              <a:cs typeface="Tahoma" panose="020B0604030504040204" pitchFamily="34" charset="0"/>
            </a:rPr>
            <a:t>Importanța: </a:t>
          </a:r>
          <a:r>
            <a:rPr lang="ro-RO" dirty="0">
              <a:latin typeface="Tahoma" panose="020B0604030504040204" pitchFamily="34" charset="0"/>
              <a:ea typeface="Tahoma" panose="020B0604030504040204" pitchFamily="34" charset="0"/>
              <a:cs typeface="Tahoma" panose="020B0604030504040204" pitchFamily="34" charset="0"/>
            </a:rPr>
            <a:t>independentă de cost. Scală: </a:t>
          </a:r>
          <a:r>
            <a:rPr lang="ro-RO" b="1" dirty="0">
              <a:latin typeface="Tahoma" panose="020B0604030504040204" pitchFamily="34" charset="0"/>
              <a:ea typeface="Tahoma" panose="020B0604030504040204" pitchFamily="34" charset="0"/>
              <a:cs typeface="Tahoma" panose="020B0604030504040204" pitchFamily="34" charset="0"/>
            </a:rPr>
            <a:t>M</a:t>
          </a:r>
          <a:r>
            <a:rPr lang="ro-RO" dirty="0">
              <a:latin typeface="Tahoma" panose="020B0604030504040204" pitchFamily="34" charset="0"/>
              <a:ea typeface="Tahoma" panose="020B0604030504040204" pitchFamily="34" charset="0"/>
              <a:cs typeface="Tahoma" panose="020B0604030504040204" pitchFamily="34" charset="0"/>
            </a:rPr>
            <a:t>=</a:t>
          </a:r>
          <a:r>
            <a:rPr lang="ro-RO" i="1" dirty="0">
              <a:latin typeface="Tahoma" panose="020B0604030504040204" pitchFamily="34" charset="0"/>
              <a:ea typeface="Tahoma" panose="020B0604030504040204" pitchFamily="34" charset="0"/>
              <a:cs typeface="Tahoma" panose="020B0604030504040204" pitchFamily="34" charset="0"/>
            </a:rPr>
            <a:t>must fix</a:t>
          </a:r>
          <a:r>
            <a:rPr lang="ro-RO" dirty="0">
              <a:latin typeface="Tahoma" panose="020B0604030504040204" pitchFamily="34" charset="0"/>
              <a:ea typeface="Tahoma" panose="020B0604030504040204" pitchFamily="34" charset="0"/>
              <a:cs typeface="Tahoma" panose="020B0604030504040204" pitchFamily="34" charset="0"/>
            </a:rPr>
            <a:t>, </a:t>
          </a:r>
          <a:r>
            <a:rPr lang="ro-RO" b="1" dirty="0">
              <a:latin typeface="Tahoma" panose="020B0604030504040204" pitchFamily="34" charset="0"/>
              <a:ea typeface="Tahoma" panose="020B0604030504040204" pitchFamily="34" charset="0"/>
              <a:cs typeface="Tahoma" panose="020B0604030504040204" pitchFamily="34" charset="0"/>
            </a:rPr>
            <a:t>5....1</a:t>
          </a:r>
          <a:r>
            <a:rPr lang="ro-RO" dirty="0">
              <a:latin typeface="Tahoma" panose="020B0604030504040204" pitchFamily="34" charset="0"/>
              <a:ea typeface="Tahoma" panose="020B0604030504040204" pitchFamily="34" charset="0"/>
              <a:cs typeface="Tahoma" panose="020B0604030504040204" pitchFamily="34" charset="0"/>
            </a:rPr>
            <a:t>. Criterii: relevanță, impact, șanse de repetare (factor de ajustare), cauzarea unor erori ulterioare.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3E23D354-92E1-4527-89B5-BBA50A1AF935}" type="parTrans" cxnId="{499D55E4-2425-4590-BBBC-43CF51745D42}">
      <dgm:prSet/>
      <dgm:spPr/>
      <dgm:t>
        <a:bodyPr/>
        <a:lstStyle/>
        <a:p>
          <a:endParaRPr lang="en-US"/>
        </a:p>
      </dgm:t>
    </dgm:pt>
    <dgm:pt modelId="{FFF18F8A-FFB6-4388-BD2C-2F98755FE33E}" type="sibTrans" cxnId="{499D55E4-2425-4590-BBBC-43CF51745D42}">
      <dgm:prSet/>
      <dgm:spPr/>
      <dgm:t>
        <a:bodyPr/>
        <a:lstStyle/>
        <a:p>
          <a:endParaRPr lang="en-US"/>
        </a:p>
      </dgm:t>
    </dgm:pt>
    <dgm:pt modelId="{5CD2F07B-0D29-440D-8B46-1A209549EF68}">
      <dgm:prSet/>
      <dgm:spPr/>
      <dgm:t>
        <a:bodyPr/>
        <a:lstStyle/>
        <a:p>
          <a:r>
            <a:rPr lang="ro-RO" b="1">
              <a:latin typeface="Tahoma" panose="020B0604030504040204" pitchFamily="34" charset="0"/>
              <a:ea typeface="Tahoma" panose="020B0604030504040204" pitchFamily="34" charset="0"/>
              <a:cs typeface="Tahoma" panose="020B0604030504040204" pitchFamily="34" charset="0"/>
            </a:rPr>
            <a:t>Costul remedierii: </a:t>
          </a:r>
          <a:r>
            <a:rPr lang="ro-RO">
              <a:latin typeface="Tahoma" panose="020B0604030504040204" pitchFamily="34" charset="0"/>
              <a:ea typeface="Tahoma" panose="020B0604030504040204" pitchFamily="34" charset="0"/>
              <a:cs typeface="Tahoma" panose="020B0604030504040204" pitchFamily="34" charset="0"/>
            </a:rPr>
            <a:t>estimat în persoane-oră (inclus costul pentru </a:t>
          </a:r>
          <a:r>
            <a:rPr lang="ro-RO" i="1">
              <a:latin typeface="Tahoma" panose="020B0604030504040204" pitchFamily="34" charset="0"/>
              <a:ea typeface="Tahoma" panose="020B0604030504040204" pitchFamily="34" charset="0"/>
              <a:cs typeface="Tahoma" panose="020B0604030504040204" pitchFamily="34" charset="0"/>
            </a:rPr>
            <a:t>redesign</a:t>
          </a:r>
          <a:r>
            <a:rPr lang="ro-RO">
              <a:latin typeface="Tahoma" panose="020B0604030504040204" pitchFamily="34" charset="0"/>
              <a:ea typeface="Tahoma" panose="020B0604030504040204" pitchFamily="34" charset="0"/>
              <a:cs typeface="Tahoma" panose="020B0604030504040204" pitchFamily="34" charset="0"/>
            </a:rPr>
            <a:t>). Poate fi stabilit un cost de grup, pentru un întreg grup de probleme remediate simultan. </a:t>
          </a:r>
          <a:endParaRPr lang="en-US">
            <a:latin typeface="Tahoma" panose="020B0604030504040204" pitchFamily="34" charset="0"/>
            <a:ea typeface="Tahoma" panose="020B0604030504040204" pitchFamily="34" charset="0"/>
            <a:cs typeface="Tahoma" panose="020B0604030504040204" pitchFamily="34" charset="0"/>
          </a:endParaRPr>
        </a:p>
      </dgm:t>
    </dgm:pt>
    <dgm:pt modelId="{23D95230-6FA6-423E-B993-A2D6FA2118DA}" type="parTrans" cxnId="{77962357-D309-4676-B6A1-5FDF71487A0B}">
      <dgm:prSet/>
      <dgm:spPr/>
      <dgm:t>
        <a:bodyPr/>
        <a:lstStyle/>
        <a:p>
          <a:endParaRPr lang="en-US"/>
        </a:p>
      </dgm:t>
    </dgm:pt>
    <dgm:pt modelId="{1BBA67A0-087E-48A6-AFF5-3C4733246F95}" type="sibTrans" cxnId="{77962357-D309-4676-B6A1-5FDF71487A0B}">
      <dgm:prSet/>
      <dgm:spPr/>
      <dgm:t>
        <a:bodyPr/>
        <a:lstStyle/>
        <a:p>
          <a:endParaRPr lang="en-US"/>
        </a:p>
      </dgm:t>
    </dgm:pt>
    <dgm:pt modelId="{9ED1E60A-BDA8-45E1-96FF-A6FB4AF3E75C}">
      <dgm:prSet/>
      <dgm:spPr/>
      <dgm:t>
        <a:bodyPr/>
        <a:lstStyle/>
        <a:p>
          <a:r>
            <a:rPr lang="ro-RO" b="1">
              <a:latin typeface="Tahoma" panose="020B0604030504040204" pitchFamily="34" charset="0"/>
              <a:ea typeface="Tahoma" panose="020B0604030504040204" pitchFamily="34" charset="0"/>
              <a:cs typeface="Tahoma" panose="020B0604030504040204" pitchFamily="34" charset="0"/>
            </a:rPr>
            <a:t>Raport pentru stabilirea priorității: </a:t>
          </a:r>
          <a:r>
            <a:rPr lang="ro-RO">
              <a:latin typeface="Tahoma" panose="020B0604030504040204" pitchFamily="34" charset="0"/>
              <a:ea typeface="Tahoma" panose="020B0604030504040204" pitchFamily="34" charset="0"/>
              <a:cs typeface="Tahoma" panose="020B0604030504040204" pitchFamily="34" charset="0"/>
            </a:rPr>
            <a:t>(</a:t>
          </a:r>
          <a:r>
            <a:rPr lang="ro-RO" i="1">
              <a:latin typeface="Tahoma" panose="020B0604030504040204" pitchFamily="34" charset="0"/>
              <a:ea typeface="Tahoma" panose="020B0604030504040204" pitchFamily="34" charset="0"/>
              <a:cs typeface="Tahoma" panose="020B0604030504040204" pitchFamily="34" charset="0"/>
            </a:rPr>
            <a:t>priority ratio</a:t>
          </a:r>
          <a:r>
            <a:rPr lang="ro-RO">
              <a:latin typeface="Tahoma" panose="020B0604030504040204" pitchFamily="34" charset="0"/>
              <a:ea typeface="Tahoma" panose="020B0604030504040204" pitchFamily="34" charset="0"/>
              <a:cs typeface="Tahoma" panose="020B0604030504040204" pitchFamily="34" charset="0"/>
            </a:rPr>
            <a:t>)</a:t>
          </a:r>
          <a:r>
            <a:rPr lang="ro-RO" b="1">
              <a:latin typeface="Tahoma" panose="020B0604030504040204" pitchFamily="34" charset="0"/>
              <a:ea typeface="Tahoma" panose="020B0604030504040204" pitchFamily="34" charset="0"/>
              <a:cs typeface="Tahoma" panose="020B0604030504040204" pitchFamily="34" charset="0"/>
            </a:rPr>
            <a:t> </a:t>
          </a:r>
          <a:r>
            <a:rPr lang="ro-RO">
              <a:latin typeface="Tahoma" panose="020B0604030504040204" pitchFamily="34" charset="0"/>
              <a:ea typeface="Tahoma" panose="020B0604030504040204" pitchFamily="34" charset="0"/>
              <a:cs typeface="Tahoma" panose="020B0604030504040204" pitchFamily="34" charset="0"/>
            </a:rPr>
            <a:t>(importanța/cost)*1000. </a:t>
          </a:r>
          <a:endParaRPr lang="en-US">
            <a:latin typeface="Tahoma" panose="020B0604030504040204" pitchFamily="34" charset="0"/>
            <a:ea typeface="Tahoma" panose="020B0604030504040204" pitchFamily="34" charset="0"/>
            <a:cs typeface="Tahoma" panose="020B0604030504040204" pitchFamily="34" charset="0"/>
          </a:endParaRPr>
        </a:p>
      </dgm:t>
    </dgm:pt>
    <dgm:pt modelId="{788626EF-46E2-419C-AC01-16F52F50FE1A}" type="parTrans" cxnId="{E1BA1755-AC8A-4288-8F09-762482D6844D}">
      <dgm:prSet/>
      <dgm:spPr/>
      <dgm:t>
        <a:bodyPr/>
        <a:lstStyle/>
        <a:p>
          <a:endParaRPr lang="en-US"/>
        </a:p>
      </dgm:t>
    </dgm:pt>
    <dgm:pt modelId="{514F269F-B680-426B-AE9F-FE44339438BF}" type="sibTrans" cxnId="{E1BA1755-AC8A-4288-8F09-762482D6844D}">
      <dgm:prSet/>
      <dgm:spPr/>
      <dgm:t>
        <a:bodyPr/>
        <a:lstStyle/>
        <a:p>
          <a:endParaRPr lang="en-US"/>
        </a:p>
      </dgm:t>
    </dgm:pt>
    <dgm:pt modelId="{96615CCE-C35E-49EF-940A-F634C32E90DE}">
      <dgm:prSet/>
      <dgm:spPr/>
      <dgm:t>
        <a:bodyPr/>
        <a:lstStyle/>
        <a:p>
          <a:r>
            <a:rPr lang="ro-RO" b="1" dirty="0">
              <a:latin typeface="Tahoma" panose="020B0604030504040204" pitchFamily="34" charset="0"/>
              <a:ea typeface="Tahoma" panose="020B0604030504040204" pitchFamily="34" charset="0"/>
              <a:cs typeface="Tahoma" panose="020B0604030504040204" pitchFamily="34" charset="0"/>
            </a:rPr>
            <a:t>Ierarhizare: </a:t>
          </a:r>
          <a:r>
            <a:rPr lang="ro-RO" dirty="0">
              <a:latin typeface="Tahoma" panose="020B0604030504040204" pitchFamily="34" charset="0"/>
              <a:ea typeface="Tahoma" panose="020B0604030504040204" pitchFamily="34" charset="0"/>
              <a:cs typeface="Tahoma" panose="020B0604030504040204" pitchFamily="34" charset="0"/>
            </a:rPr>
            <a:t>folosind </a:t>
          </a:r>
          <a:r>
            <a:rPr lang="ro-RO" i="1" dirty="0">
              <a:latin typeface="Tahoma" panose="020B0604030504040204" pitchFamily="34" charset="0"/>
              <a:ea typeface="Tahoma" panose="020B0604030504040204" pitchFamily="34" charset="0"/>
              <a:cs typeface="Tahoma" panose="020B0604030504040204" pitchFamily="34" charset="0"/>
            </a:rPr>
            <a:t>priority ratio. </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4EC60485-2162-478B-9631-9B34D6A9B1B0}" type="parTrans" cxnId="{CCB91EEA-CCF1-4B33-A3C1-1130BD957C53}">
      <dgm:prSet/>
      <dgm:spPr/>
      <dgm:t>
        <a:bodyPr/>
        <a:lstStyle/>
        <a:p>
          <a:endParaRPr lang="en-US"/>
        </a:p>
      </dgm:t>
    </dgm:pt>
    <dgm:pt modelId="{AF621E5A-4AB4-4C76-A430-24665A10745E}" type="sibTrans" cxnId="{CCB91EEA-CCF1-4B33-A3C1-1130BD957C53}">
      <dgm:prSet/>
      <dgm:spPr/>
      <dgm:t>
        <a:bodyPr/>
        <a:lstStyle/>
        <a:p>
          <a:endParaRPr lang="en-US"/>
        </a:p>
      </dgm:t>
    </dgm:pt>
    <dgm:pt modelId="{99DC2B80-0EDD-42A0-98BF-B4CF0C901A53}">
      <dgm:prSet/>
      <dgm:spPr/>
      <dgm:t>
        <a:bodyPr/>
        <a:lstStyle/>
        <a:p>
          <a:r>
            <a:rPr lang="ro-RO" b="1">
              <a:latin typeface="Tahoma" panose="020B0604030504040204" pitchFamily="34" charset="0"/>
              <a:ea typeface="Tahoma" panose="020B0604030504040204" pitchFamily="34" charset="0"/>
              <a:cs typeface="Tahoma" panose="020B0604030504040204" pitchFamily="34" charset="0"/>
            </a:rPr>
            <a:t>Cost cumulativ: </a:t>
          </a:r>
          <a:r>
            <a:rPr lang="ro-RO">
              <a:latin typeface="Tahoma" panose="020B0604030504040204" pitchFamily="34" charset="0"/>
              <a:ea typeface="Tahoma" panose="020B0604030504040204" pitchFamily="34" charset="0"/>
              <a:cs typeface="Tahoma" panose="020B0604030504040204" pitchFamily="34" charset="0"/>
            </a:rPr>
            <a:t>costul remedierii tuturor problemelor cu prioritate mai mică sau egală cu cea curentă.</a:t>
          </a:r>
          <a:endParaRPr lang="en-US">
            <a:latin typeface="Tahoma" panose="020B0604030504040204" pitchFamily="34" charset="0"/>
            <a:ea typeface="Tahoma" panose="020B0604030504040204" pitchFamily="34" charset="0"/>
            <a:cs typeface="Tahoma" panose="020B0604030504040204" pitchFamily="34" charset="0"/>
          </a:endParaRPr>
        </a:p>
      </dgm:t>
    </dgm:pt>
    <dgm:pt modelId="{5D984509-6630-4A96-989B-BE26AC1834D5}" type="parTrans" cxnId="{E126EBF0-BDEF-48E1-BEC9-25941473A84F}">
      <dgm:prSet/>
      <dgm:spPr/>
      <dgm:t>
        <a:bodyPr/>
        <a:lstStyle/>
        <a:p>
          <a:endParaRPr lang="en-US"/>
        </a:p>
      </dgm:t>
    </dgm:pt>
    <dgm:pt modelId="{989B23B0-5D3F-478C-A34C-ED8E5B939375}" type="sibTrans" cxnId="{E126EBF0-BDEF-48E1-BEC9-25941473A84F}">
      <dgm:prSet/>
      <dgm:spPr/>
      <dgm:t>
        <a:bodyPr/>
        <a:lstStyle/>
        <a:p>
          <a:endParaRPr lang="en-US"/>
        </a:p>
      </dgm:t>
    </dgm:pt>
    <dgm:pt modelId="{565F3E18-BA46-480E-B5CA-2FDF6A4642F2}">
      <dgm:prSet/>
      <dgm:spPr/>
      <dgm:t>
        <a:bodyPr/>
        <a:lstStyle/>
        <a:p>
          <a:r>
            <a:rPr lang="ro-RO" b="1" dirty="0">
              <a:latin typeface="Tahoma" panose="020B0604030504040204" pitchFamily="34" charset="0"/>
              <a:ea typeface="Tahoma" panose="020B0604030504040204" pitchFamily="34" charset="0"/>
              <a:cs typeface="Tahoma" panose="020B0604030504040204" pitchFamily="34" charset="0"/>
            </a:rPr>
            <a:t>Linie de accesibilitate </a:t>
          </a:r>
          <a:r>
            <a:rPr lang="ro-RO" dirty="0">
              <a:latin typeface="Tahoma" panose="020B0604030504040204" pitchFamily="34" charset="0"/>
              <a:ea typeface="Tahoma" panose="020B0604030504040204" pitchFamily="34" charset="0"/>
              <a:cs typeface="Tahoma" panose="020B0604030504040204" pitchFamily="34" charset="0"/>
            </a:rPr>
            <a:t>(</a:t>
          </a:r>
          <a:r>
            <a:rPr lang="ro-RO" i="1" dirty="0">
              <a:latin typeface="Tahoma" panose="020B0604030504040204" pitchFamily="34" charset="0"/>
              <a:ea typeface="Tahoma" panose="020B0604030504040204" pitchFamily="34" charset="0"/>
              <a:cs typeface="Tahoma" panose="020B0604030504040204" pitchFamily="34" charset="0"/>
            </a:rPr>
            <a:t>line of affordability</a:t>
          </a:r>
          <a:r>
            <a:rPr lang="ro-RO" dirty="0">
              <a:latin typeface="Tahoma" panose="020B0604030504040204" pitchFamily="34" charset="0"/>
              <a:ea typeface="Tahoma" panose="020B0604030504040204" pitchFamily="34" charset="0"/>
              <a:cs typeface="Tahoma" panose="020B0604030504040204" pitchFamily="34" charset="0"/>
            </a:rPr>
            <a:t>): depinde de resursele disponibile.</a:t>
          </a:r>
          <a:endParaRPr lang="en-US" dirty="0">
            <a:latin typeface="Tahoma" panose="020B0604030504040204" pitchFamily="34" charset="0"/>
            <a:ea typeface="Tahoma" panose="020B0604030504040204" pitchFamily="34" charset="0"/>
            <a:cs typeface="Tahoma" panose="020B0604030504040204" pitchFamily="34" charset="0"/>
          </a:endParaRPr>
        </a:p>
      </dgm:t>
    </dgm:pt>
    <dgm:pt modelId="{2CC3E5EA-FC94-497E-B2A1-6455DDEA3072}" type="parTrans" cxnId="{07217CB2-98BB-4D17-89A1-520C44A1422E}">
      <dgm:prSet/>
      <dgm:spPr/>
      <dgm:t>
        <a:bodyPr/>
        <a:lstStyle/>
        <a:p>
          <a:endParaRPr lang="en-US"/>
        </a:p>
      </dgm:t>
    </dgm:pt>
    <dgm:pt modelId="{25049D28-1D20-4FFF-B994-65A867BA24F9}" type="sibTrans" cxnId="{07217CB2-98BB-4D17-89A1-520C44A1422E}">
      <dgm:prSet/>
      <dgm:spPr/>
      <dgm:t>
        <a:bodyPr/>
        <a:lstStyle/>
        <a:p>
          <a:endParaRPr lang="en-US"/>
        </a:p>
      </dgm:t>
    </dgm:pt>
    <dgm:pt modelId="{5FC3A568-4F6A-48BF-A198-06E0EDB5D0AF}">
      <dgm:prSet/>
      <dgm:spPr/>
      <dgm:t>
        <a:bodyPr/>
        <a:lstStyle/>
        <a:p>
          <a:r>
            <a:rPr lang="ro-RO" b="1">
              <a:latin typeface="Tahoma" panose="020B0604030504040204" pitchFamily="34" charset="0"/>
              <a:ea typeface="Tahoma" panose="020B0604030504040204" pitchFamily="34" charset="0"/>
              <a:cs typeface="Tahoma" panose="020B0604030504040204" pitchFamily="34" charset="0"/>
            </a:rPr>
            <a:t>Rezoluții / concluzii.</a:t>
          </a:r>
          <a:endParaRPr lang="en-US">
            <a:latin typeface="Tahoma" panose="020B0604030504040204" pitchFamily="34" charset="0"/>
            <a:ea typeface="Tahoma" panose="020B0604030504040204" pitchFamily="34" charset="0"/>
            <a:cs typeface="Tahoma" panose="020B0604030504040204" pitchFamily="34" charset="0"/>
          </a:endParaRPr>
        </a:p>
      </dgm:t>
    </dgm:pt>
    <dgm:pt modelId="{B18EBC49-4A44-4A5E-AB04-CA064AAC635C}" type="parTrans" cxnId="{A11C6CB0-3BE5-4902-B2DC-ADA45CEAB5FD}">
      <dgm:prSet/>
      <dgm:spPr/>
      <dgm:t>
        <a:bodyPr/>
        <a:lstStyle/>
        <a:p>
          <a:endParaRPr lang="en-US"/>
        </a:p>
      </dgm:t>
    </dgm:pt>
    <dgm:pt modelId="{7A9C6ABF-9568-4FCE-98B0-C612E15E87B2}" type="sibTrans" cxnId="{A11C6CB0-3BE5-4902-B2DC-ADA45CEAB5FD}">
      <dgm:prSet/>
      <dgm:spPr/>
      <dgm:t>
        <a:bodyPr/>
        <a:lstStyle/>
        <a:p>
          <a:endParaRPr lang="en-US"/>
        </a:p>
      </dgm:t>
    </dgm:pt>
    <dgm:pt modelId="{C45452C5-6473-4E83-BB4E-9C2456352D6B}" type="pres">
      <dgm:prSet presAssocID="{CE9CCCD8-3E0B-44AD-9D28-45D632A411D6}" presName="vert0" presStyleCnt="0">
        <dgm:presLayoutVars>
          <dgm:dir/>
          <dgm:animOne val="branch"/>
          <dgm:animLvl val="lvl"/>
        </dgm:presLayoutVars>
      </dgm:prSet>
      <dgm:spPr/>
    </dgm:pt>
    <dgm:pt modelId="{18E6F02A-16E4-49AD-A54E-D7BBD28777B9}" type="pres">
      <dgm:prSet presAssocID="{73F76759-A3D1-4D01-AE59-77FE9AABC8AD}" presName="thickLine" presStyleLbl="alignNode1" presStyleIdx="0" presStyleCnt="8"/>
      <dgm:spPr/>
    </dgm:pt>
    <dgm:pt modelId="{98F6C01D-9A79-4F6A-9187-40F7EF4523F7}" type="pres">
      <dgm:prSet presAssocID="{73F76759-A3D1-4D01-AE59-77FE9AABC8AD}" presName="horz1" presStyleCnt="0"/>
      <dgm:spPr/>
    </dgm:pt>
    <dgm:pt modelId="{8D12EF47-AF50-48E2-B046-6E110DE71F73}" type="pres">
      <dgm:prSet presAssocID="{73F76759-A3D1-4D01-AE59-77FE9AABC8AD}" presName="tx1" presStyleLbl="revTx" presStyleIdx="0" presStyleCnt="8"/>
      <dgm:spPr/>
    </dgm:pt>
    <dgm:pt modelId="{948C7F66-58E0-407C-9DB5-208E04820669}" type="pres">
      <dgm:prSet presAssocID="{73F76759-A3D1-4D01-AE59-77FE9AABC8AD}" presName="vert1" presStyleCnt="0"/>
      <dgm:spPr/>
    </dgm:pt>
    <dgm:pt modelId="{9E9DB2B7-6802-4BB3-B352-62C02D2B3328}" type="pres">
      <dgm:prSet presAssocID="{ED05DEA3-4E64-48D1-83CC-75269CFA2B5F}" presName="thickLine" presStyleLbl="alignNode1" presStyleIdx="1" presStyleCnt="8"/>
      <dgm:spPr/>
    </dgm:pt>
    <dgm:pt modelId="{72E24B5A-FDB6-413C-835D-B1A46B3F8C92}" type="pres">
      <dgm:prSet presAssocID="{ED05DEA3-4E64-48D1-83CC-75269CFA2B5F}" presName="horz1" presStyleCnt="0"/>
      <dgm:spPr/>
    </dgm:pt>
    <dgm:pt modelId="{6E982222-D9C2-4994-A370-0178F0126024}" type="pres">
      <dgm:prSet presAssocID="{ED05DEA3-4E64-48D1-83CC-75269CFA2B5F}" presName="tx1" presStyleLbl="revTx" presStyleIdx="1" presStyleCnt="8"/>
      <dgm:spPr/>
    </dgm:pt>
    <dgm:pt modelId="{F70CDB2B-D475-4016-8553-48DAE7BF915B}" type="pres">
      <dgm:prSet presAssocID="{ED05DEA3-4E64-48D1-83CC-75269CFA2B5F}" presName="vert1" presStyleCnt="0"/>
      <dgm:spPr/>
    </dgm:pt>
    <dgm:pt modelId="{9E556BAC-5EDB-4EEF-B74A-2A7DE5521FAD}" type="pres">
      <dgm:prSet presAssocID="{5CD2F07B-0D29-440D-8B46-1A209549EF68}" presName="thickLine" presStyleLbl="alignNode1" presStyleIdx="2" presStyleCnt="8"/>
      <dgm:spPr/>
    </dgm:pt>
    <dgm:pt modelId="{FC7DA18F-BE53-4FA2-9294-6C56C342B903}" type="pres">
      <dgm:prSet presAssocID="{5CD2F07B-0D29-440D-8B46-1A209549EF68}" presName="horz1" presStyleCnt="0"/>
      <dgm:spPr/>
    </dgm:pt>
    <dgm:pt modelId="{952BF136-6B45-4DAB-B79C-7971918498B7}" type="pres">
      <dgm:prSet presAssocID="{5CD2F07B-0D29-440D-8B46-1A209549EF68}" presName="tx1" presStyleLbl="revTx" presStyleIdx="2" presStyleCnt="8"/>
      <dgm:spPr/>
    </dgm:pt>
    <dgm:pt modelId="{EF4C7714-F180-471E-B90B-5BFA6C6264B8}" type="pres">
      <dgm:prSet presAssocID="{5CD2F07B-0D29-440D-8B46-1A209549EF68}" presName="vert1" presStyleCnt="0"/>
      <dgm:spPr/>
    </dgm:pt>
    <dgm:pt modelId="{2D757055-D8CE-4E20-97B0-6BA4B3AB0A59}" type="pres">
      <dgm:prSet presAssocID="{9ED1E60A-BDA8-45E1-96FF-A6FB4AF3E75C}" presName="thickLine" presStyleLbl="alignNode1" presStyleIdx="3" presStyleCnt="8"/>
      <dgm:spPr/>
    </dgm:pt>
    <dgm:pt modelId="{46A843ED-EB93-4912-97F9-08B5790175CF}" type="pres">
      <dgm:prSet presAssocID="{9ED1E60A-BDA8-45E1-96FF-A6FB4AF3E75C}" presName="horz1" presStyleCnt="0"/>
      <dgm:spPr/>
    </dgm:pt>
    <dgm:pt modelId="{8EE46207-5039-4AB8-B9A4-3C86A38E6572}" type="pres">
      <dgm:prSet presAssocID="{9ED1E60A-BDA8-45E1-96FF-A6FB4AF3E75C}" presName="tx1" presStyleLbl="revTx" presStyleIdx="3" presStyleCnt="8"/>
      <dgm:spPr/>
    </dgm:pt>
    <dgm:pt modelId="{ED5EB39B-26D1-4FCA-B1C7-12AC788A093C}" type="pres">
      <dgm:prSet presAssocID="{9ED1E60A-BDA8-45E1-96FF-A6FB4AF3E75C}" presName="vert1" presStyleCnt="0"/>
      <dgm:spPr/>
    </dgm:pt>
    <dgm:pt modelId="{71E78DA4-8B05-4984-956A-AA14273A8B6F}" type="pres">
      <dgm:prSet presAssocID="{96615CCE-C35E-49EF-940A-F634C32E90DE}" presName="thickLine" presStyleLbl="alignNode1" presStyleIdx="4" presStyleCnt="8"/>
      <dgm:spPr/>
    </dgm:pt>
    <dgm:pt modelId="{D23920A0-6382-47EA-91AE-F8FE20941F8D}" type="pres">
      <dgm:prSet presAssocID="{96615CCE-C35E-49EF-940A-F634C32E90DE}" presName="horz1" presStyleCnt="0"/>
      <dgm:spPr/>
    </dgm:pt>
    <dgm:pt modelId="{A726DA0F-6D33-4FB0-B7BB-A51E89BCA5ED}" type="pres">
      <dgm:prSet presAssocID="{96615CCE-C35E-49EF-940A-F634C32E90DE}" presName="tx1" presStyleLbl="revTx" presStyleIdx="4" presStyleCnt="8"/>
      <dgm:spPr/>
    </dgm:pt>
    <dgm:pt modelId="{5883B355-E9D8-4EF4-9C2E-D429F03CEB33}" type="pres">
      <dgm:prSet presAssocID="{96615CCE-C35E-49EF-940A-F634C32E90DE}" presName="vert1" presStyleCnt="0"/>
      <dgm:spPr/>
    </dgm:pt>
    <dgm:pt modelId="{A5336750-8020-4931-81D5-A077BF2E1718}" type="pres">
      <dgm:prSet presAssocID="{99DC2B80-0EDD-42A0-98BF-B4CF0C901A53}" presName="thickLine" presStyleLbl="alignNode1" presStyleIdx="5" presStyleCnt="8"/>
      <dgm:spPr/>
    </dgm:pt>
    <dgm:pt modelId="{6F3750E4-CD69-4E61-8066-9BB233491064}" type="pres">
      <dgm:prSet presAssocID="{99DC2B80-0EDD-42A0-98BF-B4CF0C901A53}" presName="horz1" presStyleCnt="0"/>
      <dgm:spPr/>
    </dgm:pt>
    <dgm:pt modelId="{852149FF-4217-42F3-9CA9-1197C53F8440}" type="pres">
      <dgm:prSet presAssocID="{99DC2B80-0EDD-42A0-98BF-B4CF0C901A53}" presName="tx1" presStyleLbl="revTx" presStyleIdx="5" presStyleCnt="8"/>
      <dgm:spPr/>
    </dgm:pt>
    <dgm:pt modelId="{81AE1346-7221-4A97-B71C-FC9C1449E8C6}" type="pres">
      <dgm:prSet presAssocID="{99DC2B80-0EDD-42A0-98BF-B4CF0C901A53}" presName="vert1" presStyleCnt="0"/>
      <dgm:spPr/>
    </dgm:pt>
    <dgm:pt modelId="{16A39083-943F-4A4F-8D54-EA9803B0E797}" type="pres">
      <dgm:prSet presAssocID="{565F3E18-BA46-480E-B5CA-2FDF6A4642F2}" presName="thickLine" presStyleLbl="alignNode1" presStyleIdx="6" presStyleCnt="8"/>
      <dgm:spPr/>
    </dgm:pt>
    <dgm:pt modelId="{657F36A9-075C-4F07-A354-DEBD151DE8B5}" type="pres">
      <dgm:prSet presAssocID="{565F3E18-BA46-480E-B5CA-2FDF6A4642F2}" presName="horz1" presStyleCnt="0"/>
      <dgm:spPr/>
    </dgm:pt>
    <dgm:pt modelId="{73468B38-901A-4855-A8C4-A22B9A03CB7E}" type="pres">
      <dgm:prSet presAssocID="{565F3E18-BA46-480E-B5CA-2FDF6A4642F2}" presName="tx1" presStyleLbl="revTx" presStyleIdx="6" presStyleCnt="8"/>
      <dgm:spPr/>
    </dgm:pt>
    <dgm:pt modelId="{0CC62AAC-C589-4534-94BD-521FF897F902}" type="pres">
      <dgm:prSet presAssocID="{565F3E18-BA46-480E-B5CA-2FDF6A4642F2}" presName="vert1" presStyleCnt="0"/>
      <dgm:spPr/>
    </dgm:pt>
    <dgm:pt modelId="{855F46DC-ACD4-4A88-A875-791DEF534365}" type="pres">
      <dgm:prSet presAssocID="{5FC3A568-4F6A-48BF-A198-06E0EDB5D0AF}" presName="thickLine" presStyleLbl="alignNode1" presStyleIdx="7" presStyleCnt="8"/>
      <dgm:spPr/>
    </dgm:pt>
    <dgm:pt modelId="{6170BCF8-75B4-4655-860F-2A6DB21BA1B4}" type="pres">
      <dgm:prSet presAssocID="{5FC3A568-4F6A-48BF-A198-06E0EDB5D0AF}" presName="horz1" presStyleCnt="0"/>
      <dgm:spPr/>
    </dgm:pt>
    <dgm:pt modelId="{A58E7D64-8F4F-4FB0-A5BD-56ED5C35B5D2}" type="pres">
      <dgm:prSet presAssocID="{5FC3A568-4F6A-48BF-A198-06E0EDB5D0AF}" presName="tx1" presStyleLbl="revTx" presStyleIdx="7" presStyleCnt="8"/>
      <dgm:spPr/>
    </dgm:pt>
    <dgm:pt modelId="{C58CAE67-7AA8-4DAB-B3C5-296B75CA9826}" type="pres">
      <dgm:prSet presAssocID="{5FC3A568-4F6A-48BF-A198-06E0EDB5D0AF}" presName="vert1" presStyleCnt="0"/>
      <dgm:spPr/>
    </dgm:pt>
  </dgm:ptLst>
  <dgm:cxnLst>
    <dgm:cxn modelId="{61F93F16-FB95-476B-95F7-189A92F80259}" type="presOf" srcId="{9ED1E60A-BDA8-45E1-96FF-A6FB4AF3E75C}" destId="{8EE46207-5039-4AB8-B9A4-3C86A38E6572}" srcOrd="0" destOrd="0" presId="urn:microsoft.com/office/officeart/2008/layout/LinedList"/>
    <dgm:cxn modelId="{A04A5119-35E8-49A1-A7B2-20C9820F1DFB}" type="presOf" srcId="{5FC3A568-4F6A-48BF-A198-06E0EDB5D0AF}" destId="{A58E7D64-8F4F-4FB0-A5BD-56ED5C35B5D2}" srcOrd="0" destOrd="0" presId="urn:microsoft.com/office/officeart/2008/layout/LinedList"/>
    <dgm:cxn modelId="{129B4F3F-7A77-4201-A4B3-E5E23FE0417D}" type="presOf" srcId="{5CD2F07B-0D29-440D-8B46-1A209549EF68}" destId="{952BF136-6B45-4DAB-B79C-7971918498B7}" srcOrd="0" destOrd="0" presId="urn:microsoft.com/office/officeart/2008/layout/LinedList"/>
    <dgm:cxn modelId="{DDEAC15C-BF95-4368-86F3-7218C0801D9F}" type="presOf" srcId="{73F76759-A3D1-4D01-AE59-77FE9AABC8AD}" destId="{8D12EF47-AF50-48E2-B046-6E110DE71F73}" srcOrd="0" destOrd="0" presId="urn:microsoft.com/office/officeart/2008/layout/LinedList"/>
    <dgm:cxn modelId="{CF9FF06C-BE7F-43A7-B1E2-25B1D929949F}" type="presOf" srcId="{CE9CCCD8-3E0B-44AD-9D28-45D632A411D6}" destId="{C45452C5-6473-4E83-BB4E-9C2456352D6B}" srcOrd="0" destOrd="0" presId="urn:microsoft.com/office/officeart/2008/layout/LinedList"/>
    <dgm:cxn modelId="{CA6A726F-5670-4014-B8B7-94888E1AFC2F}" type="presOf" srcId="{99DC2B80-0EDD-42A0-98BF-B4CF0C901A53}" destId="{852149FF-4217-42F3-9CA9-1197C53F8440}" srcOrd="0" destOrd="0" presId="urn:microsoft.com/office/officeart/2008/layout/LinedList"/>
    <dgm:cxn modelId="{21529B52-6476-4480-A0C9-672BEBA86F44}" type="presOf" srcId="{96615CCE-C35E-49EF-940A-F634C32E90DE}" destId="{A726DA0F-6D33-4FB0-B7BB-A51E89BCA5ED}" srcOrd="0" destOrd="0" presId="urn:microsoft.com/office/officeart/2008/layout/LinedList"/>
    <dgm:cxn modelId="{E1BA1755-AC8A-4288-8F09-762482D6844D}" srcId="{CE9CCCD8-3E0B-44AD-9D28-45D632A411D6}" destId="{9ED1E60A-BDA8-45E1-96FF-A6FB4AF3E75C}" srcOrd="3" destOrd="0" parTransId="{788626EF-46E2-419C-AC01-16F52F50FE1A}" sibTransId="{514F269F-B680-426B-AE9F-FE44339438BF}"/>
    <dgm:cxn modelId="{77962357-D309-4676-B6A1-5FDF71487A0B}" srcId="{CE9CCCD8-3E0B-44AD-9D28-45D632A411D6}" destId="{5CD2F07B-0D29-440D-8B46-1A209549EF68}" srcOrd="2" destOrd="0" parTransId="{23D95230-6FA6-423E-B993-A2D6FA2118DA}" sibTransId="{1BBA67A0-087E-48A6-AFF5-3C4733246F95}"/>
    <dgm:cxn modelId="{A11C6CB0-3BE5-4902-B2DC-ADA45CEAB5FD}" srcId="{CE9CCCD8-3E0B-44AD-9D28-45D632A411D6}" destId="{5FC3A568-4F6A-48BF-A198-06E0EDB5D0AF}" srcOrd="7" destOrd="0" parTransId="{B18EBC49-4A44-4A5E-AB04-CA064AAC635C}" sibTransId="{7A9C6ABF-9568-4FCE-98B0-C612E15E87B2}"/>
    <dgm:cxn modelId="{07217CB2-98BB-4D17-89A1-520C44A1422E}" srcId="{CE9CCCD8-3E0B-44AD-9D28-45D632A411D6}" destId="{565F3E18-BA46-480E-B5CA-2FDF6A4642F2}" srcOrd="6" destOrd="0" parTransId="{2CC3E5EA-FC94-497E-B2A1-6455DDEA3072}" sibTransId="{25049D28-1D20-4FFF-B994-65A867BA24F9}"/>
    <dgm:cxn modelId="{497208BA-B927-4782-9ED2-32395F2B1BCC}" type="presOf" srcId="{ED05DEA3-4E64-48D1-83CC-75269CFA2B5F}" destId="{6E982222-D9C2-4994-A370-0178F0126024}" srcOrd="0" destOrd="0" presId="urn:microsoft.com/office/officeart/2008/layout/LinedList"/>
    <dgm:cxn modelId="{5DC383CD-9FDE-4BA8-8C82-D73DF6E1ED84}" srcId="{CE9CCCD8-3E0B-44AD-9D28-45D632A411D6}" destId="{73F76759-A3D1-4D01-AE59-77FE9AABC8AD}" srcOrd="0" destOrd="0" parTransId="{F657A143-71D0-49B4-9ABB-AC9777C7DB0F}" sibTransId="{D755952A-1855-4762-AD29-A5D8ECC04A6A}"/>
    <dgm:cxn modelId="{86BC28E3-28E2-4F9C-9DB0-1F8D0C0A2202}" type="presOf" srcId="{565F3E18-BA46-480E-B5CA-2FDF6A4642F2}" destId="{73468B38-901A-4855-A8C4-A22B9A03CB7E}" srcOrd="0" destOrd="0" presId="urn:microsoft.com/office/officeart/2008/layout/LinedList"/>
    <dgm:cxn modelId="{499D55E4-2425-4590-BBBC-43CF51745D42}" srcId="{CE9CCCD8-3E0B-44AD-9D28-45D632A411D6}" destId="{ED05DEA3-4E64-48D1-83CC-75269CFA2B5F}" srcOrd="1" destOrd="0" parTransId="{3E23D354-92E1-4527-89B5-BBA50A1AF935}" sibTransId="{FFF18F8A-FFB6-4388-BD2C-2F98755FE33E}"/>
    <dgm:cxn modelId="{CCB91EEA-CCF1-4B33-A3C1-1130BD957C53}" srcId="{CE9CCCD8-3E0B-44AD-9D28-45D632A411D6}" destId="{96615CCE-C35E-49EF-940A-F634C32E90DE}" srcOrd="4" destOrd="0" parTransId="{4EC60485-2162-478B-9631-9B34D6A9B1B0}" sibTransId="{AF621E5A-4AB4-4C76-A430-24665A10745E}"/>
    <dgm:cxn modelId="{E126EBF0-BDEF-48E1-BEC9-25941473A84F}" srcId="{CE9CCCD8-3E0B-44AD-9D28-45D632A411D6}" destId="{99DC2B80-0EDD-42A0-98BF-B4CF0C901A53}" srcOrd="5" destOrd="0" parTransId="{5D984509-6630-4A96-989B-BE26AC1834D5}" sibTransId="{989B23B0-5D3F-478C-A34C-ED8E5B939375}"/>
    <dgm:cxn modelId="{AB971D50-A5E1-48B2-A3B1-1818C8B7BC84}" type="presParOf" srcId="{C45452C5-6473-4E83-BB4E-9C2456352D6B}" destId="{18E6F02A-16E4-49AD-A54E-D7BBD28777B9}" srcOrd="0" destOrd="0" presId="urn:microsoft.com/office/officeart/2008/layout/LinedList"/>
    <dgm:cxn modelId="{992334E9-3EF6-45A5-A77B-D393B71935FC}" type="presParOf" srcId="{C45452C5-6473-4E83-BB4E-9C2456352D6B}" destId="{98F6C01D-9A79-4F6A-9187-40F7EF4523F7}" srcOrd="1" destOrd="0" presId="urn:microsoft.com/office/officeart/2008/layout/LinedList"/>
    <dgm:cxn modelId="{D43C0D3E-7F7A-4611-B88D-32E6E9F083F9}" type="presParOf" srcId="{98F6C01D-9A79-4F6A-9187-40F7EF4523F7}" destId="{8D12EF47-AF50-48E2-B046-6E110DE71F73}" srcOrd="0" destOrd="0" presId="urn:microsoft.com/office/officeart/2008/layout/LinedList"/>
    <dgm:cxn modelId="{8DAC0FFD-3271-4C0F-BC7C-E965D686CA25}" type="presParOf" srcId="{98F6C01D-9A79-4F6A-9187-40F7EF4523F7}" destId="{948C7F66-58E0-407C-9DB5-208E04820669}" srcOrd="1" destOrd="0" presId="urn:microsoft.com/office/officeart/2008/layout/LinedList"/>
    <dgm:cxn modelId="{762DFEB7-2E35-4BCB-B061-95B9D19FC4AE}" type="presParOf" srcId="{C45452C5-6473-4E83-BB4E-9C2456352D6B}" destId="{9E9DB2B7-6802-4BB3-B352-62C02D2B3328}" srcOrd="2" destOrd="0" presId="urn:microsoft.com/office/officeart/2008/layout/LinedList"/>
    <dgm:cxn modelId="{F8EE990F-44C7-4247-AB72-56806370E391}" type="presParOf" srcId="{C45452C5-6473-4E83-BB4E-9C2456352D6B}" destId="{72E24B5A-FDB6-413C-835D-B1A46B3F8C92}" srcOrd="3" destOrd="0" presId="urn:microsoft.com/office/officeart/2008/layout/LinedList"/>
    <dgm:cxn modelId="{5285B468-B2CC-4468-BF22-AC9F9A7687B8}" type="presParOf" srcId="{72E24B5A-FDB6-413C-835D-B1A46B3F8C92}" destId="{6E982222-D9C2-4994-A370-0178F0126024}" srcOrd="0" destOrd="0" presId="urn:microsoft.com/office/officeart/2008/layout/LinedList"/>
    <dgm:cxn modelId="{EB220336-E8C7-4E81-9438-94DD716A2CEB}" type="presParOf" srcId="{72E24B5A-FDB6-413C-835D-B1A46B3F8C92}" destId="{F70CDB2B-D475-4016-8553-48DAE7BF915B}" srcOrd="1" destOrd="0" presId="urn:microsoft.com/office/officeart/2008/layout/LinedList"/>
    <dgm:cxn modelId="{38EA673F-3495-4E98-ACFF-5D429AFEA35F}" type="presParOf" srcId="{C45452C5-6473-4E83-BB4E-9C2456352D6B}" destId="{9E556BAC-5EDB-4EEF-B74A-2A7DE5521FAD}" srcOrd="4" destOrd="0" presId="urn:microsoft.com/office/officeart/2008/layout/LinedList"/>
    <dgm:cxn modelId="{B9CE47C3-98B1-48A6-83C5-80964B9F69FF}" type="presParOf" srcId="{C45452C5-6473-4E83-BB4E-9C2456352D6B}" destId="{FC7DA18F-BE53-4FA2-9294-6C56C342B903}" srcOrd="5" destOrd="0" presId="urn:microsoft.com/office/officeart/2008/layout/LinedList"/>
    <dgm:cxn modelId="{B1190DC2-E653-4A3D-AA7E-9E1345FD4663}" type="presParOf" srcId="{FC7DA18F-BE53-4FA2-9294-6C56C342B903}" destId="{952BF136-6B45-4DAB-B79C-7971918498B7}" srcOrd="0" destOrd="0" presId="urn:microsoft.com/office/officeart/2008/layout/LinedList"/>
    <dgm:cxn modelId="{06CEAD4C-5DD1-49D4-A4C6-C16A1F7F3B9A}" type="presParOf" srcId="{FC7DA18F-BE53-4FA2-9294-6C56C342B903}" destId="{EF4C7714-F180-471E-B90B-5BFA6C6264B8}" srcOrd="1" destOrd="0" presId="urn:microsoft.com/office/officeart/2008/layout/LinedList"/>
    <dgm:cxn modelId="{957DECCC-9341-4DB8-807C-0E18B6811B10}" type="presParOf" srcId="{C45452C5-6473-4E83-BB4E-9C2456352D6B}" destId="{2D757055-D8CE-4E20-97B0-6BA4B3AB0A59}" srcOrd="6" destOrd="0" presId="urn:microsoft.com/office/officeart/2008/layout/LinedList"/>
    <dgm:cxn modelId="{B6E2E60B-5B38-4DF3-B3DF-4672A7DFBFED}" type="presParOf" srcId="{C45452C5-6473-4E83-BB4E-9C2456352D6B}" destId="{46A843ED-EB93-4912-97F9-08B5790175CF}" srcOrd="7" destOrd="0" presId="urn:microsoft.com/office/officeart/2008/layout/LinedList"/>
    <dgm:cxn modelId="{B33A3B09-78D9-4326-9F2F-3FEB04FE4429}" type="presParOf" srcId="{46A843ED-EB93-4912-97F9-08B5790175CF}" destId="{8EE46207-5039-4AB8-B9A4-3C86A38E6572}" srcOrd="0" destOrd="0" presId="urn:microsoft.com/office/officeart/2008/layout/LinedList"/>
    <dgm:cxn modelId="{458DDAE1-FC65-480A-AB55-CCCB274019E3}" type="presParOf" srcId="{46A843ED-EB93-4912-97F9-08B5790175CF}" destId="{ED5EB39B-26D1-4FCA-B1C7-12AC788A093C}" srcOrd="1" destOrd="0" presId="urn:microsoft.com/office/officeart/2008/layout/LinedList"/>
    <dgm:cxn modelId="{6DD8CF62-C3CA-40C8-A353-70C591F16B5D}" type="presParOf" srcId="{C45452C5-6473-4E83-BB4E-9C2456352D6B}" destId="{71E78DA4-8B05-4984-956A-AA14273A8B6F}" srcOrd="8" destOrd="0" presId="urn:microsoft.com/office/officeart/2008/layout/LinedList"/>
    <dgm:cxn modelId="{CE393266-69A6-4BBB-9DBB-ABF45E60D783}" type="presParOf" srcId="{C45452C5-6473-4E83-BB4E-9C2456352D6B}" destId="{D23920A0-6382-47EA-91AE-F8FE20941F8D}" srcOrd="9" destOrd="0" presId="urn:microsoft.com/office/officeart/2008/layout/LinedList"/>
    <dgm:cxn modelId="{D3832FB7-BAF6-4F40-AF28-75708A3C597F}" type="presParOf" srcId="{D23920A0-6382-47EA-91AE-F8FE20941F8D}" destId="{A726DA0F-6D33-4FB0-B7BB-A51E89BCA5ED}" srcOrd="0" destOrd="0" presId="urn:microsoft.com/office/officeart/2008/layout/LinedList"/>
    <dgm:cxn modelId="{3D66493C-2511-4FBA-ACE5-B8F046C98435}" type="presParOf" srcId="{D23920A0-6382-47EA-91AE-F8FE20941F8D}" destId="{5883B355-E9D8-4EF4-9C2E-D429F03CEB33}" srcOrd="1" destOrd="0" presId="urn:microsoft.com/office/officeart/2008/layout/LinedList"/>
    <dgm:cxn modelId="{31FC7EEF-A9E3-4C44-B4C6-22D5463D6D31}" type="presParOf" srcId="{C45452C5-6473-4E83-BB4E-9C2456352D6B}" destId="{A5336750-8020-4931-81D5-A077BF2E1718}" srcOrd="10" destOrd="0" presId="urn:microsoft.com/office/officeart/2008/layout/LinedList"/>
    <dgm:cxn modelId="{C7D79F43-3E66-4390-94A8-117F1DAB94F1}" type="presParOf" srcId="{C45452C5-6473-4E83-BB4E-9C2456352D6B}" destId="{6F3750E4-CD69-4E61-8066-9BB233491064}" srcOrd="11" destOrd="0" presId="urn:microsoft.com/office/officeart/2008/layout/LinedList"/>
    <dgm:cxn modelId="{AB86B0BF-2ACD-4B29-9D4E-621E725775E5}" type="presParOf" srcId="{6F3750E4-CD69-4E61-8066-9BB233491064}" destId="{852149FF-4217-42F3-9CA9-1197C53F8440}" srcOrd="0" destOrd="0" presId="urn:microsoft.com/office/officeart/2008/layout/LinedList"/>
    <dgm:cxn modelId="{EFCDC163-0C91-46B2-8F25-3B5FEC6367EC}" type="presParOf" srcId="{6F3750E4-CD69-4E61-8066-9BB233491064}" destId="{81AE1346-7221-4A97-B71C-FC9C1449E8C6}" srcOrd="1" destOrd="0" presId="urn:microsoft.com/office/officeart/2008/layout/LinedList"/>
    <dgm:cxn modelId="{B7EC2418-52AE-4D69-8C62-AE965B63D02B}" type="presParOf" srcId="{C45452C5-6473-4E83-BB4E-9C2456352D6B}" destId="{16A39083-943F-4A4F-8D54-EA9803B0E797}" srcOrd="12" destOrd="0" presId="urn:microsoft.com/office/officeart/2008/layout/LinedList"/>
    <dgm:cxn modelId="{3F5264D7-B073-4BA5-A6F4-B674D4EF8E2C}" type="presParOf" srcId="{C45452C5-6473-4E83-BB4E-9C2456352D6B}" destId="{657F36A9-075C-4F07-A354-DEBD151DE8B5}" srcOrd="13" destOrd="0" presId="urn:microsoft.com/office/officeart/2008/layout/LinedList"/>
    <dgm:cxn modelId="{C619E8E9-5316-4E62-829F-FC31FDC68333}" type="presParOf" srcId="{657F36A9-075C-4F07-A354-DEBD151DE8B5}" destId="{73468B38-901A-4855-A8C4-A22B9A03CB7E}" srcOrd="0" destOrd="0" presId="urn:microsoft.com/office/officeart/2008/layout/LinedList"/>
    <dgm:cxn modelId="{D58E27D8-287D-4351-B6DD-E571E8E88C72}" type="presParOf" srcId="{657F36A9-075C-4F07-A354-DEBD151DE8B5}" destId="{0CC62AAC-C589-4534-94BD-521FF897F902}" srcOrd="1" destOrd="0" presId="urn:microsoft.com/office/officeart/2008/layout/LinedList"/>
    <dgm:cxn modelId="{2015CFA4-F1C4-4A87-9A18-D98705936C52}" type="presParOf" srcId="{C45452C5-6473-4E83-BB4E-9C2456352D6B}" destId="{855F46DC-ACD4-4A88-A875-791DEF534365}" srcOrd="14" destOrd="0" presId="urn:microsoft.com/office/officeart/2008/layout/LinedList"/>
    <dgm:cxn modelId="{DF135411-EA93-441F-81EA-17C579C54A01}" type="presParOf" srcId="{C45452C5-6473-4E83-BB4E-9C2456352D6B}" destId="{6170BCF8-75B4-4655-860F-2A6DB21BA1B4}" srcOrd="15" destOrd="0" presId="urn:microsoft.com/office/officeart/2008/layout/LinedList"/>
    <dgm:cxn modelId="{949DC288-2D7B-4371-B847-05A440C725A4}" type="presParOf" srcId="{6170BCF8-75B4-4655-860F-2A6DB21BA1B4}" destId="{A58E7D64-8F4F-4FB0-A5BD-56ED5C35B5D2}" srcOrd="0" destOrd="0" presId="urn:microsoft.com/office/officeart/2008/layout/LinedList"/>
    <dgm:cxn modelId="{927B3211-FB91-4801-A451-D8902456C050}" type="presParOf" srcId="{6170BCF8-75B4-4655-860F-2A6DB21BA1B4}" destId="{C58CAE67-7AA8-4DAB-B3C5-296B75CA9826}"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E6F02A-16E4-49AD-A54E-D7BBD28777B9}">
      <dsp:nvSpPr>
        <dsp:cNvPr id="0" name=""/>
        <dsp:cNvSpPr/>
      </dsp:nvSpPr>
      <dsp:spPr>
        <a:xfrm>
          <a:off x="0" y="0"/>
          <a:ext cx="715260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D12EF47-AF50-48E2-B046-6E110DE71F73}">
      <dsp:nvSpPr>
        <dsp:cNvPr id="0" name=""/>
        <dsp:cNvSpPr/>
      </dsp:nvSpPr>
      <dsp:spPr>
        <a:xfrm>
          <a:off x="0" y="0"/>
          <a:ext cx="7152608" cy="587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ro-RO" sz="1500" b="1" kern="1200" dirty="0">
              <a:latin typeface="Tahoma" panose="020B0604030504040204" pitchFamily="34" charset="0"/>
              <a:ea typeface="Tahoma" panose="020B0604030504040204" pitchFamily="34" charset="0"/>
              <a:cs typeface="Tahoma" panose="020B0604030504040204" pitchFamily="34" charset="0"/>
            </a:rPr>
            <a:t>Aspecte/probleme </a:t>
          </a:r>
          <a:r>
            <a:rPr lang="ro-RO" sz="1500" kern="1200" dirty="0">
              <a:latin typeface="Tahoma" panose="020B0604030504040204" pitchFamily="34" charset="0"/>
              <a:ea typeface="Tahoma" panose="020B0604030504040204" pitchFamily="34" charset="0"/>
              <a:cs typeface="Tahoma" panose="020B0604030504040204" pitchFamily="34" charset="0"/>
            </a:rPr>
            <a:t>de soluționat, trebuie prioritizate. </a:t>
          </a:r>
          <a:r>
            <a:rPr lang="ro-RO" sz="1500" b="1" kern="1200" dirty="0">
              <a:latin typeface="Tahoma" panose="020B0604030504040204" pitchFamily="34" charset="0"/>
              <a:ea typeface="Tahoma" panose="020B0604030504040204" pitchFamily="34" charset="0"/>
              <a:cs typeface="Tahoma" panose="020B0604030504040204" pitchFamily="34" charset="0"/>
            </a:rPr>
            <a:t>Tabel </a:t>
          </a:r>
          <a:r>
            <a:rPr lang="ro-RO" sz="1500" kern="1200" dirty="0">
              <a:latin typeface="Tahoma" panose="020B0604030504040204" pitchFamily="34" charset="0"/>
              <a:ea typeface="Tahoma" panose="020B0604030504040204" pitchFamily="34" charset="0"/>
              <a:cs typeface="Tahoma" panose="020B0604030504040204" pitchFamily="34" charset="0"/>
            </a:rPr>
            <a:t>importanță-cost.</a:t>
          </a:r>
          <a:endParaRPr lang="en-US" sz="1500" kern="1200" dirty="0">
            <a:latin typeface="Tahoma" panose="020B0604030504040204" pitchFamily="34" charset="0"/>
            <a:ea typeface="Tahoma" panose="020B0604030504040204" pitchFamily="34" charset="0"/>
            <a:cs typeface="Tahoma" panose="020B0604030504040204" pitchFamily="34" charset="0"/>
          </a:endParaRPr>
        </a:p>
      </dsp:txBody>
      <dsp:txXfrm>
        <a:off x="0" y="0"/>
        <a:ext cx="7152608" cy="587663"/>
      </dsp:txXfrm>
    </dsp:sp>
    <dsp:sp modelId="{9E9DB2B7-6802-4BB3-B352-62C02D2B3328}">
      <dsp:nvSpPr>
        <dsp:cNvPr id="0" name=""/>
        <dsp:cNvSpPr/>
      </dsp:nvSpPr>
      <dsp:spPr>
        <a:xfrm>
          <a:off x="0" y="587663"/>
          <a:ext cx="715260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982222-D9C2-4994-A370-0178F0126024}">
      <dsp:nvSpPr>
        <dsp:cNvPr id="0" name=""/>
        <dsp:cNvSpPr/>
      </dsp:nvSpPr>
      <dsp:spPr>
        <a:xfrm>
          <a:off x="0" y="587663"/>
          <a:ext cx="7152608" cy="587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ro-RO" sz="1500" b="1" kern="1200" dirty="0">
              <a:latin typeface="Tahoma" panose="020B0604030504040204" pitchFamily="34" charset="0"/>
              <a:ea typeface="Tahoma" panose="020B0604030504040204" pitchFamily="34" charset="0"/>
              <a:cs typeface="Tahoma" panose="020B0604030504040204" pitchFamily="34" charset="0"/>
            </a:rPr>
            <a:t>Importanța: </a:t>
          </a:r>
          <a:r>
            <a:rPr lang="ro-RO" sz="1500" kern="1200" dirty="0">
              <a:latin typeface="Tahoma" panose="020B0604030504040204" pitchFamily="34" charset="0"/>
              <a:ea typeface="Tahoma" panose="020B0604030504040204" pitchFamily="34" charset="0"/>
              <a:cs typeface="Tahoma" panose="020B0604030504040204" pitchFamily="34" charset="0"/>
            </a:rPr>
            <a:t>independentă de cost. Scală: </a:t>
          </a:r>
          <a:r>
            <a:rPr lang="ro-RO" sz="1500" b="1" kern="1200" dirty="0">
              <a:latin typeface="Tahoma" panose="020B0604030504040204" pitchFamily="34" charset="0"/>
              <a:ea typeface="Tahoma" panose="020B0604030504040204" pitchFamily="34" charset="0"/>
              <a:cs typeface="Tahoma" panose="020B0604030504040204" pitchFamily="34" charset="0"/>
            </a:rPr>
            <a:t>M</a:t>
          </a:r>
          <a:r>
            <a:rPr lang="ro-RO" sz="1500" kern="1200" dirty="0">
              <a:latin typeface="Tahoma" panose="020B0604030504040204" pitchFamily="34" charset="0"/>
              <a:ea typeface="Tahoma" panose="020B0604030504040204" pitchFamily="34" charset="0"/>
              <a:cs typeface="Tahoma" panose="020B0604030504040204" pitchFamily="34" charset="0"/>
            </a:rPr>
            <a:t>=</a:t>
          </a:r>
          <a:r>
            <a:rPr lang="ro-RO" sz="1500" i="1" kern="1200" dirty="0">
              <a:latin typeface="Tahoma" panose="020B0604030504040204" pitchFamily="34" charset="0"/>
              <a:ea typeface="Tahoma" panose="020B0604030504040204" pitchFamily="34" charset="0"/>
              <a:cs typeface="Tahoma" panose="020B0604030504040204" pitchFamily="34" charset="0"/>
            </a:rPr>
            <a:t>must fix</a:t>
          </a:r>
          <a:r>
            <a:rPr lang="ro-RO" sz="1500" kern="1200" dirty="0">
              <a:latin typeface="Tahoma" panose="020B0604030504040204" pitchFamily="34" charset="0"/>
              <a:ea typeface="Tahoma" panose="020B0604030504040204" pitchFamily="34" charset="0"/>
              <a:cs typeface="Tahoma" panose="020B0604030504040204" pitchFamily="34" charset="0"/>
            </a:rPr>
            <a:t>, </a:t>
          </a:r>
          <a:r>
            <a:rPr lang="ro-RO" sz="1500" b="1" kern="1200" dirty="0">
              <a:latin typeface="Tahoma" panose="020B0604030504040204" pitchFamily="34" charset="0"/>
              <a:ea typeface="Tahoma" panose="020B0604030504040204" pitchFamily="34" charset="0"/>
              <a:cs typeface="Tahoma" panose="020B0604030504040204" pitchFamily="34" charset="0"/>
            </a:rPr>
            <a:t>5....1</a:t>
          </a:r>
          <a:r>
            <a:rPr lang="ro-RO" sz="1500" kern="1200" dirty="0">
              <a:latin typeface="Tahoma" panose="020B0604030504040204" pitchFamily="34" charset="0"/>
              <a:ea typeface="Tahoma" panose="020B0604030504040204" pitchFamily="34" charset="0"/>
              <a:cs typeface="Tahoma" panose="020B0604030504040204" pitchFamily="34" charset="0"/>
            </a:rPr>
            <a:t>. Criterii: relevanță, impact, șanse de repetare (factor de ajustare), cauzarea unor erori ulterioare.</a:t>
          </a:r>
          <a:endParaRPr lang="en-US" sz="1500" kern="1200" dirty="0">
            <a:latin typeface="Tahoma" panose="020B0604030504040204" pitchFamily="34" charset="0"/>
            <a:ea typeface="Tahoma" panose="020B0604030504040204" pitchFamily="34" charset="0"/>
            <a:cs typeface="Tahoma" panose="020B0604030504040204" pitchFamily="34" charset="0"/>
          </a:endParaRPr>
        </a:p>
      </dsp:txBody>
      <dsp:txXfrm>
        <a:off x="0" y="587663"/>
        <a:ext cx="7152608" cy="587663"/>
      </dsp:txXfrm>
    </dsp:sp>
    <dsp:sp modelId="{9E556BAC-5EDB-4EEF-B74A-2A7DE5521FAD}">
      <dsp:nvSpPr>
        <dsp:cNvPr id="0" name=""/>
        <dsp:cNvSpPr/>
      </dsp:nvSpPr>
      <dsp:spPr>
        <a:xfrm>
          <a:off x="0" y="1175327"/>
          <a:ext cx="715260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2BF136-6B45-4DAB-B79C-7971918498B7}">
      <dsp:nvSpPr>
        <dsp:cNvPr id="0" name=""/>
        <dsp:cNvSpPr/>
      </dsp:nvSpPr>
      <dsp:spPr>
        <a:xfrm>
          <a:off x="0" y="1175327"/>
          <a:ext cx="7152608" cy="587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ro-RO" sz="1500" b="1" kern="1200">
              <a:latin typeface="Tahoma" panose="020B0604030504040204" pitchFamily="34" charset="0"/>
              <a:ea typeface="Tahoma" panose="020B0604030504040204" pitchFamily="34" charset="0"/>
              <a:cs typeface="Tahoma" panose="020B0604030504040204" pitchFamily="34" charset="0"/>
            </a:rPr>
            <a:t>Costul remedierii: </a:t>
          </a:r>
          <a:r>
            <a:rPr lang="ro-RO" sz="1500" kern="1200">
              <a:latin typeface="Tahoma" panose="020B0604030504040204" pitchFamily="34" charset="0"/>
              <a:ea typeface="Tahoma" panose="020B0604030504040204" pitchFamily="34" charset="0"/>
              <a:cs typeface="Tahoma" panose="020B0604030504040204" pitchFamily="34" charset="0"/>
            </a:rPr>
            <a:t>estimat în persoane-oră (inclus costul pentru </a:t>
          </a:r>
          <a:r>
            <a:rPr lang="ro-RO" sz="1500" i="1" kern="1200">
              <a:latin typeface="Tahoma" panose="020B0604030504040204" pitchFamily="34" charset="0"/>
              <a:ea typeface="Tahoma" panose="020B0604030504040204" pitchFamily="34" charset="0"/>
              <a:cs typeface="Tahoma" panose="020B0604030504040204" pitchFamily="34" charset="0"/>
            </a:rPr>
            <a:t>redesign</a:t>
          </a:r>
          <a:r>
            <a:rPr lang="ro-RO" sz="1500" kern="1200">
              <a:latin typeface="Tahoma" panose="020B0604030504040204" pitchFamily="34" charset="0"/>
              <a:ea typeface="Tahoma" panose="020B0604030504040204" pitchFamily="34" charset="0"/>
              <a:cs typeface="Tahoma" panose="020B0604030504040204" pitchFamily="34" charset="0"/>
            </a:rPr>
            <a:t>). Poate fi stabilit un cost de grup, pentru un întreg grup de probleme remediate simultan. </a:t>
          </a:r>
          <a:endParaRPr lang="en-US" sz="1500" kern="1200">
            <a:latin typeface="Tahoma" panose="020B0604030504040204" pitchFamily="34" charset="0"/>
            <a:ea typeface="Tahoma" panose="020B0604030504040204" pitchFamily="34" charset="0"/>
            <a:cs typeface="Tahoma" panose="020B0604030504040204" pitchFamily="34" charset="0"/>
          </a:endParaRPr>
        </a:p>
      </dsp:txBody>
      <dsp:txXfrm>
        <a:off x="0" y="1175327"/>
        <a:ext cx="7152608" cy="587663"/>
      </dsp:txXfrm>
    </dsp:sp>
    <dsp:sp modelId="{2D757055-D8CE-4E20-97B0-6BA4B3AB0A59}">
      <dsp:nvSpPr>
        <dsp:cNvPr id="0" name=""/>
        <dsp:cNvSpPr/>
      </dsp:nvSpPr>
      <dsp:spPr>
        <a:xfrm>
          <a:off x="0" y="1762990"/>
          <a:ext cx="715260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E46207-5039-4AB8-B9A4-3C86A38E6572}">
      <dsp:nvSpPr>
        <dsp:cNvPr id="0" name=""/>
        <dsp:cNvSpPr/>
      </dsp:nvSpPr>
      <dsp:spPr>
        <a:xfrm>
          <a:off x="0" y="1762990"/>
          <a:ext cx="7152608" cy="587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ro-RO" sz="1500" b="1" kern="1200">
              <a:latin typeface="Tahoma" panose="020B0604030504040204" pitchFamily="34" charset="0"/>
              <a:ea typeface="Tahoma" panose="020B0604030504040204" pitchFamily="34" charset="0"/>
              <a:cs typeface="Tahoma" panose="020B0604030504040204" pitchFamily="34" charset="0"/>
            </a:rPr>
            <a:t>Raport pentru stabilirea priorității: </a:t>
          </a:r>
          <a:r>
            <a:rPr lang="ro-RO" sz="1500" kern="1200">
              <a:latin typeface="Tahoma" panose="020B0604030504040204" pitchFamily="34" charset="0"/>
              <a:ea typeface="Tahoma" panose="020B0604030504040204" pitchFamily="34" charset="0"/>
              <a:cs typeface="Tahoma" panose="020B0604030504040204" pitchFamily="34" charset="0"/>
            </a:rPr>
            <a:t>(</a:t>
          </a:r>
          <a:r>
            <a:rPr lang="ro-RO" sz="1500" i="1" kern="1200">
              <a:latin typeface="Tahoma" panose="020B0604030504040204" pitchFamily="34" charset="0"/>
              <a:ea typeface="Tahoma" panose="020B0604030504040204" pitchFamily="34" charset="0"/>
              <a:cs typeface="Tahoma" panose="020B0604030504040204" pitchFamily="34" charset="0"/>
            </a:rPr>
            <a:t>priority ratio</a:t>
          </a:r>
          <a:r>
            <a:rPr lang="ro-RO" sz="1500" kern="1200">
              <a:latin typeface="Tahoma" panose="020B0604030504040204" pitchFamily="34" charset="0"/>
              <a:ea typeface="Tahoma" panose="020B0604030504040204" pitchFamily="34" charset="0"/>
              <a:cs typeface="Tahoma" panose="020B0604030504040204" pitchFamily="34" charset="0"/>
            </a:rPr>
            <a:t>)</a:t>
          </a:r>
          <a:r>
            <a:rPr lang="ro-RO" sz="1500" b="1" kern="1200">
              <a:latin typeface="Tahoma" panose="020B0604030504040204" pitchFamily="34" charset="0"/>
              <a:ea typeface="Tahoma" panose="020B0604030504040204" pitchFamily="34" charset="0"/>
              <a:cs typeface="Tahoma" panose="020B0604030504040204" pitchFamily="34" charset="0"/>
            </a:rPr>
            <a:t> </a:t>
          </a:r>
          <a:r>
            <a:rPr lang="ro-RO" sz="1500" kern="1200">
              <a:latin typeface="Tahoma" panose="020B0604030504040204" pitchFamily="34" charset="0"/>
              <a:ea typeface="Tahoma" panose="020B0604030504040204" pitchFamily="34" charset="0"/>
              <a:cs typeface="Tahoma" panose="020B0604030504040204" pitchFamily="34" charset="0"/>
            </a:rPr>
            <a:t>(importanța/cost)*1000. </a:t>
          </a:r>
          <a:endParaRPr lang="en-US" sz="1500" kern="1200">
            <a:latin typeface="Tahoma" panose="020B0604030504040204" pitchFamily="34" charset="0"/>
            <a:ea typeface="Tahoma" panose="020B0604030504040204" pitchFamily="34" charset="0"/>
            <a:cs typeface="Tahoma" panose="020B0604030504040204" pitchFamily="34" charset="0"/>
          </a:endParaRPr>
        </a:p>
      </dsp:txBody>
      <dsp:txXfrm>
        <a:off x="0" y="1762990"/>
        <a:ext cx="7152608" cy="587663"/>
      </dsp:txXfrm>
    </dsp:sp>
    <dsp:sp modelId="{71E78DA4-8B05-4984-956A-AA14273A8B6F}">
      <dsp:nvSpPr>
        <dsp:cNvPr id="0" name=""/>
        <dsp:cNvSpPr/>
      </dsp:nvSpPr>
      <dsp:spPr>
        <a:xfrm>
          <a:off x="0" y="2350654"/>
          <a:ext cx="715260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26DA0F-6D33-4FB0-B7BB-A51E89BCA5ED}">
      <dsp:nvSpPr>
        <dsp:cNvPr id="0" name=""/>
        <dsp:cNvSpPr/>
      </dsp:nvSpPr>
      <dsp:spPr>
        <a:xfrm>
          <a:off x="0" y="2350654"/>
          <a:ext cx="7152608" cy="587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ro-RO" sz="1500" b="1" kern="1200" dirty="0">
              <a:latin typeface="Tahoma" panose="020B0604030504040204" pitchFamily="34" charset="0"/>
              <a:ea typeface="Tahoma" panose="020B0604030504040204" pitchFamily="34" charset="0"/>
              <a:cs typeface="Tahoma" panose="020B0604030504040204" pitchFamily="34" charset="0"/>
            </a:rPr>
            <a:t>Ierarhizare: </a:t>
          </a:r>
          <a:r>
            <a:rPr lang="ro-RO" sz="1500" kern="1200" dirty="0">
              <a:latin typeface="Tahoma" panose="020B0604030504040204" pitchFamily="34" charset="0"/>
              <a:ea typeface="Tahoma" panose="020B0604030504040204" pitchFamily="34" charset="0"/>
              <a:cs typeface="Tahoma" panose="020B0604030504040204" pitchFamily="34" charset="0"/>
            </a:rPr>
            <a:t>folosind </a:t>
          </a:r>
          <a:r>
            <a:rPr lang="ro-RO" sz="1500" i="1" kern="1200" dirty="0">
              <a:latin typeface="Tahoma" panose="020B0604030504040204" pitchFamily="34" charset="0"/>
              <a:ea typeface="Tahoma" panose="020B0604030504040204" pitchFamily="34" charset="0"/>
              <a:cs typeface="Tahoma" panose="020B0604030504040204" pitchFamily="34" charset="0"/>
            </a:rPr>
            <a:t>priority ratio. </a:t>
          </a:r>
          <a:endParaRPr lang="en-US" sz="1500" kern="1200" dirty="0">
            <a:latin typeface="Tahoma" panose="020B0604030504040204" pitchFamily="34" charset="0"/>
            <a:ea typeface="Tahoma" panose="020B0604030504040204" pitchFamily="34" charset="0"/>
            <a:cs typeface="Tahoma" panose="020B0604030504040204" pitchFamily="34" charset="0"/>
          </a:endParaRPr>
        </a:p>
      </dsp:txBody>
      <dsp:txXfrm>
        <a:off x="0" y="2350654"/>
        <a:ext cx="7152608" cy="587663"/>
      </dsp:txXfrm>
    </dsp:sp>
    <dsp:sp modelId="{A5336750-8020-4931-81D5-A077BF2E1718}">
      <dsp:nvSpPr>
        <dsp:cNvPr id="0" name=""/>
        <dsp:cNvSpPr/>
      </dsp:nvSpPr>
      <dsp:spPr>
        <a:xfrm>
          <a:off x="0" y="2938318"/>
          <a:ext cx="715260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2149FF-4217-42F3-9CA9-1197C53F8440}">
      <dsp:nvSpPr>
        <dsp:cNvPr id="0" name=""/>
        <dsp:cNvSpPr/>
      </dsp:nvSpPr>
      <dsp:spPr>
        <a:xfrm>
          <a:off x="0" y="2938318"/>
          <a:ext cx="7152608" cy="587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ro-RO" sz="1500" b="1" kern="1200">
              <a:latin typeface="Tahoma" panose="020B0604030504040204" pitchFamily="34" charset="0"/>
              <a:ea typeface="Tahoma" panose="020B0604030504040204" pitchFamily="34" charset="0"/>
              <a:cs typeface="Tahoma" panose="020B0604030504040204" pitchFamily="34" charset="0"/>
            </a:rPr>
            <a:t>Cost cumulativ: </a:t>
          </a:r>
          <a:r>
            <a:rPr lang="ro-RO" sz="1500" kern="1200">
              <a:latin typeface="Tahoma" panose="020B0604030504040204" pitchFamily="34" charset="0"/>
              <a:ea typeface="Tahoma" panose="020B0604030504040204" pitchFamily="34" charset="0"/>
              <a:cs typeface="Tahoma" panose="020B0604030504040204" pitchFamily="34" charset="0"/>
            </a:rPr>
            <a:t>costul remedierii tuturor problemelor cu prioritate mai mică sau egală cu cea curentă.</a:t>
          </a:r>
          <a:endParaRPr lang="en-US" sz="1500" kern="1200">
            <a:latin typeface="Tahoma" panose="020B0604030504040204" pitchFamily="34" charset="0"/>
            <a:ea typeface="Tahoma" panose="020B0604030504040204" pitchFamily="34" charset="0"/>
            <a:cs typeface="Tahoma" panose="020B0604030504040204" pitchFamily="34" charset="0"/>
          </a:endParaRPr>
        </a:p>
      </dsp:txBody>
      <dsp:txXfrm>
        <a:off x="0" y="2938318"/>
        <a:ext cx="7152608" cy="587663"/>
      </dsp:txXfrm>
    </dsp:sp>
    <dsp:sp modelId="{16A39083-943F-4A4F-8D54-EA9803B0E797}">
      <dsp:nvSpPr>
        <dsp:cNvPr id="0" name=""/>
        <dsp:cNvSpPr/>
      </dsp:nvSpPr>
      <dsp:spPr>
        <a:xfrm>
          <a:off x="0" y="3525981"/>
          <a:ext cx="715260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3468B38-901A-4855-A8C4-A22B9A03CB7E}">
      <dsp:nvSpPr>
        <dsp:cNvPr id="0" name=""/>
        <dsp:cNvSpPr/>
      </dsp:nvSpPr>
      <dsp:spPr>
        <a:xfrm>
          <a:off x="0" y="3525981"/>
          <a:ext cx="7152608" cy="587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ro-RO" sz="1500" b="1" kern="1200" dirty="0">
              <a:latin typeface="Tahoma" panose="020B0604030504040204" pitchFamily="34" charset="0"/>
              <a:ea typeface="Tahoma" panose="020B0604030504040204" pitchFamily="34" charset="0"/>
              <a:cs typeface="Tahoma" panose="020B0604030504040204" pitchFamily="34" charset="0"/>
            </a:rPr>
            <a:t>Linie de accesibilitate </a:t>
          </a:r>
          <a:r>
            <a:rPr lang="ro-RO" sz="1500" kern="1200" dirty="0">
              <a:latin typeface="Tahoma" panose="020B0604030504040204" pitchFamily="34" charset="0"/>
              <a:ea typeface="Tahoma" panose="020B0604030504040204" pitchFamily="34" charset="0"/>
              <a:cs typeface="Tahoma" panose="020B0604030504040204" pitchFamily="34" charset="0"/>
            </a:rPr>
            <a:t>(</a:t>
          </a:r>
          <a:r>
            <a:rPr lang="ro-RO" sz="1500" i="1" kern="1200" dirty="0">
              <a:latin typeface="Tahoma" panose="020B0604030504040204" pitchFamily="34" charset="0"/>
              <a:ea typeface="Tahoma" panose="020B0604030504040204" pitchFamily="34" charset="0"/>
              <a:cs typeface="Tahoma" panose="020B0604030504040204" pitchFamily="34" charset="0"/>
            </a:rPr>
            <a:t>line of affordability</a:t>
          </a:r>
          <a:r>
            <a:rPr lang="ro-RO" sz="1500" kern="1200" dirty="0">
              <a:latin typeface="Tahoma" panose="020B0604030504040204" pitchFamily="34" charset="0"/>
              <a:ea typeface="Tahoma" panose="020B0604030504040204" pitchFamily="34" charset="0"/>
              <a:cs typeface="Tahoma" panose="020B0604030504040204" pitchFamily="34" charset="0"/>
            </a:rPr>
            <a:t>): depinde de resursele disponibile.</a:t>
          </a:r>
          <a:endParaRPr lang="en-US" sz="1500" kern="1200" dirty="0">
            <a:latin typeface="Tahoma" panose="020B0604030504040204" pitchFamily="34" charset="0"/>
            <a:ea typeface="Tahoma" panose="020B0604030504040204" pitchFamily="34" charset="0"/>
            <a:cs typeface="Tahoma" panose="020B0604030504040204" pitchFamily="34" charset="0"/>
          </a:endParaRPr>
        </a:p>
      </dsp:txBody>
      <dsp:txXfrm>
        <a:off x="0" y="3525981"/>
        <a:ext cx="7152608" cy="587663"/>
      </dsp:txXfrm>
    </dsp:sp>
    <dsp:sp modelId="{855F46DC-ACD4-4A88-A875-791DEF534365}">
      <dsp:nvSpPr>
        <dsp:cNvPr id="0" name=""/>
        <dsp:cNvSpPr/>
      </dsp:nvSpPr>
      <dsp:spPr>
        <a:xfrm>
          <a:off x="0" y="4113645"/>
          <a:ext cx="7152608" cy="0"/>
        </a:xfrm>
        <a:prstGeom prst="line">
          <a:avLst/>
        </a:prstGeom>
        <a:solidFill>
          <a:schemeClr val="accent1">
            <a:hueOff val="0"/>
            <a:satOff val="0"/>
            <a:lumOff val="0"/>
            <a:alphaOff val="0"/>
          </a:schemeClr>
        </a:solidFill>
        <a:ln w="1587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8E7D64-8F4F-4FB0-A5BD-56ED5C35B5D2}">
      <dsp:nvSpPr>
        <dsp:cNvPr id="0" name=""/>
        <dsp:cNvSpPr/>
      </dsp:nvSpPr>
      <dsp:spPr>
        <a:xfrm>
          <a:off x="0" y="4113645"/>
          <a:ext cx="7152608" cy="5876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ro-RO" sz="1500" b="1" kern="1200">
              <a:latin typeface="Tahoma" panose="020B0604030504040204" pitchFamily="34" charset="0"/>
              <a:ea typeface="Tahoma" panose="020B0604030504040204" pitchFamily="34" charset="0"/>
              <a:cs typeface="Tahoma" panose="020B0604030504040204" pitchFamily="34" charset="0"/>
            </a:rPr>
            <a:t>Rezoluții / concluzii.</a:t>
          </a:r>
          <a:endParaRPr lang="en-US" sz="1500" kern="1200">
            <a:latin typeface="Tahoma" panose="020B0604030504040204" pitchFamily="34" charset="0"/>
            <a:ea typeface="Tahoma" panose="020B0604030504040204" pitchFamily="34" charset="0"/>
            <a:cs typeface="Tahoma" panose="020B0604030504040204" pitchFamily="34" charset="0"/>
          </a:endParaRPr>
        </a:p>
      </dsp:txBody>
      <dsp:txXfrm>
        <a:off x="0" y="4113645"/>
        <a:ext cx="7152608" cy="58766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28ADED-99B5-4593-AC97-948B10095E73}" type="datetimeFigureOut">
              <a:rPr lang="en-GB" smtClean="0"/>
              <a:t>12/05/2025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907B23-44BF-4274-99EE-5A1AB3FC95D8}" type="slidenum">
              <a:rPr lang="en-GB" smtClean="0"/>
              <a:t>‹#›</a:t>
            </a:fld>
            <a:endParaRPr lang="en-GB"/>
          </a:p>
        </p:txBody>
      </p:sp>
    </p:spTree>
    <p:extLst>
      <p:ext uri="{BB962C8B-B14F-4D97-AF65-F5344CB8AC3E}">
        <p14:creationId xmlns:p14="http://schemas.microsoft.com/office/powerpoint/2010/main" val="70743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907B23-44BF-4274-99EE-5A1AB3FC95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3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907B23-44BF-4274-99EE-5A1AB3FC95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9506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907B23-44BF-4274-99EE-5A1AB3FC95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886798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5907B23-44BF-4274-99EE-5A1AB3FC95D8}"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14211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t>5/12/2025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837089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557906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67401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367713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440203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5913119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694669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1979031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933880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530598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1E1FAD-7351-4908-963A-08EA8E4AB7A0}"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2782692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1E1FAD-7351-4908-963A-08EA8E4AB7A0}"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3538617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1E1FAD-7351-4908-963A-08EA8E4AB7A0}" type="datetimeFigureOut">
              <a:rPr lang="en-US" smtClean="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2624622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1E1FAD-7351-4908-963A-08EA8E4AB7A0}" type="datetimeFigureOut">
              <a:rPr lang="en-US" smtClean="0"/>
              <a:pPr/>
              <a:t>5/12/2025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39992719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1E1FAD-7351-4908-963A-08EA8E4AB7A0}" type="datetimeFigureOut">
              <a:rPr lang="en-US" smtClean="0"/>
              <a:t>5/12/2025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2674476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1E1FAD-7351-4908-963A-08EA8E4AB7A0}" type="datetimeFigureOut">
              <a:rPr lang="en-US" smtClean="0"/>
              <a:t>5/12/2025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19014666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dirty="0"/>
          </a:p>
        </p:txBody>
      </p:sp>
    </p:spTree>
    <p:extLst>
      <p:ext uri="{BB962C8B-B14F-4D97-AF65-F5344CB8AC3E}">
        <p14:creationId xmlns:p14="http://schemas.microsoft.com/office/powerpoint/2010/main" val="2124629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C1E1FAD-7351-4908-963A-08EA8E4AB7A0}" type="datetimeFigureOut">
              <a:rPr lang="en-US" smtClean="0"/>
              <a:t>5/12/2025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F2D47E-0AF1-4C27-801F-64E3E5BF7F72}" type="slidenum">
              <a:rPr lang="en-US" smtClean="0"/>
              <a:t>‹#›</a:t>
            </a:fld>
            <a:endParaRPr lang="en-US"/>
          </a:p>
        </p:txBody>
      </p:sp>
    </p:spTree>
    <p:extLst>
      <p:ext uri="{BB962C8B-B14F-4D97-AF65-F5344CB8AC3E}">
        <p14:creationId xmlns:p14="http://schemas.microsoft.com/office/powerpoint/2010/main" val="6321416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C1E1FAD-7351-4908-963A-08EA8E4AB7A0}" type="datetimeFigureOut">
              <a:rPr lang="en-US" smtClean="0"/>
              <a:pPr/>
              <a:t>5/12/2025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CF2D47E-0AF1-4C27-801F-64E3E5BF7F72}" type="slidenum">
              <a:rPr lang="en-US" smtClean="0"/>
              <a:t>‹#›</a:t>
            </a:fld>
            <a:endParaRPr lang="en-US" dirty="0"/>
          </a:p>
        </p:txBody>
      </p:sp>
    </p:spTree>
    <p:extLst>
      <p:ext uri="{BB962C8B-B14F-4D97-AF65-F5344CB8AC3E}">
        <p14:creationId xmlns:p14="http://schemas.microsoft.com/office/powerpoint/2010/main" val="2957415904"/>
      </p:ext>
    </p:extLst>
  </p:cSld>
  <p:clrMap bg1="lt1" tx1="dk1" bg2="lt2" tx2="dk2" accent1="accent1" accent2="accent2" accent3="accent3" accent4="accent4" accent5="accent5" accent6="accent6" hlink="hlink" folHlink="folHlink"/>
  <p:sldLayoutIdLst>
    <p:sldLayoutId id="2147484367" r:id="rId1"/>
    <p:sldLayoutId id="2147484368" r:id="rId2"/>
    <p:sldLayoutId id="2147484369" r:id="rId3"/>
    <p:sldLayoutId id="2147484370" r:id="rId4"/>
    <p:sldLayoutId id="2147484371" r:id="rId5"/>
    <p:sldLayoutId id="2147484372" r:id="rId6"/>
    <p:sldLayoutId id="2147484373" r:id="rId7"/>
    <p:sldLayoutId id="2147484374" r:id="rId8"/>
    <p:sldLayoutId id="2147484375" r:id="rId9"/>
    <p:sldLayoutId id="2147484376" r:id="rId10"/>
    <p:sldLayoutId id="2147484377" r:id="rId11"/>
    <p:sldLayoutId id="2147484378" r:id="rId12"/>
    <p:sldLayoutId id="2147484379" r:id="rId13"/>
    <p:sldLayoutId id="2147484380" r:id="rId14"/>
    <p:sldLayoutId id="2147484381" r:id="rId15"/>
    <p:sldLayoutId id="2147484382" r:id="rId16"/>
    <p:sldLayoutId id="2147484383" r:id="rId17"/>
    <p:sldLayoutId id="2147484384" r:id="rId18"/>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30.png"/></Relationships>
</file>

<file path=ppt/slides/_rels/slide15.xml.rels><?xml version="1.0" encoding="UTF-8" standalone="yes"?>
<Relationships xmlns="http://schemas.openxmlformats.org/package/2006/relationships"><Relationship Id="rId3" Type="http://schemas.openxmlformats.org/officeDocument/2006/relationships/hyperlink" Target="https://www.sciencedirect.com/science/article/abs/pii/S0920548917303860?casa_token=ik-r9TyGqk0AAAAA:eLIFtpjdtmmzJUr3tWWIPpLaIsOCmwrUzlge2Vc_zjdA1gQFSPaH8ZEIxFDmvwYrneF93dmoWg" TargetMode="External"/><Relationship Id="rId2" Type="http://schemas.openxmlformats.org/officeDocument/2006/relationships/hyperlink" Target="https://www.nngroup.com/articles/ten-usability-heuristics/" TargetMode="Externa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hyperlink" Target="https://www.sciencedirect.com/science/article/abs/pii/S0920548919300303"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7.png"/></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e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hyperlink" Target="https://www.sciencedirect.com/science/article/abs/pii/B9780444705365500415" TargetMode="External"/><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ink.springer.com/chapter/10.1007/978-3-319-58634-2_37"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4C143-C00F-011F-D6D3-E661091ABCD1}"/>
              </a:ext>
            </a:extLst>
          </p:cNvPr>
          <p:cNvSpPr>
            <a:spLocks noGrp="1"/>
          </p:cNvSpPr>
          <p:nvPr>
            <p:ph type="ctrTitle"/>
          </p:nvPr>
        </p:nvSpPr>
        <p:spPr>
          <a:xfrm>
            <a:off x="7464612" y="1275959"/>
            <a:ext cx="4087306" cy="2889114"/>
          </a:xfrm>
        </p:spPr>
        <p:txBody>
          <a:bodyPr anchor="b">
            <a:normAutofit/>
          </a:bodyPr>
          <a:lstStyle/>
          <a:p>
            <a:pPr algn="l"/>
            <a:r>
              <a:rPr lang="en-GB" sz="3400" b="1" i="0" dirty="0" err="1">
                <a:latin typeface="Courier New" panose="02070309020205020404" pitchFamily="49" charset="0"/>
                <a:ea typeface="Tahoma" panose="020B0604030504040204" pitchFamily="34" charset="0"/>
                <a:cs typeface="Courier New" panose="02070309020205020404" pitchFamily="49" charset="0"/>
              </a:rPr>
              <a:t>Experien</a:t>
            </a:r>
            <a:r>
              <a:rPr lang="ro-RO" sz="3400" b="1" i="0" dirty="0">
                <a:latin typeface="Courier New" panose="02070309020205020404" pitchFamily="49" charset="0"/>
                <a:ea typeface="Tahoma" panose="020B0604030504040204" pitchFamily="34" charset="0"/>
                <a:cs typeface="Courier New" panose="02070309020205020404" pitchFamily="49" charset="0"/>
              </a:rPr>
              <a:t>ța de utilizare și interacțiunea cu utilizatorul</a:t>
            </a:r>
            <a:br>
              <a:rPr lang="ro-RO" sz="3400" b="1" i="0" dirty="0">
                <a:latin typeface="Courier New" panose="02070309020205020404" pitchFamily="49" charset="0"/>
                <a:ea typeface="Tahoma" panose="020B0604030504040204" pitchFamily="34" charset="0"/>
                <a:cs typeface="Courier New" panose="02070309020205020404" pitchFamily="49" charset="0"/>
              </a:rPr>
            </a:br>
            <a:r>
              <a:rPr lang="ro-RO" sz="3400" b="1" i="0" dirty="0">
                <a:latin typeface="Courier New" panose="02070309020205020404" pitchFamily="49" charset="0"/>
                <a:ea typeface="Tahoma" panose="020B0604030504040204" pitchFamily="34" charset="0"/>
                <a:cs typeface="Courier New" panose="02070309020205020404" pitchFamily="49" charset="0"/>
              </a:rPr>
              <a:t>UX/UI Design</a:t>
            </a:r>
            <a:endParaRPr lang="en-GB" sz="3400" b="1" i="0" dirty="0">
              <a:latin typeface="Courier New" panose="02070309020205020404" pitchFamily="49" charset="0"/>
              <a:ea typeface="Tahoma" panose="020B0604030504040204" pitchFamily="34" charset="0"/>
              <a:cs typeface="Courier New" panose="02070309020205020404" pitchFamily="49" charset="0"/>
            </a:endParaRPr>
          </a:p>
        </p:txBody>
      </p:sp>
      <p:sp>
        <p:nvSpPr>
          <p:cNvPr id="3" name="Subtitle 2">
            <a:extLst>
              <a:ext uri="{FF2B5EF4-FFF2-40B4-BE49-F238E27FC236}">
                <a16:creationId xmlns:a16="http://schemas.microsoft.com/office/drawing/2014/main" id="{E9CB0EF9-0780-DB11-85D8-1EED3A2A3FD0}"/>
              </a:ext>
            </a:extLst>
          </p:cNvPr>
          <p:cNvSpPr>
            <a:spLocks noGrp="1"/>
          </p:cNvSpPr>
          <p:nvPr>
            <p:ph type="subTitle" idx="1"/>
          </p:nvPr>
        </p:nvSpPr>
        <p:spPr>
          <a:xfrm>
            <a:off x="7464612" y="4750893"/>
            <a:ext cx="4087305" cy="1147863"/>
          </a:xfrm>
        </p:spPr>
        <p:txBody>
          <a:bodyPr anchor="t">
            <a:normAutofit/>
          </a:bodyPr>
          <a:lstStyle/>
          <a:p>
            <a:pPr algn="l"/>
            <a:r>
              <a:rPr lang="ro-RO" sz="2000" b="1" dirty="0">
                <a:latin typeface="Courier New" panose="02070309020205020404" pitchFamily="49" charset="0"/>
                <a:cs typeface="Courier New" panose="02070309020205020404" pitchFamily="49" charset="0"/>
              </a:rPr>
              <a:t>Mihai-Sorin Stupariu</a:t>
            </a:r>
          </a:p>
          <a:p>
            <a:pPr algn="l"/>
            <a:r>
              <a:rPr lang="ro-RO" sz="2000" b="1" dirty="0">
                <a:latin typeface="Courier New" panose="02070309020205020404" pitchFamily="49" charset="0"/>
                <a:cs typeface="Courier New" panose="02070309020205020404" pitchFamily="49" charset="0"/>
              </a:rPr>
              <a:t>202</a:t>
            </a:r>
            <a:r>
              <a:rPr lang="en-GB" sz="2000" b="1" dirty="0">
                <a:latin typeface="Courier New" panose="02070309020205020404" pitchFamily="49" charset="0"/>
                <a:cs typeface="Courier New" panose="02070309020205020404" pitchFamily="49" charset="0"/>
              </a:rPr>
              <a:t>4</a:t>
            </a:r>
            <a:r>
              <a:rPr lang="ro-RO" sz="2000" b="1" dirty="0">
                <a:latin typeface="Courier New" panose="02070309020205020404" pitchFamily="49" charset="0"/>
                <a:cs typeface="Courier New" panose="02070309020205020404" pitchFamily="49" charset="0"/>
              </a:rPr>
              <a:t>-202</a:t>
            </a:r>
            <a:r>
              <a:rPr lang="en-GB" sz="2000" b="1">
                <a:latin typeface="Courier New" panose="02070309020205020404" pitchFamily="49" charset="0"/>
                <a:cs typeface="Courier New" panose="02070309020205020404" pitchFamily="49" charset="0"/>
              </a:rPr>
              <a:t>5</a:t>
            </a:r>
            <a:endParaRPr lang="en-GB" sz="2000" b="1" dirty="0">
              <a:latin typeface="Courier New" panose="02070309020205020404" pitchFamily="49" charset="0"/>
              <a:cs typeface="Courier New" panose="02070309020205020404" pitchFamily="49" charset="0"/>
            </a:endParaRPr>
          </a:p>
        </p:txBody>
      </p:sp>
      <p:pic>
        <p:nvPicPr>
          <p:cNvPr id="20" name="Picture 3" descr="Lightbulb idea concept">
            <a:extLst>
              <a:ext uri="{FF2B5EF4-FFF2-40B4-BE49-F238E27FC236}">
                <a16:creationId xmlns:a16="http://schemas.microsoft.com/office/drawing/2014/main" id="{A636C389-5482-1FDB-2F0A-A5A010A48910}"/>
              </a:ext>
            </a:extLst>
          </p:cNvPr>
          <p:cNvPicPr>
            <a:picLocks noChangeAspect="1"/>
          </p:cNvPicPr>
          <p:nvPr/>
        </p:nvPicPr>
        <p:blipFill rotWithShape="1">
          <a:blip r:embed="rId2"/>
          <a:srcRect r="31589" b="-1"/>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384090942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EFA8825D-A74C-5EC5-040B-527F4D22C8DA}"/>
              </a:ext>
            </a:extLst>
          </p:cNvPr>
          <p:cNvPicPr>
            <a:picLocks noChangeAspect="1"/>
          </p:cNvPicPr>
          <p:nvPr/>
        </p:nvPicPr>
        <p:blipFill rotWithShape="1">
          <a:blip r:embed="rId3"/>
          <a:srcRect l="13042" r="35381" b="-1"/>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11" name="Group 10">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12"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13"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14"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15"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16"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17"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BF727EDC-DF4A-652E-637E-577C77DEE268}"/>
              </a:ext>
            </a:extLst>
          </p:cNvPr>
          <p:cNvSpPr>
            <a:spLocks noGrp="1"/>
          </p:cNvSpPr>
          <p:nvPr>
            <p:ph type="title"/>
          </p:nvPr>
        </p:nvSpPr>
        <p:spPr>
          <a:xfrm>
            <a:off x="972080" y="685800"/>
            <a:ext cx="5260680" cy="1752599"/>
          </a:xfrm>
        </p:spPr>
        <p:txBody>
          <a:bodyPr>
            <a:normAutofit/>
          </a:bodyPr>
          <a:lstStyle/>
          <a:p>
            <a:pPr algn="l"/>
            <a:r>
              <a:rPr lang="en-GB" dirty="0" err="1">
                <a:latin typeface="Tahoma" panose="020B0604030504040204" pitchFamily="34" charset="0"/>
                <a:ea typeface="Tahoma" panose="020B0604030504040204" pitchFamily="34" charset="0"/>
                <a:cs typeface="Tahoma" panose="020B0604030504040204" pitchFamily="34" charset="0"/>
              </a:rPr>
              <a:t>Metode</a:t>
            </a:r>
            <a:r>
              <a:rPr lang="en-GB" dirty="0">
                <a:latin typeface="Tahoma" panose="020B0604030504040204" pitchFamily="34" charset="0"/>
                <a:ea typeface="Tahoma" panose="020B0604030504040204" pitchFamily="34" charset="0"/>
                <a:cs typeface="Tahoma" panose="020B0604030504040204" pitchFamily="34" charset="0"/>
              </a:rPr>
              <a:t> de </a:t>
            </a:r>
            <a:r>
              <a:rPr lang="en-GB" dirty="0" err="1">
                <a:latin typeface="Tahoma" panose="020B0604030504040204" pitchFamily="34" charset="0"/>
                <a:ea typeface="Tahoma" panose="020B0604030504040204" pitchFamily="34" charset="0"/>
                <a:cs typeface="Tahoma" panose="020B0604030504040204" pitchFamily="34" charset="0"/>
              </a:rPr>
              <a:t>evaluare</a:t>
            </a:r>
            <a:r>
              <a:rPr lang="en-GB" dirty="0">
                <a:latin typeface="Tahoma" panose="020B0604030504040204" pitchFamily="34" charset="0"/>
                <a:ea typeface="Tahoma" panose="020B0604030504040204" pitchFamily="34" charset="0"/>
                <a:cs typeface="Tahoma" panose="020B0604030504040204" pitchFamily="34" charset="0"/>
              </a:rPr>
              <a:t> an</a:t>
            </a:r>
            <a:r>
              <a:rPr lang="ro-RO" dirty="0">
                <a:latin typeface="Tahoma" panose="020B0604030504040204" pitchFamily="34" charset="0"/>
                <a:ea typeface="Tahoma" panose="020B0604030504040204" pitchFamily="34" charset="0"/>
                <a:cs typeface="Tahoma" panose="020B0604030504040204" pitchFamily="34" charset="0"/>
              </a:rPr>
              <a:t>alitică</a:t>
            </a:r>
            <a:endParaRPr lang="en-GB">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24C94F22-93AA-8A9C-CBD2-4BED7E908CA0}"/>
              </a:ext>
            </a:extLst>
          </p:cNvPr>
          <p:cNvSpPr>
            <a:spLocks noGrp="1"/>
          </p:cNvSpPr>
          <p:nvPr>
            <p:ph idx="1"/>
          </p:nvPr>
        </p:nvSpPr>
        <p:spPr>
          <a:xfrm>
            <a:off x="643468" y="2666999"/>
            <a:ext cx="5260680" cy="3124201"/>
          </a:xfrm>
        </p:spPr>
        <p:txBody>
          <a:bodyPr>
            <a:normAutofit/>
          </a:bodyPr>
          <a:lstStyle/>
          <a:p>
            <a:r>
              <a:rPr lang="ro-RO" sz="2000" dirty="0">
                <a:latin typeface="Tahoma" panose="020B0604030504040204" pitchFamily="34" charset="0"/>
                <a:ea typeface="Tahoma" panose="020B0604030504040204" pitchFamily="34" charset="0"/>
                <a:cs typeface="Tahoma" panose="020B0604030504040204" pitchFamily="34" charset="0"/>
              </a:rPr>
              <a:t>Tehnici rapide (mai puțin formal/riguros). Necesare ingeniozitate, spontaneitate (practicieni experimentați, </a:t>
            </a:r>
            <a:r>
              <a:rPr lang="ro-RO" sz="2000" i="1" dirty="0">
                <a:latin typeface="Tahoma" panose="020B0604030504040204" pitchFamily="34" charset="0"/>
                <a:ea typeface="Tahoma" panose="020B0604030504040204" pitchFamily="34" charset="0"/>
                <a:cs typeface="Tahoma" panose="020B0604030504040204" pitchFamily="34" charset="0"/>
              </a:rPr>
              <a:t>expert knowledge</a:t>
            </a:r>
            <a:r>
              <a:rPr lang="ro-RO" sz="2000" dirty="0">
                <a:latin typeface="Tahoma" panose="020B0604030504040204" pitchFamily="34" charset="0"/>
                <a:ea typeface="Tahoma" panose="020B0604030504040204" pitchFamily="34" charset="0"/>
                <a:cs typeface="Tahoma" panose="020B0604030504040204" pitchFamily="34" charset="0"/>
              </a:rPr>
              <a:t>).</a:t>
            </a:r>
          </a:p>
          <a:p>
            <a:r>
              <a:rPr lang="ro-RO" sz="2000" dirty="0">
                <a:latin typeface="Tahoma" panose="020B0604030504040204" pitchFamily="34" charset="0"/>
                <a:ea typeface="Tahoma" panose="020B0604030504040204" pitchFamily="34" charset="0"/>
                <a:cs typeface="Tahoma" panose="020B0604030504040204" pitchFamily="34" charset="0"/>
              </a:rPr>
              <a:t>Îndeosebi în legătură cu datele calitative. </a:t>
            </a:r>
          </a:p>
          <a:p>
            <a:r>
              <a:rPr lang="ro-RO" sz="2000" dirty="0">
                <a:latin typeface="Tahoma" panose="020B0604030504040204" pitchFamily="34" charset="0"/>
                <a:ea typeface="Tahoma" panose="020B0604030504040204" pitchFamily="34" charset="0"/>
                <a:cs typeface="Tahoma" panose="020B0604030504040204" pitchFamily="34" charset="0"/>
              </a:rPr>
              <a:t>Sunt analizate </a:t>
            </a:r>
            <a:r>
              <a:rPr lang="ro-RO" sz="2000" b="1" dirty="0">
                <a:latin typeface="Tahoma" panose="020B0604030504040204" pitchFamily="34" charset="0"/>
                <a:ea typeface="Tahoma" panose="020B0604030504040204" pitchFamily="34" charset="0"/>
                <a:cs typeface="Tahoma" panose="020B0604030504040204" pitchFamily="34" charset="0"/>
              </a:rPr>
              <a:t>atributele </a:t>
            </a:r>
            <a:r>
              <a:rPr lang="ro-RO" sz="2000" dirty="0">
                <a:latin typeface="Tahoma" panose="020B0604030504040204" pitchFamily="34" charset="0"/>
                <a:ea typeface="Tahoma" panose="020B0604030504040204" pitchFamily="34" charset="0"/>
                <a:cs typeface="Tahoma" panose="020B0604030504040204" pitchFamily="34" charset="0"/>
              </a:rPr>
              <a:t>soluției de </a:t>
            </a:r>
            <a:r>
              <a:rPr lang="ro-RO" sz="2000" i="1" dirty="0">
                <a:latin typeface="Tahoma" panose="020B0604030504040204" pitchFamily="34" charset="0"/>
                <a:ea typeface="Tahoma" panose="020B0604030504040204" pitchFamily="34" charset="0"/>
                <a:cs typeface="Tahoma" panose="020B0604030504040204" pitchFamily="34" charset="0"/>
              </a:rPr>
              <a:t>design</a:t>
            </a:r>
            <a:r>
              <a:rPr lang="ro-RO" sz="2000" dirty="0">
                <a:latin typeface="Tahoma" panose="020B0604030504040204" pitchFamily="34" charset="0"/>
                <a:ea typeface="Tahoma" panose="020B0604030504040204" pitchFamily="34" charset="0"/>
                <a:cs typeface="Tahoma" panose="020B0604030504040204" pitchFamily="34" charset="0"/>
              </a:rPr>
              <a:t>, nu comportamentul în timpul utilizării.</a:t>
            </a:r>
          </a:p>
          <a:p>
            <a:endParaRPr lang="en-GB"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6565493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74" name="Rectangle 25">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29"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3"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75"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35"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76"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37"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38"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B3A7E8D1-E893-D1C4-11FE-DD81D3773D7F}"/>
              </a:ext>
            </a:extLst>
          </p:cNvPr>
          <p:cNvSpPr>
            <a:spLocks noGrp="1"/>
          </p:cNvSpPr>
          <p:nvPr>
            <p:ph type="title"/>
          </p:nvPr>
        </p:nvSpPr>
        <p:spPr>
          <a:xfrm>
            <a:off x="3539055" y="359833"/>
            <a:ext cx="8662469" cy="1413933"/>
          </a:xfrm>
        </p:spPr>
        <p:txBody>
          <a:bodyPr>
            <a:normAutofit/>
          </a:bodyPr>
          <a:lstStyle/>
          <a:p>
            <a:r>
              <a:rPr lang="ro-RO" dirty="0">
                <a:latin typeface="Tahoma" panose="020B0604030504040204" pitchFamily="34" charset="0"/>
                <a:ea typeface="Tahoma" panose="020B0604030504040204" pitchFamily="34" charset="0"/>
                <a:cs typeface="Tahoma" panose="020B0604030504040204" pitchFamily="34" charset="0"/>
              </a:rPr>
              <a:t>Parcurgere rapidă a soluției de </a:t>
            </a:r>
            <a:r>
              <a:rPr lang="ro-RO" i="1" dirty="0">
                <a:latin typeface="Tahoma" panose="020B0604030504040204" pitchFamily="34" charset="0"/>
                <a:ea typeface="Tahoma" panose="020B0604030504040204" pitchFamily="34" charset="0"/>
                <a:cs typeface="Tahoma" panose="020B0604030504040204" pitchFamily="34" charset="0"/>
              </a:rPr>
              <a:t>design</a:t>
            </a:r>
            <a:endParaRPr lang="en-GB" dirty="0">
              <a:latin typeface="Tahoma" panose="020B0604030504040204" pitchFamily="34" charset="0"/>
              <a:ea typeface="Tahoma" panose="020B0604030504040204" pitchFamily="34" charset="0"/>
              <a:cs typeface="Tahoma" panose="020B0604030504040204" pitchFamily="34" charset="0"/>
            </a:endParaRPr>
          </a:p>
        </p:txBody>
      </p:sp>
      <p:pic>
        <p:nvPicPr>
          <p:cNvPr id="77" name="Picture 21" descr="3D puzzle pieces">
            <a:extLst>
              <a:ext uri="{FF2B5EF4-FFF2-40B4-BE49-F238E27FC236}">
                <a16:creationId xmlns:a16="http://schemas.microsoft.com/office/drawing/2014/main" id="{94B0524C-4E29-6C69-29F9-53F94A8249A6}"/>
              </a:ext>
            </a:extLst>
          </p:cNvPr>
          <p:cNvPicPr>
            <a:picLocks noChangeAspect="1"/>
          </p:cNvPicPr>
          <p:nvPr/>
        </p:nvPicPr>
        <p:blipFill>
          <a:blip r:embed="rId3">
            <a:extLst>
              <a:ext uri="{28A0092B-C50C-407E-A947-70E740481C1C}">
                <a14:useLocalDpi xmlns:a14="http://schemas.microsoft.com/office/drawing/2010/main" val="0"/>
              </a:ext>
            </a:extLst>
          </a:blip>
          <a:srcRect l="33166" r="33166"/>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1E6E5E46-30B8-5ECA-A950-0C9E129C6782}"/>
              </a:ext>
            </a:extLst>
          </p:cNvPr>
          <p:cNvSpPr>
            <a:spLocks noGrp="1"/>
          </p:cNvSpPr>
          <p:nvPr>
            <p:ph idx="1"/>
          </p:nvPr>
        </p:nvSpPr>
        <p:spPr>
          <a:xfrm>
            <a:off x="3843867" y="1653309"/>
            <a:ext cx="7659156" cy="4137891"/>
          </a:xfrm>
        </p:spPr>
        <p:txBody>
          <a:bodyPr>
            <a:normAutofit/>
          </a:bodyPr>
          <a:lstStyle/>
          <a:p>
            <a:r>
              <a:rPr lang="ro-RO" i="1" dirty="0">
                <a:latin typeface="Tahoma" panose="020B0604030504040204" pitchFamily="34" charset="0"/>
                <a:ea typeface="Tahoma" panose="020B0604030504040204" pitchFamily="34" charset="0"/>
                <a:cs typeface="Tahoma" panose="020B0604030504040204" pitchFamily="34" charset="0"/>
              </a:rPr>
              <a:t>Design walkthrough.</a:t>
            </a:r>
          </a:p>
          <a:p>
            <a:r>
              <a:rPr lang="ro-RO" dirty="0">
                <a:latin typeface="Tahoma" panose="020B0604030504040204" pitchFamily="34" charset="0"/>
                <a:ea typeface="Tahoma" panose="020B0604030504040204" pitchFamily="34" charset="0"/>
                <a:cs typeface="Tahoma" panose="020B0604030504040204" pitchFamily="34" charset="0"/>
              </a:rPr>
              <a:t>Demo într-un stadiu incipient, feedback pentru </a:t>
            </a:r>
            <a:r>
              <a:rPr lang="ro-RO" i="1" dirty="0">
                <a:latin typeface="Tahoma" panose="020B0604030504040204" pitchFamily="34" charset="0"/>
                <a:ea typeface="Tahoma" panose="020B0604030504040204" pitchFamily="34" charset="0"/>
                <a:cs typeface="Tahoma" panose="020B0604030504040204" pitchFamily="34" charset="0"/>
              </a:rPr>
              <a:t>design</a:t>
            </a:r>
            <a:r>
              <a:rPr lang="ro-RO" dirty="0">
                <a:latin typeface="Tahoma" panose="020B0604030504040204" pitchFamily="34" charset="0"/>
                <a:ea typeface="Tahoma" panose="020B0604030504040204" pitchFamily="34" charset="0"/>
                <a:cs typeface="Tahoma" panose="020B0604030504040204" pitchFamily="34" charset="0"/>
              </a:rPr>
              <a:t>, chiar înainte de realizarea unui prototip. </a:t>
            </a:r>
          </a:p>
          <a:p>
            <a:r>
              <a:rPr lang="ro-RO" dirty="0">
                <a:latin typeface="Tahoma" panose="020B0604030504040204" pitchFamily="34" charset="0"/>
                <a:ea typeface="Tahoma" panose="020B0604030504040204" pitchFamily="34" charset="0"/>
                <a:cs typeface="Tahoma" panose="020B0604030504040204" pitchFamily="34" charset="0"/>
              </a:rPr>
              <a:t>Audiența poate include membri ai echipei, analiști, experți, utilizatori potențiali. </a:t>
            </a:r>
          </a:p>
          <a:p>
            <a:r>
              <a:rPr lang="ro-RO" i="1" dirty="0">
                <a:latin typeface="Tahoma" panose="020B0604030504040204" pitchFamily="34" charset="0"/>
                <a:ea typeface="Tahoma" panose="020B0604030504040204" pitchFamily="34" charset="0"/>
                <a:cs typeface="Tahoma" panose="020B0604030504040204" pitchFamily="34" charset="0"/>
              </a:rPr>
              <a:t>Design review. </a:t>
            </a:r>
            <a:endParaRPr lang="ro-RO" dirty="0">
              <a:latin typeface="Tahoma" panose="020B0604030504040204" pitchFamily="34" charset="0"/>
              <a:ea typeface="Tahoma" panose="020B0604030504040204" pitchFamily="34" charset="0"/>
              <a:cs typeface="Tahoma" panose="020B0604030504040204" pitchFamily="34" charset="0"/>
            </a:endParaRPr>
          </a:p>
          <a:p>
            <a:r>
              <a:rPr lang="ro-RO" dirty="0">
                <a:latin typeface="Tahoma" panose="020B0604030504040204" pitchFamily="34" charset="0"/>
                <a:ea typeface="Tahoma" panose="020B0604030504040204" pitchFamily="34" charset="0"/>
                <a:cs typeface="Tahoma" panose="020B0604030504040204" pitchFamily="34" charset="0"/>
              </a:rPr>
              <a:t>Într-un stadiu mai avansat – se demonstrează / ilustrează fluxul de lucru.</a:t>
            </a:r>
          </a:p>
          <a:p>
            <a:endParaRPr lang="ro-RO"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840356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03BF673-8C68-4092-BF1B-53C57EFEC2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dirty="0"/>
          </a:p>
        </p:txBody>
      </p:sp>
      <p:sp useBgFill="1">
        <p:nvSpPr>
          <p:cNvPr id="10" name="Freeform: Shape 9">
            <a:extLst>
              <a:ext uri="{FF2B5EF4-FFF2-40B4-BE49-F238E27FC236}">
                <a16:creationId xmlns:a16="http://schemas.microsoft.com/office/drawing/2014/main" id="{B1BDB70B-F0E6-4867-818F-C582494FB6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7083" y="0"/>
            <a:ext cx="11134917" cy="6858000"/>
          </a:xfrm>
          <a:custGeom>
            <a:avLst/>
            <a:gdLst>
              <a:gd name="connsiteX0" fmla="*/ 7627977 w 11134917"/>
              <a:gd name="connsiteY0" fmla="*/ 0 h 6858000"/>
              <a:gd name="connsiteX1" fmla="*/ 8129873 w 11134917"/>
              <a:gd name="connsiteY1" fmla="*/ 0 h 6858000"/>
              <a:gd name="connsiteX2" fmla="*/ 11134917 w 11134917"/>
              <a:gd name="connsiteY2" fmla="*/ 0 h 6858000"/>
              <a:gd name="connsiteX3" fmla="*/ 11134917 w 11134917"/>
              <a:gd name="connsiteY3" fmla="*/ 6858000 h 6858000"/>
              <a:gd name="connsiteX4" fmla="*/ 8129873 w 11134917"/>
              <a:gd name="connsiteY4" fmla="*/ 6858000 h 6858000"/>
              <a:gd name="connsiteX5" fmla="*/ 7627977 w 11134917"/>
              <a:gd name="connsiteY5" fmla="*/ 6858000 h 6858000"/>
              <a:gd name="connsiteX6" fmla="*/ 7627977 w 11134917"/>
              <a:gd name="connsiteY6" fmla="*/ 6857419 h 6858000"/>
              <a:gd name="connsiteX7" fmla="*/ 1921931 w 11134917"/>
              <a:gd name="connsiteY7" fmla="*/ 6850814 h 6858000"/>
              <a:gd name="connsiteX8" fmla="*/ 0 w 11134917"/>
              <a:gd name="connsiteY8" fmla="*/ 5325357 h 6858000"/>
              <a:gd name="connsiteX9" fmla="*/ 838199 w 11134917"/>
              <a:gd name="connsiteY9" fmla="*/ 7331 h 6858000"/>
              <a:gd name="connsiteX10" fmla="*/ 7627977 w 11134917"/>
              <a:gd name="connsiteY10" fmla="*/ 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134917" h="6858000">
                <a:moveTo>
                  <a:pt x="7627977" y="0"/>
                </a:moveTo>
                <a:lnTo>
                  <a:pt x="8129873" y="0"/>
                </a:lnTo>
                <a:lnTo>
                  <a:pt x="11134917" y="0"/>
                </a:lnTo>
                <a:lnTo>
                  <a:pt x="11134917" y="6858000"/>
                </a:lnTo>
                <a:lnTo>
                  <a:pt x="8129873" y="6858000"/>
                </a:lnTo>
                <a:lnTo>
                  <a:pt x="7627977" y="6858000"/>
                </a:lnTo>
                <a:lnTo>
                  <a:pt x="7627977" y="6857419"/>
                </a:lnTo>
                <a:lnTo>
                  <a:pt x="1921931" y="6850814"/>
                </a:lnTo>
                <a:lnTo>
                  <a:pt x="0" y="5325357"/>
                </a:lnTo>
                <a:lnTo>
                  <a:pt x="838199" y="7331"/>
                </a:lnTo>
                <a:lnTo>
                  <a:pt x="7627977" y="50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E52C707-F508-47B5-8864-8CC3EE0F030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2025" y="0"/>
            <a:ext cx="2436813" cy="6858001"/>
            <a:chOff x="1320800" y="0"/>
            <a:chExt cx="2436813" cy="6858001"/>
          </a:xfrm>
        </p:grpSpPr>
        <p:sp>
          <p:nvSpPr>
            <p:cNvPr id="13" name="Freeform 6">
              <a:extLst>
                <a:ext uri="{FF2B5EF4-FFF2-40B4-BE49-F238E27FC236}">
                  <a16:creationId xmlns:a16="http://schemas.microsoft.com/office/drawing/2014/main" id="{066B5DD9-1C9B-4957-AF7C-8E11C7E88B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14" name="Freeform 7">
              <a:extLst>
                <a:ext uri="{FF2B5EF4-FFF2-40B4-BE49-F238E27FC236}">
                  <a16:creationId xmlns:a16="http://schemas.microsoft.com/office/drawing/2014/main" id="{8DF9D480-2CEE-4037-8C1B-6380686300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15" name="Freeform 8">
              <a:extLst>
                <a:ext uri="{FF2B5EF4-FFF2-40B4-BE49-F238E27FC236}">
                  <a16:creationId xmlns:a16="http://schemas.microsoft.com/office/drawing/2014/main" id="{EBF6F7B8-E51D-495D-B944-B8E2E84C57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16" name="Freeform 9">
              <a:extLst>
                <a:ext uri="{FF2B5EF4-FFF2-40B4-BE49-F238E27FC236}">
                  <a16:creationId xmlns:a16="http://schemas.microsoft.com/office/drawing/2014/main" id="{F43BB0F7-F9F4-4CFA-9277-2B671DC70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17" name="Freeform 10">
              <a:extLst>
                <a:ext uri="{FF2B5EF4-FFF2-40B4-BE49-F238E27FC236}">
                  <a16:creationId xmlns:a16="http://schemas.microsoft.com/office/drawing/2014/main" id="{D51F18A6-D926-4462-B110-63097184F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18" name="Freeform 11">
              <a:extLst>
                <a:ext uri="{FF2B5EF4-FFF2-40B4-BE49-F238E27FC236}">
                  <a16:creationId xmlns:a16="http://schemas.microsoft.com/office/drawing/2014/main" id="{ED77B4F5-55D8-444A-9EFF-CAAA8CD69F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EF803981-B108-13F4-F555-02EEE9AE1765}"/>
              </a:ext>
            </a:extLst>
          </p:cNvPr>
          <p:cNvSpPr>
            <a:spLocks noGrp="1"/>
          </p:cNvSpPr>
          <p:nvPr>
            <p:ph type="title"/>
          </p:nvPr>
        </p:nvSpPr>
        <p:spPr>
          <a:xfrm>
            <a:off x="1836013" y="1072609"/>
            <a:ext cx="3041557" cy="4522647"/>
          </a:xfrm>
          <a:effectLst/>
        </p:spPr>
        <p:txBody>
          <a:bodyPr anchor="ctr">
            <a:normAutofit/>
          </a:bodyPr>
          <a:lstStyle/>
          <a:p>
            <a:pPr algn="l"/>
            <a:r>
              <a:rPr lang="ro-RO" sz="3200" dirty="0">
                <a:solidFill>
                  <a:schemeClr val="tx2"/>
                </a:solidFill>
                <a:latin typeface="Tahoma" panose="020B0604030504040204" pitchFamily="34" charset="0"/>
                <a:ea typeface="Tahoma" panose="020B0604030504040204" pitchFamily="34" charset="0"/>
                <a:cs typeface="Tahoma" panose="020B0604030504040204" pitchFamily="34" charset="0"/>
              </a:rPr>
              <a:t>Inspecția UX</a:t>
            </a:r>
            <a:endParaRPr lang="en-GB" sz="3200" dirty="0">
              <a:solidFill>
                <a:schemeClr val="tx2"/>
              </a:solidFill>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D7DD2212-972A-0F28-36C0-B6E3311376BA}"/>
              </a:ext>
            </a:extLst>
          </p:cNvPr>
          <p:cNvSpPr>
            <a:spLocks noGrp="1"/>
          </p:cNvSpPr>
          <p:nvPr>
            <p:ph idx="1"/>
          </p:nvPr>
        </p:nvSpPr>
        <p:spPr>
          <a:xfrm>
            <a:off x="5149032" y="1072609"/>
            <a:ext cx="6383207" cy="4522647"/>
          </a:xfrm>
        </p:spPr>
        <p:txBody>
          <a:bodyPr anchor="ctr">
            <a:normAutofit/>
          </a:bodyPr>
          <a:lstStyle/>
          <a:p>
            <a:r>
              <a:rPr lang="ro-RO" sz="2000" dirty="0">
                <a:latin typeface="Tahoma" panose="020B0604030504040204" pitchFamily="34" charset="0"/>
                <a:ea typeface="Tahoma" panose="020B0604030504040204" pitchFamily="34" charset="0"/>
                <a:cs typeface="Tahoma" panose="020B0604030504040204" pitchFamily="34" charset="0"/>
              </a:rPr>
              <a:t>Este inspectată soluția de </a:t>
            </a:r>
            <a:r>
              <a:rPr lang="ro-RO" sz="2000" i="1" dirty="0">
                <a:latin typeface="Tahoma" panose="020B0604030504040204" pitchFamily="34" charset="0"/>
                <a:ea typeface="Tahoma" panose="020B0604030504040204" pitchFamily="34" charset="0"/>
                <a:cs typeface="Tahoma" panose="020B0604030504040204" pitchFamily="34" charset="0"/>
              </a:rPr>
              <a:t>design</a:t>
            </a:r>
            <a:r>
              <a:rPr lang="ro-RO" sz="2000" dirty="0">
                <a:latin typeface="Tahoma" panose="020B0604030504040204" pitchFamily="34" charset="0"/>
                <a:ea typeface="Tahoma" panose="020B0604030504040204" pitchFamily="34" charset="0"/>
                <a:cs typeface="Tahoma" panose="020B0604030504040204" pitchFamily="34" charset="0"/>
              </a:rPr>
              <a:t> pentru experiența de utilizare, </a:t>
            </a:r>
            <a:r>
              <a:rPr lang="ro-RO" sz="2000" b="1" dirty="0">
                <a:latin typeface="Tahoma" panose="020B0604030504040204" pitchFamily="34" charset="0"/>
                <a:ea typeface="Tahoma" panose="020B0604030504040204" pitchFamily="34" charset="0"/>
                <a:cs typeface="Tahoma" panose="020B0604030504040204" pitchFamily="34" charset="0"/>
              </a:rPr>
              <a:t>nu</a:t>
            </a:r>
            <a:r>
              <a:rPr lang="ro-RO" sz="2000" dirty="0">
                <a:latin typeface="Tahoma" panose="020B0604030504040204" pitchFamily="34" charset="0"/>
                <a:ea typeface="Tahoma" panose="020B0604030504040204" pitchFamily="34" charset="0"/>
                <a:cs typeface="Tahoma" panose="020B0604030504040204" pitchFamily="34" charset="0"/>
              </a:rPr>
              <a:t> experiența de utilizare în sine. Este analizat </a:t>
            </a:r>
            <a:r>
              <a:rPr lang="ro-RO" sz="2000" i="1" dirty="0">
                <a:latin typeface="Tahoma" panose="020B0604030504040204" pitchFamily="34" charset="0"/>
                <a:ea typeface="Tahoma" panose="020B0604030504040204" pitchFamily="34" charset="0"/>
                <a:cs typeface="Tahoma" panose="020B0604030504040204" pitchFamily="34" charset="0"/>
              </a:rPr>
              <a:t>design</a:t>
            </a:r>
            <a:r>
              <a:rPr lang="ro-RO" sz="2000" dirty="0">
                <a:latin typeface="Tahoma" panose="020B0604030504040204" pitchFamily="34" charset="0"/>
                <a:ea typeface="Tahoma" panose="020B0604030504040204" pitchFamily="34" charset="0"/>
                <a:cs typeface="Tahoma" panose="020B0604030504040204" pitchFamily="34" charset="0"/>
              </a:rPr>
              <a:t>-ul, nu utilizarea. </a:t>
            </a:r>
          </a:p>
          <a:p>
            <a:r>
              <a:rPr lang="ro-RO" sz="2000" dirty="0">
                <a:latin typeface="Tahoma" panose="020B0604030504040204" pitchFamily="34" charset="0"/>
                <a:ea typeface="Tahoma" panose="020B0604030504040204" pitchFamily="34" charset="0"/>
                <a:cs typeface="Tahoma" panose="020B0604030504040204" pitchFamily="34" charset="0"/>
              </a:rPr>
              <a:t>Variante utilizate: </a:t>
            </a:r>
            <a:r>
              <a:rPr lang="ro-RO" sz="2000" i="1" dirty="0">
                <a:latin typeface="Tahoma" panose="020B0604030504040204" pitchFamily="34" charset="0"/>
                <a:ea typeface="Tahoma" panose="020B0604030504040204" pitchFamily="34" charset="0"/>
                <a:cs typeface="Tahoma" panose="020B0604030504040204" pitchFamily="34" charset="0"/>
              </a:rPr>
              <a:t>expert evaluation / expert inspection.</a:t>
            </a:r>
            <a:endParaRPr lang="ro-RO" sz="2000" dirty="0">
              <a:latin typeface="Tahoma" panose="020B0604030504040204" pitchFamily="34" charset="0"/>
              <a:ea typeface="Tahoma" panose="020B0604030504040204" pitchFamily="34" charset="0"/>
              <a:cs typeface="Tahoma" panose="020B0604030504040204" pitchFamily="34" charset="0"/>
            </a:endParaRPr>
          </a:p>
          <a:p>
            <a:r>
              <a:rPr lang="ro-RO" sz="2000" dirty="0">
                <a:latin typeface="Tahoma" panose="020B0604030504040204" pitchFamily="34" charset="0"/>
                <a:ea typeface="Tahoma" panose="020B0604030504040204" pitchFamily="34" charset="0"/>
                <a:cs typeface="Tahoma" panose="020B0604030504040204" pitchFamily="34" charset="0"/>
              </a:rPr>
              <a:t>Limitare: nu este întotdeauna un substitut complet pentru evaluarea empirică, bazată pe utilizatori.</a:t>
            </a:r>
          </a:p>
          <a:p>
            <a:r>
              <a:rPr lang="ro-RO" sz="2000" dirty="0">
                <a:latin typeface="Tahoma" panose="020B0604030504040204" pitchFamily="34" charset="0"/>
                <a:ea typeface="Tahoma" panose="020B0604030504040204" pitchFamily="34" charset="0"/>
                <a:cs typeface="Tahoma" panose="020B0604030504040204" pitchFamily="34" charset="0"/>
              </a:rPr>
              <a:t>Inspectori: experți </a:t>
            </a:r>
            <a:r>
              <a:rPr lang="ro-RO" sz="2000" i="1" dirty="0">
                <a:latin typeface="Tahoma" panose="020B0604030504040204" pitchFamily="34" charset="0"/>
                <a:ea typeface="Tahoma" panose="020B0604030504040204" pitchFamily="34" charset="0"/>
                <a:cs typeface="Tahoma" panose="020B0604030504040204" pitchFamily="34" charset="0"/>
              </a:rPr>
              <a:t>UX</a:t>
            </a:r>
            <a:r>
              <a:rPr lang="ro-RO" sz="2000" dirty="0">
                <a:latin typeface="Tahoma" panose="020B0604030504040204" pitchFamily="34" charset="0"/>
                <a:ea typeface="Tahoma" panose="020B0604030504040204" pitchFamily="34" charset="0"/>
                <a:cs typeface="Tahoma" panose="020B0604030504040204" pitchFamily="34" charset="0"/>
              </a:rPr>
              <a:t>, experți duali (</a:t>
            </a:r>
            <a:r>
              <a:rPr lang="ro-RO" sz="2000" i="1" dirty="0">
                <a:latin typeface="Tahoma" panose="020B0604030504040204" pitchFamily="34" charset="0"/>
                <a:ea typeface="Tahoma" panose="020B0604030504040204" pitchFamily="34" charset="0"/>
                <a:cs typeface="Tahoma" panose="020B0604030504040204" pitchFamily="34" charset="0"/>
              </a:rPr>
              <a:t>UX</a:t>
            </a:r>
            <a:r>
              <a:rPr lang="ro-RO" sz="2000" dirty="0">
                <a:latin typeface="Tahoma" panose="020B0604030504040204" pitchFamily="34" charset="0"/>
                <a:ea typeface="Tahoma" panose="020B0604030504040204" pitchFamily="34" charset="0"/>
                <a:cs typeface="Tahoma" panose="020B0604030504040204" pitchFamily="34" charset="0"/>
              </a:rPr>
              <a:t>+cunoștințe referitoare la subiectul analizat).</a:t>
            </a:r>
          </a:p>
          <a:p>
            <a:endParaRPr lang="ro-RO" sz="2000" dirty="0">
              <a:latin typeface="Tahoma" panose="020B0604030504040204" pitchFamily="34" charset="0"/>
              <a:ea typeface="Tahoma" panose="020B0604030504040204" pitchFamily="34" charset="0"/>
              <a:cs typeface="Tahoma" panose="020B0604030504040204" pitchFamily="34" charset="0"/>
            </a:endParaRPr>
          </a:p>
          <a:p>
            <a:endParaRPr lang="en-GB"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62226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40"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 name="Group 42">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44"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45"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46"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47"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48"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49"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705D34A5-CDB9-B8A8-A58D-81AE3D1E4AA0}"/>
              </a:ext>
            </a:extLst>
          </p:cNvPr>
          <p:cNvSpPr>
            <a:spLocks noGrp="1"/>
          </p:cNvSpPr>
          <p:nvPr>
            <p:ph type="title"/>
          </p:nvPr>
        </p:nvSpPr>
        <p:spPr>
          <a:xfrm>
            <a:off x="3459163" y="685800"/>
            <a:ext cx="7849127" cy="1413933"/>
          </a:xfrm>
        </p:spPr>
        <p:txBody>
          <a:bodyPr>
            <a:normAutofit/>
          </a:bodyPr>
          <a:lstStyle/>
          <a:p>
            <a:r>
              <a:rPr lang="ro-RO" dirty="0">
                <a:latin typeface="Tahoma" panose="020B0604030504040204" pitchFamily="34" charset="0"/>
                <a:ea typeface="Tahoma" panose="020B0604030504040204" pitchFamily="34" charset="0"/>
                <a:cs typeface="Tahoma" panose="020B0604030504040204" pitchFamily="34" charset="0"/>
              </a:rPr>
              <a:t>Aspecte practice ale inspecției </a:t>
            </a:r>
            <a:r>
              <a:rPr lang="ro-RO" i="1" dirty="0">
                <a:latin typeface="Tahoma" panose="020B0604030504040204" pitchFamily="34" charset="0"/>
                <a:ea typeface="Tahoma" panose="020B0604030504040204" pitchFamily="34" charset="0"/>
                <a:cs typeface="Tahoma" panose="020B0604030504040204" pitchFamily="34" charset="0"/>
              </a:rPr>
              <a:t>UX</a:t>
            </a:r>
            <a:endParaRPr lang="en-GB" dirty="0">
              <a:latin typeface="Tahoma" panose="020B0604030504040204" pitchFamily="34" charset="0"/>
              <a:ea typeface="Tahoma" panose="020B0604030504040204" pitchFamily="34" charset="0"/>
              <a:cs typeface="Tahoma" panose="020B0604030504040204" pitchFamily="34" charset="0"/>
            </a:endParaRPr>
          </a:p>
        </p:txBody>
      </p:sp>
      <p:pic>
        <p:nvPicPr>
          <p:cNvPr id="20" name="Picture 19" descr="Glasses on top of a book">
            <a:extLst>
              <a:ext uri="{FF2B5EF4-FFF2-40B4-BE49-F238E27FC236}">
                <a16:creationId xmlns:a16="http://schemas.microsoft.com/office/drawing/2014/main" id="{607F8620-84C3-5C29-9A69-F9B75836A4B9}"/>
              </a:ext>
            </a:extLst>
          </p:cNvPr>
          <p:cNvPicPr>
            <a:picLocks noChangeAspect="1"/>
          </p:cNvPicPr>
          <p:nvPr/>
        </p:nvPicPr>
        <p:blipFill rotWithShape="1">
          <a:blip r:embed="rId3"/>
          <a:srcRect l="20626" r="45958" b="-1"/>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6C4D227D-9DB7-57D8-3823-2CCF23AEC509}"/>
              </a:ext>
            </a:extLst>
          </p:cNvPr>
          <p:cNvSpPr>
            <a:spLocks noGrp="1"/>
          </p:cNvSpPr>
          <p:nvPr>
            <p:ph idx="1"/>
          </p:nvPr>
        </p:nvSpPr>
        <p:spPr>
          <a:xfrm>
            <a:off x="3843867" y="2048933"/>
            <a:ext cx="7659156" cy="3742267"/>
          </a:xfrm>
        </p:spPr>
        <p:txBody>
          <a:bodyPr>
            <a:normAutofit fontScale="92500"/>
          </a:bodyPr>
          <a:lstStyle/>
          <a:p>
            <a:r>
              <a:rPr lang="ro-RO" dirty="0">
                <a:latin typeface="Tahoma" panose="020B0604030504040204" pitchFamily="34" charset="0"/>
                <a:ea typeface="Tahoma" panose="020B0604030504040204" pitchFamily="34" charset="0"/>
                <a:cs typeface="Tahoma" panose="020B0604030504040204" pitchFamily="34" charset="0"/>
              </a:rPr>
              <a:t>Perspectiva fundamentală: mod de utilizare. Focus pe </a:t>
            </a:r>
            <a:r>
              <a:rPr lang="ro-RO" i="1" dirty="0">
                <a:latin typeface="Tahoma" panose="020B0604030504040204" pitchFamily="34" charset="0"/>
                <a:ea typeface="Tahoma" panose="020B0604030504040204" pitchFamily="34" charset="0"/>
                <a:cs typeface="Tahoma" panose="020B0604030504040204" pitchFamily="34" charset="0"/>
              </a:rPr>
              <a:t>task</a:t>
            </a:r>
            <a:r>
              <a:rPr lang="ro-RO" dirty="0">
                <a:latin typeface="Tahoma" panose="020B0604030504040204" pitchFamily="34" charset="0"/>
                <a:ea typeface="Tahoma" panose="020B0604030504040204" pitchFamily="34" charset="0"/>
                <a:cs typeface="Tahoma" panose="020B0604030504040204" pitchFamily="34" charset="0"/>
              </a:rPr>
              <a:t>-uri, activități de lucru, context de lucru. </a:t>
            </a:r>
          </a:p>
          <a:p>
            <a:r>
              <a:rPr lang="ro-RO" dirty="0">
                <a:latin typeface="Tahoma" panose="020B0604030504040204" pitchFamily="34" charset="0"/>
                <a:ea typeface="Tahoma" panose="020B0604030504040204" pitchFamily="34" charset="0"/>
                <a:cs typeface="Tahoma" panose="020B0604030504040204" pitchFamily="34" charset="0"/>
              </a:rPr>
              <a:t>Inspectorii: flexibilitate (rol de utilizator), întrebări adecvate, găsirea unor probleme care ar putea să apară pentru utilizatorii începători. </a:t>
            </a:r>
          </a:p>
          <a:p>
            <a:r>
              <a:rPr lang="ro-RO" dirty="0">
                <a:latin typeface="Tahoma" panose="020B0604030504040204" pitchFamily="34" charset="0"/>
                <a:ea typeface="Tahoma" panose="020B0604030504040204" pitchFamily="34" charset="0"/>
                <a:cs typeface="Tahoma" panose="020B0604030504040204" pitchFamily="34" charset="0"/>
              </a:rPr>
              <a:t>Co-descoperirea / abordare în echipă. Este util să fie incluși reprezentanți ai clienților. </a:t>
            </a:r>
          </a:p>
          <a:p>
            <a:r>
              <a:rPr lang="ro-RO" dirty="0">
                <a:latin typeface="Tahoma" panose="020B0604030504040204" pitchFamily="34" charset="0"/>
                <a:ea typeface="Tahoma" panose="020B0604030504040204" pitchFamily="34" charset="0"/>
                <a:cs typeface="Tahoma" panose="020B0604030504040204" pitchFamily="34" charset="0"/>
              </a:rPr>
              <a:t>Inspecție pentru impactul emoțional: estetică, inovație, estimare a experienței de utilizare pe termen lung.</a:t>
            </a:r>
          </a:p>
          <a:p>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393277360"/>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47280D-9DF4-4EC0-870E-F5799F7AD3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useBgFill="1">
        <p:nvSpPr>
          <p:cNvPr id="10" name="Freeform 37">
            <a:extLst>
              <a:ext uri="{FF2B5EF4-FFF2-40B4-BE49-F238E27FC236}">
                <a16:creationId xmlns:a16="http://schemas.microsoft.com/office/drawing/2014/main" id="{7ED3A13C-2CCC-4715-A54F-87795E0CED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2"/>
            <a:ext cx="8005382" cy="6857999"/>
          </a:xfrm>
          <a:custGeom>
            <a:avLst/>
            <a:gdLst>
              <a:gd name="connsiteX0" fmla="*/ 0 w 8005382"/>
              <a:gd name="connsiteY0" fmla="*/ 0 h 6857999"/>
              <a:gd name="connsiteX1" fmla="*/ 7723450 w 8005382"/>
              <a:gd name="connsiteY1" fmla="*/ 0 h 6857999"/>
              <a:gd name="connsiteX2" fmla="*/ 6859850 w 8005382"/>
              <a:gd name="connsiteY2" fmla="*/ 5223932 h 6857999"/>
              <a:gd name="connsiteX3" fmla="*/ 8005382 w 8005382"/>
              <a:gd name="connsiteY3" fmla="*/ 6857999 h 6857999"/>
              <a:gd name="connsiteX4" fmla="*/ 0 w 8005382"/>
              <a:gd name="connsiteY4" fmla="*/ 6857999 h 68579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5382" h="6857999">
                <a:moveTo>
                  <a:pt x="0" y="0"/>
                </a:moveTo>
                <a:lnTo>
                  <a:pt x="7723450" y="0"/>
                </a:lnTo>
                <a:lnTo>
                  <a:pt x="6859850" y="5223932"/>
                </a:lnTo>
                <a:lnTo>
                  <a:pt x="8005382" y="6857999"/>
                </a:lnTo>
                <a:lnTo>
                  <a:pt x="0" y="6857999"/>
                </a:lnTo>
                <a:close/>
              </a:path>
            </a:pathLst>
          </a:custGeom>
          <a:ln>
            <a:noFill/>
          </a:ln>
          <a:effectLst/>
        </p:spPr>
        <p:style>
          <a:lnRef idx="1">
            <a:schemeClr val="accent1"/>
          </a:lnRef>
          <a:fillRef idx="1003">
            <a:schemeClr val="lt1"/>
          </a:fillRef>
          <a:effectRef idx="2">
            <a:schemeClr val="accent1"/>
          </a:effectRef>
          <a:fontRef idx="minor">
            <a:schemeClr val="lt1"/>
          </a:fontRef>
        </p:style>
        <p:txBody>
          <a:bodyPr wrap="square" rtlCol="0" anchor="ctr">
            <a:noAutofit/>
          </a:bodyPr>
          <a:lstStyle/>
          <a:p>
            <a:pPr algn="ctr"/>
            <a:endParaRPr lang="en-US"/>
          </a:p>
        </p:txBody>
      </p:sp>
      <p:grpSp>
        <p:nvGrpSpPr>
          <p:cNvPr id="12" name="Group 11">
            <a:extLst>
              <a:ext uri="{FF2B5EF4-FFF2-40B4-BE49-F238E27FC236}">
                <a16:creationId xmlns:a16="http://schemas.microsoft.com/office/drawing/2014/main" id="{FB6C0892-83F6-4C98-B806-06627C7325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42930" y="0"/>
            <a:ext cx="2436813" cy="6858001"/>
            <a:chOff x="1320800" y="0"/>
            <a:chExt cx="2436813" cy="6858001"/>
          </a:xfrm>
        </p:grpSpPr>
        <p:sp>
          <p:nvSpPr>
            <p:cNvPr id="13" name="Freeform 6">
              <a:extLst>
                <a:ext uri="{FF2B5EF4-FFF2-40B4-BE49-F238E27FC236}">
                  <a16:creationId xmlns:a16="http://schemas.microsoft.com/office/drawing/2014/main" id="{76E9889C-BAC7-429B-86C0-2D7736A39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14" name="Freeform 7">
              <a:extLst>
                <a:ext uri="{FF2B5EF4-FFF2-40B4-BE49-F238E27FC236}">
                  <a16:creationId xmlns:a16="http://schemas.microsoft.com/office/drawing/2014/main" id="{B84616D5-1F3D-4B55-BA27-B53B56376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GB"/>
            </a:p>
          </p:txBody>
        </p:sp>
        <p:sp>
          <p:nvSpPr>
            <p:cNvPr id="15" name="Freeform 8">
              <a:extLst>
                <a:ext uri="{FF2B5EF4-FFF2-40B4-BE49-F238E27FC236}">
                  <a16:creationId xmlns:a16="http://schemas.microsoft.com/office/drawing/2014/main" id="{D6883E9B-59DA-4777-AC43-55F9164D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GB"/>
            </a:p>
          </p:txBody>
        </p:sp>
        <p:sp>
          <p:nvSpPr>
            <p:cNvPr id="16" name="Freeform 9">
              <a:extLst>
                <a:ext uri="{FF2B5EF4-FFF2-40B4-BE49-F238E27FC236}">
                  <a16:creationId xmlns:a16="http://schemas.microsoft.com/office/drawing/2014/main" id="{F5442FF4-005F-4930-92FB-6594E29C4F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17" name="Freeform 10">
              <a:extLst>
                <a:ext uri="{FF2B5EF4-FFF2-40B4-BE49-F238E27FC236}">
                  <a16:creationId xmlns:a16="http://schemas.microsoft.com/office/drawing/2014/main" id="{648BA981-E918-4543-BE19-51E03C5710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18" name="Freeform 11">
              <a:extLst>
                <a:ext uri="{FF2B5EF4-FFF2-40B4-BE49-F238E27FC236}">
                  <a16:creationId xmlns:a16="http://schemas.microsoft.com/office/drawing/2014/main" id="{03A6AFED-BD81-4CCC-AADE-1E8923376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GB"/>
            </a:p>
          </p:txBody>
        </p:sp>
      </p:grpSp>
      <p:sp>
        <p:nvSpPr>
          <p:cNvPr id="2" name="Title 1">
            <a:extLst>
              <a:ext uri="{FF2B5EF4-FFF2-40B4-BE49-F238E27FC236}">
                <a16:creationId xmlns:a16="http://schemas.microsoft.com/office/drawing/2014/main" id="{A9DB9906-38C6-3030-0F19-204588359805}"/>
              </a:ext>
            </a:extLst>
          </p:cNvPr>
          <p:cNvSpPr>
            <a:spLocks noGrp="1"/>
          </p:cNvSpPr>
          <p:nvPr>
            <p:ph type="title"/>
          </p:nvPr>
        </p:nvSpPr>
        <p:spPr>
          <a:xfrm>
            <a:off x="8341910" y="1023257"/>
            <a:ext cx="3235083" cy="4767943"/>
          </a:xfrm>
          <a:effectLst/>
        </p:spPr>
        <p:txBody>
          <a:bodyPr anchor="ctr">
            <a:normAutofit/>
          </a:bodyPr>
          <a:lstStyle/>
          <a:p>
            <a:pPr algn="l"/>
            <a:r>
              <a:rPr lang="ro-RO" sz="4000" dirty="0">
                <a:latin typeface="Tahoma" panose="020B0604030504040204" pitchFamily="34" charset="0"/>
                <a:ea typeface="Tahoma" panose="020B0604030504040204" pitchFamily="34" charset="0"/>
                <a:cs typeface="Tahoma" panose="020B0604030504040204" pitchFamily="34" charset="0"/>
              </a:rPr>
              <a:t>Evaluare euristică</a:t>
            </a:r>
            <a:endParaRPr lang="en-GB" dirty="0">
              <a:solidFill>
                <a:srgbClr val="000000"/>
              </a:solidFill>
            </a:endParaRPr>
          </a:p>
        </p:txBody>
      </p:sp>
      <p:sp>
        <p:nvSpPr>
          <p:cNvPr id="3" name="Content Placeholder 2">
            <a:extLst>
              <a:ext uri="{FF2B5EF4-FFF2-40B4-BE49-F238E27FC236}">
                <a16:creationId xmlns:a16="http://schemas.microsoft.com/office/drawing/2014/main" id="{F04C2B0C-43A5-B829-37FC-16B9DF4225F8}"/>
              </a:ext>
            </a:extLst>
          </p:cNvPr>
          <p:cNvSpPr>
            <a:spLocks noGrp="1"/>
          </p:cNvSpPr>
          <p:nvPr>
            <p:ph idx="1"/>
          </p:nvPr>
        </p:nvSpPr>
        <p:spPr>
          <a:xfrm>
            <a:off x="693035" y="1023257"/>
            <a:ext cx="5968515" cy="4767944"/>
          </a:xfrm>
        </p:spPr>
        <p:txBody>
          <a:bodyPr anchor="ctr">
            <a:normAutofit/>
          </a:bodyPr>
          <a:lstStyle/>
          <a:p>
            <a:r>
              <a:rPr lang="ro-RO" sz="2000" dirty="0">
                <a:latin typeface="Tahoma" panose="020B0604030504040204" pitchFamily="34" charset="0"/>
                <a:ea typeface="Tahoma" panose="020B0604030504040204" pitchFamily="34" charset="0"/>
                <a:cs typeface="Tahoma" panose="020B0604030504040204" pitchFamily="34" charset="0"/>
              </a:rPr>
              <a:t>Practic: grup mic de evaluatori, </a:t>
            </a:r>
            <a:r>
              <a:rPr lang="en-GB" sz="2000" dirty="0" err="1">
                <a:latin typeface="Tahoma" panose="020B0604030504040204" pitchFamily="34" charset="0"/>
                <a:ea typeface="Tahoma" panose="020B0604030504040204" pitchFamily="34" charset="0"/>
                <a:cs typeface="Tahoma" panose="020B0604030504040204" pitchFamily="34" charset="0"/>
              </a:rPr>
              <a:t>pu</a:t>
            </a:r>
            <a:r>
              <a:rPr lang="ro-RO" sz="2000" dirty="0">
                <a:latin typeface="Tahoma" panose="020B0604030504040204" pitchFamily="34" charset="0"/>
                <a:ea typeface="Tahoma" panose="020B0604030504040204" pitchFamily="34" charset="0"/>
                <a:cs typeface="Tahoma" panose="020B0604030504040204" pitchFamily="34" charset="0"/>
              </a:rPr>
              <a:t>ține euristici.</a:t>
            </a:r>
          </a:p>
          <a:p>
            <a:r>
              <a:rPr lang="ro-RO" sz="2000" dirty="0">
                <a:latin typeface="Tahoma" panose="020B0604030504040204" pitchFamily="34" charset="0"/>
                <a:ea typeface="Tahoma" panose="020B0604030504040204" pitchFamily="34" charset="0"/>
                <a:cs typeface="Tahoma" panose="020B0604030504040204" pitchFamily="34" charset="0"/>
              </a:rPr>
              <a:t>Sunt analizate diverse componente ale soluției de </a:t>
            </a:r>
            <a:r>
              <a:rPr lang="ro-RO" sz="2000" i="1" dirty="0">
                <a:latin typeface="Tahoma" panose="020B0604030504040204" pitchFamily="34" charset="0"/>
                <a:ea typeface="Tahoma" panose="020B0604030504040204" pitchFamily="34" charset="0"/>
                <a:cs typeface="Tahoma" panose="020B0604030504040204" pitchFamily="34" charset="0"/>
              </a:rPr>
              <a:t>UX design </a:t>
            </a:r>
            <a:r>
              <a:rPr lang="ro-RO" sz="2000" dirty="0">
                <a:latin typeface="Tahoma" panose="020B0604030504040204" pitchFamily="34" charset="0"/>
                <a:ea typeface="Tahoma" panose="020B0604030504040204" pitchFamily="34" charset="0"/>
                <a:cs typeface="Tahoma" panose="020B0604030504040204" pitchFamily="34" charset="0"/>
              </a:rPr>
              <a:t>din perspectiva analizei euristice (întrebare/evaluată conformitatea/notat locul unde euristica nu este îndeplinită).</a:t>
            </a:r>
          </a:p>
          <a:p>
            <a:r>
              <a:rPr lang="ro-RO" sz="2000" dirty="0">
                <a:latin typeface="Tahoma" panose="020B0604030504040204" pitchFamily="34" charset="0"/>
                <a:ea typeface="Tahoma" panose="020B0604030504040204" pitchFamily="34" charset="0"/>
                <a:cs typeface="Tahoma" panose="020B0604030504040204" pitchFamily="34" charset="0"/>
              </a:rPr>
              <a:t>Raport referitor la evaluarea euristică.</a:t>
            </a:r>
            <a:endParaRPr lang="en-GB" sz="2000" dirty="0">
              <a:latin typeface="Tahoma" panose="020B0604030504040204" pitchFamily="34" charset="0"/>
              <a:ea typeface="Tahoma" panose="020B0604030504040204" pitchFamily="34" charset="0"/>
              <a:cs typeface="Tahoma" panose="020B0604030504040204" pitchFamily="34" charset="0"/>
            </a:endParaRPr>
          </a:p>
          <a:p>
            <a:r>
              <a:rPr lang="ro-RO" sz="2000" dirty="0">
                <a:latin typeface="Tahoma" panose="020B0604030504040204" pitchFamily="34" charset="0"/>
                <a:ea typeface="Tahoma" panose="020B0604030504040204" pitchFamily="34" charset="0"/>
                <a:cs typeface="Tahoma" panose="020B0604030504040204" pitchFamily="34" charset="0"/>
              </a:rPr>
              <a:t>Ulterior: analiză la nivel de echipă.</a:t>
            </a:r>
          </a:p>
          <a:p>
            <a:r>
              <a:rPr lang="ro-RO" sz="2000" dirty="0">
                <a:latin typeface="Tahoma" panose="020B0604030504040204" pitchFamily="34" charset="0"/>
                <a:ea typeface="Tahoma" panose="020B0604030504040204" pitchFamily="34" charset="0"/>
                <a:cs typeface="Tahoma" panose="020B0604030504040204" pitchFamily="34" charset="0"/>
              </a:rPr>
              <a:t>Referințe </a:t>
            </a:r>
          </a:p>
          <a:p>
            <a:endParaRPr lang="en-GB" sz="2000"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6903D36B-627C-F87F-8827-2E8D6876F1A0}"/>
                  </a:ext>
                </a:extLst>
              </p:cNvPr>
              <p:cNvGraphicFramePr>
                <a:graphicFrameLocks noChangeAspect="1"/>
              </p:cNvGraphicFramePr>
              <p:nvPr>
                <p:extLst>
                  <p:ext uri="{D42A27DB-BD31-4B8C-83A1-F6EECF244321}">
                    <p14:modId xmlns:p14="http://schemas.microsoft.com/office/powerpoint/2010/main" val="2702233615"/>
                  </p:ext>
                </p:extLst>
              </p:nvPr>
            </p:nvGraphicFramePr>
            <p:xfrm>
              <a:off x="2207492" y="4387272"/>
              <a:ext cx="1019079" cy="573232"/>
            </p:xfrm>
            <a:graphic>
              <a:graphicData uri="http://schemas.microsoft.com/office/powerpoint/2016/slidezoom">
                <pslz:sldZm>
                  <pslz:sldZmObj sldId="382" cId="4273136338">
                    <pslz:zmPr id="{1AD05F8F-6BF8-43C9-A0EA-24D6C1B16CB4}" returnToParent="0" transitionDur="1000">
                      <p166:blipFill xmlns:p166="http://schemas.microsoft.com/office/powerpoint/2016/6/main">
                        <a:blip r:embed="rId2"/>
                        <a:stretch>
                          <a:fillRect/>
                        </a:stretch>
                      </p166:blipFill>
                      <p166:spPr xmlns:p166="http://schemas.microsoft.com/office/powerpoint/2016/6/main">
                        <a:xfrm>
                          <a:off x="0" y="0"/>
                          <a:ext cx="1019079" cy="573232"/>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6903D36B-627C-F87F-8827-2E8D6876F1A0}"/>
                  </a:ext>
                </a:extLst>
              </p:cNvPr>
              <p:cNvPicPr>
                <a:picLocks noGrp="1" noRot="1" noChangeAspect="1" noMove="1" noResize="1" noEditPoints="1" noAdjustHandles="1" noChangeArrowheads="1" noChangeShapeType="1"/>
              </p:cNvPicPr>
              <p:nvPr/>
            </p:nvPicPr>
            <p:blipFill>
              <a:blip r:embed="rId4"/>
              <a:stretch>
                <a:fillRect/>
              </a:stretch>
            </p:blipFill>
            <p:spPr>
              <a:xfrm>
                <a:off x="2207492" y="4387272"/>
                <a:ext cx="1019079" cy="573232"/>
              </a:xfrm>
              <a:prstGeom prst="rect">
                <a:avLst/>
              </a:prstGeom>
              <a:ln w="3175">
                <a:solidFill>
                  <a:prstClr val="ltGray"/>
                </a:solidFill>
              </a:ln>
            </p:spPr>
          </p:pic>
        </mc:Fallback>
      </mc:AlternateContent>
    </p:spTree>
    <p:extLst>
      <p:ext uri="{BB962C8B-B14F-4D97-AF65-F5344CB8AC3E}">
        <p14:creationId xmlns:p14="http://schemas.microsoft.com/office/powerpoint/2010/main" val="2517723446"/>
      </p:ext>
    </p:extLst>
  </p:cSld>
  <p:clrMapOvr>
    <a:masterClrMapping/>
  </p:clrMapOvr>
  <p:transition spd="slow">
    <p:comb/>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7FFC9-8CD5-AA4F-AE36-0494DD8F0EEF}"/>
              </a:ext>
            </a:extLst>
          </p:cNvPr>
          <p:cNvSpPr>
            <a:spLocks noGrp="1"/>
          </p:cNvSpPr>
          <p:nvPr>
            <p:ph type="title"/>
          </p:nvPr>
        </p:nvSpPr>
        <p:spPr>
          <a:xfrm>
            <a:off x="1484311" y="685801"/>
            <a:ext cx="4962209" cy="685800"/>
          </a:xfrm>
        </p:spPr>
        <p:txBody>
          <a:bodyPr>
            <a:normAutofit fontScale="90000"/>
          </a:bodyPr>
          <a:lstStyle/>
          <a:p>
            <a:r>
              <a:rPr lang="ro-RO" dirty="0">
                <a:latin typeface="Tahoma" panose="020B0604030504040204" pitchFamily="34" charset="0"/>
                <a:ea typeface="Tahoma" panose="020B0604030504040204" pitchFamily="34" charset="0"/>
                <a:cs typeface="Tahoma" panose="020B0604030504040204" pitchFamily="34" charset="0"/>
              </a:rPr>
              <a:t>Evaluare euristică</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CAB2C83E-C0AE-41C8-5D4C-AA9D80F991A8}"/>
              </a:ext>
            </a:extLst>
          </p:cNvPr>
          <p:cNvSpPr>
            <a:spLocks noGrp="1"/>
          </p:cNvSpPr>
          <p:nvPr>
            <p:ph idx="1"/>
          </p:nvPr>
        </p:nvSpPr>
        <p:spPr>
          <a:xfrm>
            <a:off x="1484310" y="2042161"/>
            <a:ext cx="10018713" cy="3749040"/>
          </a:xfrm>
        </p:spPr>
        <p:txBody>
          <a:bodyPr>
            <a:normAutofit/>
          </a:bodyPr>
          <a:lstStyle/>
          <a:p>
            <a:r>
              <a:rPr lang="ro-RO" sz="2800" i="1" dirty="0">
                <a:latin typeface="Tahoma" panose="020B0604030504040204" pitchFamily="34" charset="0"/>
                <a:ea typeface="Tahoma" panose="020B0604030504040204" pitchFamily="34" charset="0"/>
                <a:cs typeface="Tahoma" panose="020B0604030504040204" pitchFamily="34" charset="0"/>
              </a:rPr>
              <a:t>Usability heuristics</a:t>
            </a:r>
            <a:r>
              <a:rPr lang="ro-RO" sz="2800" dirty="0">
                <a:latin typeface="Tahoma" panose="020B0604030504040204" pitchFamily="34" charset="0"/>
                <a:ea typeface="Tahoma" panose="020B0604030504040204" pitchFamily="34" charset="0"/>
                <a:cs typeface="Tahoma" panose="020B0604030504040204" pitchFamily="34" charset="0"/>
              </a:rPr>
              <a:t> </a:t>
            </a:r>
            <a:r>
              <a:rPr lang="ro-RO" sz="2800" dirty="0">
                <a:latin typeface="Tahoma" panose="020B0604030504040204" pitchFamily="34" charset="0"/>
                <a:ea typeface="Tahoma" panose="020B0604030504040204" pitchFamily="34" charset="0"/>
                <a:cs typeface="Tahoma" panose="020B0604030504040204" pitchFamily="34" charset="0"/>
                <a:hlinkClick r:id="rId2"/>
              </a:rPr>
              <a:t>https://www.nngroup.com/articles/ten-usability-heuristics/</a:t>
            </a:r>
            <a:endParaRPr lang="ro-RO" sz="28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ro-RO" sz="28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ro-RO" sz="2800" dirty="0">
              <a:latin typeface="Tahoma" panose="020B0604030504040204" pitchFamily="34" charset="0"/>
              <a:ea typeface="Tahoma" panose="020B0604030504040204" pitchFamily="34" charset="0"/>
              <a:cs typeface="Tahoma" panose="020B0604030504040204" pitchFamily="34" charset="0"/>
            </a:endParaRPr>
          </a:p>
          <a:p>
            <a:pPr marL="0" indent="0">
              <a:buNone/>
            </a:pPr>
            <a:endParaRPr lang="ro-RO" sz="2800" dirty="0">
              <a:latin typeface="Tahoma" panose="020B0604030504040204" pitchFamily="34" charset="0"/>
              <a:ea typeface="Tahoma" panose="020B0604030504040204" pitchFamily="34" charset="0"/>
              <a:cs typeface="Tahoma" panose="020B0604030504040204" pitchFamily="34" charset="0"/>
            </a:endParaRPr>
          </a:p>
          <a:p>
            <a:r>
              <a:rPr lang="ro-RO" sz="2800" dirty="0">
                <a:latin typeface="Tahoma" panose="020B0604030504040204" pitchFamily="34" charset="0"/>
                <a:ea typeface="Tahoma" panose="020B0604030504040204" pitchFamily="34" charset="0"/>
                <a:cs typeface="Tahoma" panose="020B0604030504040204" pitchFamily="34" charset="0"/>
              </a:rPr>
              <a:t>Metodologii, de exemplu </a:t>
            </a:r>
            <a:r>
              <a:rPr lang="ro-RO" sz="2800" dirty="0">
                <a:latin typeface="Tahoma" panose="020B0604030504040204" pitchFamily="34" charset="0"/>
                <a:ea typeface="Tahoma" panose="020B0604030504040204" pitchFamily="34" charset="0"/>
                <a:cs typeface="Tahoma" panose="020B0604030504040204" pitchFamily="34" charset="0"/>
                <a:hlinkClick r:id="rId3"/>
              </a:rPr>
              <a:t>Qui</a:t>
            </a:r>
            <a:r>
              <a:rPr lang="en-GB" sz="2800" dirty="0">
                <a:latin typeface="Tahoma" panose="020B0604030504040204" pitchFamily="34" charset="0"/>
                <a:ea typeface="Tahoma" panose="020B0604030504040204" pitchFamily="34" charset="0"/>
                <a:cs typeface="Tahoma" panose="020B0604030504040204" pitchFamily="34" charset="0"/>
                <a:hlinkClick r:id="rId3"/>
              </a:rPr>
              <a:t>ñ</a:t>
            </a:r>
            <a:r>
              <a:rPr lang="ro-RO" sz="2800" dirty="0">
                <a:latin typeface="Tahoma" panose="020B0604030504040204" pitchFamily="34" charset="0"/>
                <a:ea typeface="Tahoma" panose="020B0604030504040204" pitchFamily="34" charset="0"/>
                <a:cs typeface="Tahoma" panose="020B0604030504040204" pitchFamily="34" charset="0"/>
                <a:hlinkClick r:id="rId3"/>
              </a:rPr>
              <a:t>ones et al., 2018</a:t>
            </a:r>
            <a:r>
              <a:rPr lang="en-GB" sz="2800" dirty="0">
                <a:latin typeface="Tahoma" panose="020B0604030504040204" pitchFamily="34" charset="0"/>
                <a:ea typeface="Tahoma" panose="020B0604030504040204" pitchFamily="34" charset="0"/>
                <a:cs typeface="Tahoma" panose="020B0604030504040204" pitchFamily="34" charset="0"/>
              </a:rPr>
              <a:t>, </a:t>
            </a:r>
            <a:r>
              <a:rPr lang="en-GB" sz="2800" dirty="0" err="1">
                <a:latin typeface="Tahoma" panose="020B0604030504040204" pitchFamily="34" charset="0"/>
                <a:ea typeface="Tahoma" panose="020B0604030504040204" pitchFamily="34" charset="0"/>
                <a:cs typeface="Tahoma" panose="020B0604030504040204" pitchFamily="34" charset="0"/>
                <a:hlinkClick r:id="rId4"/>
              </a:rPr>
              <a:t>Quiñones</a:t>
            </a:r>
            <a:r>
              <a:rPr lang="en-GB" sz="2800" dirty="0">
                <a:latin typeface="Tahoma" panose="020B0604030504040204" pitchFamily="34" charset="0"/>
                <a:ea typeface="Tahoma" panose="020B0604030504040204" pitchFamily="34" charset="0"/>
                <a:cs typeface="Tahoma" panose="020B0604030504040204" pitchFamily="34" charset="0"/>
                <a:hlinkClick r:id="rId4"/>
              </a:rPr>
              <a:t> </a:t>
            </a:r>
            <a:r>
              <a:rPr lang="ro-RO" sz="2800" dirty="0">
                <a:latin typeface="Tahoma" panose="020B0604030504040204" pitchFamily="34" charset="0"/>
                <a:ea typeface="Tahoma" panose="020B0604030504040204" pitchFamily="34" charset="0"/>
                <a:cs typeface="Tahoma" panose="020B0604030504040204" pitchFamily="34" charset="0"/>
                <a:hlinkClick r:id="rId4"/>
              </a:rPr>
              <a:t>și Rusu, 2019</a:t>
            </a:r>
            <a:endParaRPr lang="en-GB" sz="2800"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a:extLst>
              <a:ext uri="{FF2B5EF4-FFF2-40B4-BE49-F238E27FC236}">
                <a16:creationId xmlns:a16="http://schemas.microsoft.com/office/drawing/2014/main" id="{E488ACC9-C40F-BCB2-5D3C-C3A703022BB1}"/>
              </a:ext>
            </a:extLst>
          </p:cNvPr>
          <p:cNvPicPr>
            <a:picLocks noChangeAspect="1"/>
          </p:cNvPicPr>
          <p:nvPr/>
        </p:nvPicPr>
        <p:blipFill>
          <a:blip r:embed="rId5"/>
          <a:stretch>
            <a:fillRect/>
          </a:stretch>
        </p:blipFill>
        <p:spPr>
          <a:xfrm>
            <a:off x="1885175" y="3352264"/>
            <a:ext cx="6207266" cy="1206153"/>
          </a:xfrm>
          <a:prstGeom prst="rect">
            <a:avLst/>
          </a:prstGeom>
        </p:spPr>
      </p:pic>
    </p:spTree>
    <p:extLst>
      <p:ext uri="{BB962C8B-B14F-4D97-AF65-F5344CB8AC3E}">
        <p14:creationId xmlns:p14="http://schemas.microsoft.com/office/powerpoint/2010/main" val="42731363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33"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GB"/>
            </a:p>
          </p:txBody>
        </p:sp>
        <p:sp>
          <p:nvSpPr>
            <p:cNvPr id="34"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GB"/>
            </a:p>
          </p:txBody>
        </p:sp>
        <p:sp>
          <p:nvSpPr>
            <p:cNvPr id="35"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GB"/>
            </a:p>
          </p:txBody>
        </p:sp>
        <p:sp>
          <p:nvSpPr>
            <p:cNvPr id="36"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GB"/>
            </a:p>
          </p:txBody>
        </p:sp>
        <p:sp>
          <p:nvSpPr>
            <p:cNvPr id="37"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GB"/>
            </a:p>
          </p:txBody>
        </p:sp>
        <p:sp>
          <p:nvSpPr>
            <p:cNvPr id="38"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2253785" y="1380068"/>
            <a:ext cx="4978303" cy="2616199"/>
          </a:xfrm>
        </p:spPr>
        <p:txBody>
          <a:bodyPr vert="horz" lIns="91440" tIns="45720" rIns="91440" bIns="45720" rtlCol="0" anchor="b">
            <a:normAutofit/>
          </a:bodyPr>
          <a:lstStyle/>
          <a:p>
            <a:pPr lvl="0" algn="r">
              <a:lnSpc>
                <a:spcPct val="90000"/>
              </a:lnSpc>
            </a:pPr>
            <a:r>
              <a:rPr lang="ro-RO" sz="5100" dirty="0">
                <a:latin typeface="Tahoma" panose="020B0604030504040204" pitchFamily="34" charset="0"/>
                <a:ea typeface="Tahoma" panose="020B0604030504040204" pitchFamily="34" charset="0"/>
                <a:cs typeface="Tahoma" panose="020B0604030504040204" pitchFamily="34" charset="0"/>
              </a:rPr>
              <a:t>7</a:t>
            </a:r>
            <a:r>
              <a:rPr lang="en-US" sz="5100" dirty="0">
                <a:latin typeface="Tahoma" panose="020B0604030504040204" pitchFamily="34" charset="0"/>
                <a:ea typeface="Tahoma" panose="020B0604030504040204" pitchFamily="34" charset="0"/>
                <a:cs typeface="Tahoma" panose="020B0604030504040204" pitchFamily="34" charset="0"/>
              </a:rPr>
              <a:t>.</a:t>
            </a:r>
            <a:r>
              <a:rPr lang="ro-RO" sz="5100" dirty="0">
                <a:latin typeface="Tahoma" panose="020B0604030504040204" pitchFamily="34" charset="0"/>
                <a:ea typeface="Tahoma" panose="020B0604030504040204" pitchFamily="34" charset="0"/>
                <a:cs typeface="Tahoma" panose="020B0604030504040204" pitchFamily="34" charset="0"/>
              </a:rPr>
              <a:t>6</a:t>
            </a:r>
            <a:r>
              <a:rPr lang="en-US" sz="5100" dirty="0">
                <a:latin typeface="Tahoma" panose="020B0604030504040204" pitchFamily="34" charset="0"/>
                <a:ea typeface="Tahoma" panose="020B0604030504040204" pitchFamily="34" charset="0"/>
                <a:cs typeface="Tahoma" panose="020B0604030504040204" pitchFamily="34" charset="0"/>
              </a:rPr>
              <a:t> </a:t>
            </a:r>
            <a:r>
              <a:rPr lang="ro-RO" sz="5100" dirty="0">
                <a:latin typeface="Tahoma" panose="020B0604030504040204" pitchFamily="34" charset="0"/>
                <a:ea typeface="Tahoma" panose="020B0604030504040204" pitchFamily="34" charset="0"/>
                <a:cs typeface="Tahoma" panose="020B0604030504040204" pitchFamily="34" charset="0"/>
              </a:rPr>
              <a:t>Analiza datelor</a:t>
            </a:r>
            <a:endParaRPr lang="en-US" sz="5100" dirty="0">
              <a:latin typeface="Tahoma" panose="020B0604030504040204" pitchFamily="34" charset="0"/>
              <a:ea typeface="Tahoma" panose="020B0604030504040204" pitchFamily="34" charset="0"/>
              <a:cs typeface="Tahoma" panose="020B0604030504040204" pitchFamily="34" charset="0"/>
            </a:endParaRPr>
          </a:p>
        </p:txBody>
      </p:sp>
      <p:sp>
        <p:nvSpPr>
          <p:cNvPr id="40" name="Rounded Rectangle 4">
            <a:extLst>
              <a:ext uri="{FF2B5EF4-FFF2-40B4-BE49-F238E27FC236}">
                <a16:creationId xmlns:a16="http://schemas.microsoft.com/office/drawing/2014/main" id="{260615AE-7DBC-4FF7-9107-9FE957695B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79253E6-104A-0EC8-1732-5378A3646AF4}"/>
              </a:ext>
            </a:extLst>
          </p:cNvPr>
          <p:cNvPicPr>
            <a:picLocks noChangeAspect="1"/>
          </p:cNvPicPr>
          <p:nvPr/>
        </p:nvPicPr>
        <p:blipFill rotWithShape="1">
          <a:blip r:embed="rId4"/>
          <a:srcRect t="37920" r="-2" b="33007"/>
          <a:stretch/>
        </p:blipFill>
        <p:spPr>
          <a:xfrm rot="43200000">
            <a:off x="7873801" y="2840720"/>
            <a:ext cx="3341190" cy="888798"/>
          </a:xfrm>
          <a:prstGeom prst="rect">
            <a:avLst/>
          </a:prstGeom>
        </p:spPr>
      </p:pic>
    </p:spTree>
    <p:extLst>
      <p:ext uri="{BB962C8B-B14F-4D97-AF65-F5344CB8AC3E}">
        <p14:creationId xmlns:p14="http://schemas.microsoft.com/office/powerpoint/2010/main" val="480290300"/>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11A69-D103-838A-A8B2-686559F09B08}"/>
              </a:ext>
            </a:extLst>
          </p:cNvPr>
          <p:cNvSpPr>
            <a:spLocks noGrp="1"/>
          </p:cNvSpPr>
          <p:nvPr>
            <p:ph type="title"/>
          </p:nvPr>
        </p:nvSpPr>
        <p:spPr>
          <a:xfrm>
            <a:off x="1667191" y="151908"/>
            <a:ext cx="3333495" cy="1504335"/>
          </a:xfrm>
        </p:spPr>
        <p:txBody>
          <a:bodyPr>
            <a:normAutofit/>
          </a:bodyPr>
          <a:lstStyle/>
          <a:p>
            <a:r>
              <a:rPr lang="ro-RO" sz="2400" dirty="0">
                <a:latin typeface="Tahoma" panose="020B0604030504040204" pitchFamily="34" charset="0"/>
                <a:ea typeface="Tahoma" panose="020B0604030504040204" pitchFamily="34" charset="0"/>
                <a:cs typeface="Tahoma" panose="020B0604030504040204" pitchFamily="34" charset="0"/>
              </a:rPr>
              <a:t>Analiza evaluării </a:t>
            </a:r>
            <a:r>
              <a:rPr lang="ro-RO" sz="2400" i="1" dirty="0">
                <a:latin typeface="Tahoma" panose="020B0604030504040204" pitchFamily="34" charset="0"/>
                <a:ea typeface="Tahoma" panose="020B0604030504040204" pitchFamily="34" charset="0"/>
                <a:cs typeface="Tahoma" panose="020B0604030504040204" pitchFamily="34" charset="0"/>
              </a:rPr>
              <a:t>UX</a:t>
            </a:r>
            <a:endParaRPr lang="en-GB" sz="2400"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870DECF0-21F3-9C7E-B850-DB6F735FB487}"/>
              </a:ext>
            </a:extLst>
          </p:cNvPr>
          <p:cNvSpPr>
            <a:spLocks noGrp="1"/>
          </p:cNvSpPr>
          <p:nvPr>
            <p:ph idx="1"/>
          </p:nvPr>
        </p:nvSpPr>
        <p:spPr>
          <a:xfrm>
            <a:off x="1203960" y="1295400"/>
            <a:ext cx="4556760" cy="4495801"/>
          </a:xfrm>
        </p:spPr>
        <p:txBody>
          <a:bodyPr anchor="t">
            <a:normAutofit/>
          </a:bodyPr>
          <a:lstStyle/>
          <a:p>
            <a:r>
              <a:rPr lang="ro-RO" sz="2000" dirty="0">
                <a:latin typeface="Tahoma" panose="020B0604030504040204" pitchFamily="34" charset="0"/>
                <a:ea typeface="Tahoma" panose="020B0604030504040204" pitchFamily="34" charset="0"/>
                <a:cs typeface="Tahoma" panose="020B0604030504040204" pitchFamily="34" charset="0"/>
              </a:rPr>
              <a:t>Aplicată diverselor metode de colectare a datelor (riguros/rapid, empiric/analitic).</a:t>
            </a:r>
          </a:p>
          <a:p>
            <a:r>
              <a:rPr lang="ro-RO" sz="2000" b="1" dirty="0">
                <a:latin typeface="Tahoma" panose="020B0604030504040204" pitchFamily="34" charset="0"/>
                <a:ea typeface="Tahoma" panose="020B0604030504040204" pitchFamily="34" charset="0"/>
                <a:cs typeface="Tahoma" panose="020B0604030504040204" pitchFamily="34" charset="0"/>
              </a:rPr>
              <a:t>Analiza cantitativă: </a:t>
            </a:r>
            <a:r>
              <a:rPr lang="ro-RO" sz="2000" dirty="0">
                <a:latin typeface="Tahoma" panose="020B0604030504040204" pitchFamily="34" charset="0"/>
                <a:ea typeface="Tahoma" panose="020B0604030504040204" pitchFamily="34" charset="0"/>
                <a:cs typeface="Tahoma" panose="020B0604030504040204" pitchFamily="34" charset="0"/>
              </a:rPr>
              <a:t>statistici descriptive elementare (timp, nr. erori, chestionare). Rezultatele sunt completate în tabelul cu </a:t>
            </a:r>
            <a:r>
              <a:rPr lang="ro-RO" sz="2000" i="1" dirty="0">
                <a:latin typeface="Tahoma" panose="020B0604030504040204" pitchFamily="34" charset="0"/>
                <a:ea typeface="Tahoma" panose="020B0604030504040204" pitchFamily="34" charset="0"/>
                <a:cs typeface="Tahoma" panose="020B0604030504040204" pitchFamily="34" charset="0"/>
              </a:rPr>
              <a:t>goals/ targets/ metrics, </a:t>
            </a:r>
            <a:r>
              <a:rPr lang="ro-RO" sz="2000" dirty="0">
                <a:latin typeface="Tahoma" panose="020B0604030504040204" pitchFamily="34" charset="0"/>
                <a:ea typeface="Tahoma" panose="020B0604030504040204" pitchFamily="34" charset="0"/>
                <a:cs typeface="Tahoma" panose="020B0604030504040204" pitchFamily="34" charset="0"/>
              </a:rPr>
              <a:t> apoi este analizată atingerea valorilor </a:t>
            </a:r>
            <a:r>
              <a:rPr lang="ro-RO" sz="2000" i="1" dirty="0">
                <a:latin typeface="Tahoma" panose="020B0604030504040204" pitchFamily="34" charset="0"/>
                <a:ea typeface="Tahoma" panose="020B0604030504040204" pitchFamily="34" charset="0"/>
                <a:cs typeface="Tahoma" panose="020B0604030504040204" pitchFamily="34" charset="0"/>
              </a:rPr>
              <a:t>target</a:t>
            </a:r>
            <a:r>
              <a:rPr lang="ro-RO" sz="2000" dirty="0">
                <a:latin typeface="Tahoma" panose="020B0604030504040204" pitchFamily="34" charset="0"/>
                <a:ea typeface="Tahoma" panose="020B0604030504040204" pitchFamily="34" charset="0"/>
                <a:cs typeface="Tahoma" panose="020B0604030504040204" pitchFamily="34" charset="0"/>
              </a:rPr>
              <a:t> propuse. Dacă este necesar, pot fi continuate iterațiile.</a:t>
            </a:r>
          </a:p>
          <a:p>
            <a:r>
              <a:rPr lang="ro-RO" sz="2000" b="1" dirty="0">
                <a:latin typeface="Tahoma" panose="020B0604030504040204" pitchFamily="34" charset="0"/>
                <a:ea typeface="Tahoma" panose="020B0604030504040204" pitchFamily="34" charset="0"/>
                <a:cs typeface="Tahoma" panose="020B0604030504040204" pitchFamily="34" charset="0"/>
              </a:rPr>
              <a:t>Analiza calitativă: </a:t>
            </a:r>
            <a:r>
              <a:rPr lang="ro-RO" sz="2000" dirty="0">
                <a:latin typeface="Tahoma" panose="020B0604030504040204" pitchFamily="34" charset="0"/>
                <a:ea typeface="Tahoma" panose="020B0604030504040204" pitchFamily="34" charset="0"/>
                <a:cs typeface="Tahoma" panose="020B0604030504040204" pitchFamily="34" charset="0"/>
              </a:rPr>
              <a:t>listă cu problemele întâlnite.</a:t>
            </a:r>
            <a:endParaRPr lang="ro-RO" sz="2000" b="1" dirty="0">
              <a:latin typeface="Tahoma" panose="020B0604030504040204" pitchFamily="34" charset="0"/>
              <a:ea typeface="Tahoma" panose="020B0604030504040204" pitchFamily="34" charset="0"/>
              <a:cs typeface="Tahoma" panose="020B0604030504040204" pitchFamily="34" charset="0"/>
            </a:endParaRPr>
          </a:p>
          <a:p>
            <a:endParaRPr lang="en-GB" sz="1600" b="1" dirty="0">
              <a:latin typeface="Tahoma" panose="020B0604030504040204" pitchFamily="34" charset="0"/>
              <a:ea typeface="Tahoma" panose="020B0604030504040204" pitchFamily="34" charset="0"/>
              <a:cs typeface="Tahoma" panose="020B0604030504040204" pitchFamily="34" charset="0"/>
            </a:endParaRPr>
          </a:p>
        </p:txBody>
      </p:sp>
      <p:pic>
        <p:nvPicPr>
          <p:cNvPr id="5" name="Picture 4" descr="Text&#10;&#10;Description automatically generated">
            <a:extLst>
              <a:ext uri="{FF2B5EF4-FFF2-40B4-BE49-F238E27FC236}">
                <a16:creationId xmlns:a16="http://schemas.microsoft.com/office/drawing/2014/main" id="{60F724DE-2A5C-6F5C-9E8A-A054619C1B5C}"/>
              </a:ext>
            </a:extLst>
          </p:cNvPr>
          <p:cNvPicPr>
            <a:picLocks noChangeAspect="1"/>
          </p:cNvPicPr>
          <p:nvPr/>
        </p:nvPicPr>
        <p:blipFill>
          <a:blip r:embed="rId3"/>
          <a:stretch>
            <a:fillRect/>
          </a:stretch>
        </p:blipFill>
        <p:spPr>
          <a:xfrm>
            <a:off x="5608320" y="2387763"/>
            <a:ext cx="6240990" cy="255880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6" name="TextBox 5">
            <a:extLst>
              <a:ext uri="{FF2B5EF4-FFF2-40B4-BE49-F238E27FC236}">
                <a16:creationId xmlns:a16="http://schemas.microsoft.com/office/drawing/2014/main" id="{196A28AE-F458-F7F1-219D-58DBA9786485}"/>
              </a:ext>
            </a:extLst>
          </p:cNvPr>
          <p:cNvSpPr txBox="1"/>
          <p:nvPr/>
        </p:nvSpPr>
        <p:spPr>
          <a:xfrm>
            <a:off x="9010859" y="5030330"/>
            <a:ext cx="2838451" cy="338554"/>
          </a:xfrm>
          <a:prstGeom prst="rect">
            <a:avLst/>
          </a:prstGeom>
          <a:noFill/>
        </p:spPr>
        <p:txBody>
          <a:bodyPr wrap="square" rtlCol="0">
            <a:spAutoFit/>
          </a:bodyPr>
          <a:lstStyle/>
          <a:p>
            <a:r>
              <a:rPr lang="ro-RO" sz="1600" dirty="0">
                <a:latin typeface="Tahoma" panose="020B0604030504040204" pitchFamily="34" charset="0"/>
                <a:ea typeface="Tahoma" panose="020B0604030504040204" pitchFamily="34" charset="0"/>
                <a:cs typeface="Tahoma" panose="020B0604030504040204" pitchFamily="34" charset="0"/>
              </a:rPr>
              <a:t>Sursa: Hartson și Pyla, 2019.</a:t>
            </a:r>
            <a:endParaRPr lang="en-GB"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049655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D71F9-6166-8C91-ED13-0D6E05F5B337}"/>
              </a:ext>
            </a:extLst>
          </p:cNvPr>
          <p:cNvSpPr>
            <a:spLocks noGrp="1"/>
          </p:cNvSpPr>
          <p:nvPr>
            <p:ph type="title"/>
          </p:nvPr>
        </p:nvSpPr>
        <p:spPr>
          <a:xfrm>
            <a:off x="1484311" y="685800"/>
            <a:ext cx="2566579" cy="5538019"/>
          </a:xfrm>
        </p:spPr>
        <p:txBody>
          <a:bodyPr>
            <a:normAutofit/>
          </a:bodyPr>
          <a:lstStyle/>
          <a:p>
            <a:r>
              <a:rPr lang="en-GB" sz="3400" dirty="0" err="1">
                <a:latin typeface="Tahoma" panose="020B0604030504040204" pitchFamily="34" charset="0"/>
                <a:ea typeface="Tahoma" panose="020B0604030504040204" pitchFamily="34" charset="0"/>
                <a:cs typeface="Tahoma" panose="020B0604030504040204" pitchFamily="34" charset="0"/>
              </a:rPr>
              <a:t>Analiza</a:t>
            </a:r>
            <a:r>
              <a:rPr lang="en-GB" sz="3400" dirty="0">
                <a:latin typeface="Tahoma" panose="020B0604030504040204" pitchFamily="34" charset="0"/>
                <a:ea typeface="Tahoma" panose="020B0604030504040204" pitchFamily="34" charset="0"/>
                <a:cs typeface="Tahoma" panose="020B0604030504040204" pitchFamily="34" charset="0"/>
              </a:rPr>
              <a:t> </a:t>
            </a:r>
            <a:r>
              <a:rPr lang="en-GB" sz="3400" dirty="0" err="1">
                <a:latin typeface="Tahoma" panose="020B0604030504040204" pitchFamily="34" charset="0"/>
                <a:ea typeface="Tahoma" panose="020B0604030504040204" pitchFamily="34" charset="0"/>
                <a:cs typeface="Tahoma" panose="020B0604030504040204" pitchFamily="34" charset="0"/>
              </a:rPr>
              <a:t>importan</a:t>
            </a:r>
            <a:r>
              <a:rPr lang="ro-RO" sz="3400" dirty="0">
                <a:latin typeface="Tahoma" panose="020B0604030504040204" pitchFamily="34" charset="0"/>
                <a:ea typeface="Tahoma" panose="020B0604030504040204" pitchFamily="34" charset="0"/>
                <a:cs typeface="Tahoma" panose="020B0604030504040204" pitchFamily="34" charset="0"/>
              </a:rPr>
              <a:t>ță-cost</a:t>
            </a:r>
            <a:br>
              <a:rPr lang="ro-RO" sz="3400" dirty="0">
                <a:latin typeface="Tahoma" panose="020B0604030504040204" pitchFamily="34" charset="0"/>
                <a:ea typeface="Tahoma" panose="020B0604030504040204" pitchFamily="34" charset="0"/>
                <a:cs typeface="Tahoma" panose="020B0604030504040204" pitchFamily="34" charset="0"/>
              </a:rPr>
            </a:br>
            <a:br>
              <a:rPr lang="ro-RO" sz="3400" dirty="0">
                <a:latin typeface="Tahoma" panose="020B0604030504040204" pitchFamily="34" charset="0"/>
                <a:ea typeface="Tahoma" panose="020B0604030504040204" pitchFamily="34" charset="0"/>
                <a:cs typeface="Tahoma" panose="020B0604030504040204" pitchFamily="34" charset="0"/>
              </a:rPr>
            </a:br>
            <a:br>
              <a:rPr lang="ro-RO" sz="3400" dirty="0">
                <a:latin typeface="Tahoma" panose="020B0604030504040204" pitchFamily="34" charset="0"/>
                <a:ea typeface="Tahoma" panose="020B0604030504040204" pitchFamily="34" charset="0"/>
                <a:cs typeface="Tahoma" panose="020B0604030504040204" pitchFamily="34" charset="0"/>
              </a:rPr>
            </a:br>
            <a:br>
              <a:rPr lang="ro-RO" sz="3400" dirty="0">
                <a:latin typeface="Tahoma" panose="020B0604030504040204" pitchFamily="34" charset="0"/>
                <a:ea typeface="Tahoma" panose="020B0604030504040204" pitchFamily="34" charset="0"/>
                <a:cs typeface="Tahoma" panose="020B0604030504040204" pitchFamily="34" charset="0"/>
              </a:rPr>
            </a:br>
            <a:br>
              <a:rPr lang="ro-RO" sz="3400" dirty="0">
                <a:latin typeface="Tahoma" panose="020B0604030504040204" pitchFamily="34" charset="0"/>
                <a:ea typeface="Tahoma" panose="020B0604030504040204" pitchFamily="34" charset="0"/>
                <a:cs typeface="Tahoma" panose="020B0604030504040204" pitchFamily="34" charset="0"/>
              </a:rPr>
            </a:br>
            <a:endParaRPr lang="en-GB" sz="3400" dirty="0">
              <a:latin typeface="Tahoma" panose="020B0604030504040204" pitchFamily="34" charset="0"/>
              <a:ea typeface="Tahoma" panose="020B0604030504040204" pitchFamily="34" charset="0"/>
              <a:cs typeface="Tahoma" panose="020B0604030504040204" pitchFamily="34" charset="0"/>
            </a:endParaRPr>
          </a:p>
        </p:txBody>
      </p:sp>
      <p:graphicFrame>
        <p:nvGraphicFramePr>
          <p:cNvPr id="11" name="Content Placeholder 8">
            <a:extLst>
              <a:ext uri="{FF2B5EF4-FFF2-40B4-BE49-F238E27FC236}">
                <a16:creationId xmlns:a16="http://schemas.microsoft.com/office/drawing/2014/main" id="{5C3E1F7C-F818-2D4C-062A-E7B68985BB23}"/>
              </a:ext>
            </a:extLst>
          </p:cNvPr>
          <p:cNvGraphicFramePr>
            <a:graphicFrameLocks noGrp="1"/>
          </p:cNvGraphicFramePr>
          <p:nvPr>
            <p:ph idx="1"/>
            <p:extLst>
              <p:ext uri="{D42A27DB-BD31-4B8C-83A1-F6EECF244321}">
                <p14:modId xmlns:p14="http://schemas.microsoft.com/office/powerpoint/2010/main" val="4073127680"/>
              </p:ext>
            </p:extLst>
          </p:nvPr>
        </p:nvGraphicFramePr>
        <p:xfrm>
          <a:off x="4714927" y="230909"/>
          <a:ext cx="7152608" cy="47013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4">
            <a:extLst>
              <a:ext uri="{FF2B5EF4-FFF2-40B4-BE49-F238E27FC236}">
                <a16:creationId xmlns:a16="http://schemas.microsoft.com/office/drawing/2014/main" id="{0ED3BD6C-2F95-5A04-D1DF-9DEE3EC4CE5B}"/>
              </a:ext>
            </a:extLst>
          </p:cNvPr>
          <p:cNvPicPr>
            <a:picLocks noChangeAspect="1"/>
          </p:cNvPicPr>
          <p:nvPr/>
        </p:nvPicPr>
        <p:blipFill>
          <a:blip r:embed="rId8"/>
          <a:stretch>
            <a:fillRect/>
          </a:stretch>
        </p:blipFill>
        <p:spPr>
          <a:xfrm>
            <a:off x="3943928" y="5044780"/>
            <a:ext cx="8183742" cy="102296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pic>
        <p:nvPicPr>
          <p:cNvPr id="7" name="Picture 6" descr="Diagram&#10;&#10;Description automatically generated">
            <a:extLst>
              <a:ext uri="{FF2B5EF4-FFF2-40B4-BE49-F238E27FC236}">
                <a16:creationId xmlns:a16="http://schemas.microsoft.com/office/drawing/2014/main" id="{0CE1FED4-72E1-CB3A-8083-4AE7B7E9D54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3822" y="3700611"/>
            <a:ext cx="3580106" cy="2386738"/>
          </a:xfrm>
          <a:prstGeom prst="rect">
            <a:avLst/>
          </a:prstGeom>
        </p:spPr>
      </p:pic>
      <p:sp>
        <p:nvSpPr>
          <p:cNvPr id="8" name="TextBox 7">
            <a:extLst>
              <a:ext uri="{FF2B5EF4-FFF2-40B4-BE49-F238E27FC236}">
                <a16:creationId xmlns:a16="http://schemas.microsoft.com/office/drawing/2014/main" id="{555D227D-6D6F-6253-3341-AF18CED7754D}"/>
              </a:ext>
            </a:extLst>
          </p:cNvPr>
          <p:cNvSpPr txBox="1"/>
          <p:nvPr/>
        </p:nvSpPr>
        <p:spPr>
          <a:xfrm>
            <a:off x="2767600" y="6067746"/>
            <a:ext cx="2838451" cy="338554"/>
          </a:xfrm>
          <a:prstGeom prst="rect">
            <a:avLst/>
          </a:prstGeom>
          <a:noFill/>
        </p:spPr>
        <p:txBody>
          <a:bodyPr wrap="square" rtlCol="0">
            <a:spAutoFit/>
          </a:bodyPr>
          <a:lstStyle/>
          <a:p>
            <a:r>
              <a:rPr lang="ro-RO" sz="1600" dirty="0">
                <a:latin typeface="Tahoma" panose="020B0604030504040204" pitchFamily="34" charset="0"/>
                <a:ea typeface="Tahoma" panose="020B0604030504040204" pitchFamily="34" charset="0"/>
                <a:cs typeface="Tahoma" panose="020B0604030504040204" pitchFamily="34" charset="0"/>
              </a:rPr>
              <a:t>Sursa: Hartson și Pyla, 2019.</a:t>
            </a:r>
            <a:endParaRPr lang="en-GB"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826634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76000"/>
                <a:satMod val="180000"/>
              </a:schemeClr>
              <a:schemeClr val="bg1">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36993C3A-0E30-417B-B76B-0B62A3462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8E092D3-63EC-E19F-7D2D-58A174FEB30E}"/>
              </a:ext>
            </a:extLst>
          </p:cNvPr>
          <p:cNvPicPr>
            <a:picLocks noChangeAspect="1"/>
          </p:cNvPicPr>
          <p:nvPr/>
        </p:nvPicPr>
        <p:blipFill>
          <a:blip r:embed="rId3"/>
          <a:stretch>
            <a:fillRect/>
          </a:stretch>
        </p:blipFill>
        <p:spPr>
          <a:xfrm>
            <a:off x="1413785" y="-1"/>
            <a:ext cx="8906496" cy="6858000"/>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pic>
      <p:sp>
        <p:nvSpPr>
          <p:cNvPr id="4" name="TextBox 3">
            <a:extLst>
              <a:ext uri="{FF2B5EF4-FFF2-40B4-BE49-F238E27FC236}">
                <a16:creationId xmlns:a16="http://schemas.microsoft.com/office/drawing/2014/main" id="{496B8491-8A75-49AF-E208-4929558D3CFE}"/>
              </a:ext>
            </a:extLst>
          </p:cNvPr>
          <p:cNvSpPr txBox="1"/>
          <p:nvPr/>
        </p:nvSpPr>
        <p:spPr>
          <a:xfrm>
            <a:off x="10320281" y="6596390"/>
            <a:ext cx="1954846" cy="261609"/>
          </a:xfrm>
          <a:prstGeom prst="rect">
            <a:avLst/>
          </a:prstGeom>
          <a:noFill/>
        </p:spPr>
        <p:txBody>
          <a:bodyPr wrap="square" rtlCol="0">
            <a:spAutoFit/>
          </a:bodyPr>
          <a:lstStyle/>
          <a:p>
            <a:r>
              <a:rPr lang="ro-RO" sz="1050" dirty="0">
                <a:latin typeface="Tahoma" panose="020B0604030504040204" pitchFamily="34" charset="0"/>
                <a:ea typeface="Tahoma" panose="020B0604030504040204" pitchFamily="34" charset="0"/>
                <a:cs typeface="Tahoma" panose="020B0604030504040204" pitchFamily="34" charset="0"/>
              </a:rPr>
              <a:t>Sursa: Hartson și Pyla, 2019.</a:t>
            </a:r>
            <a:endParaRPr lang="en-GB" sz="105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7249306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508CA-FE42-6ABD-5632-834AFEBE1A0C}"/>
              </a:ext>
            </a:extLst>
          </p:cNvPr>
          <p:cNvSpPr>
            <a:spLocks noGrp="1"/>
          </p:cNvSpPr>
          <p:nvPr>
            <p:ph type="title"/>
          </p:nvPr>
        </p:nvSpPr>
        <p:spPr>
          <a:xfrm>
            <a:off x="7429378" y="5430983"/>
            <a:ext cx="4153022" cy="1173018"/>
          </a:xfrm>
        </p:spPr>
        <p:txBody>
          <a:bodyPr vert="horz" lIns="91440" tIns="45720" rIns="91440" bIns="45720" rtlCol="0" anchor="ctr">
            <a:normAutofit/>
          </a:bodyPr>
          <a:lstStyle/>
          <a:p>
            <a:r>
              <a:rPr lang="ro-RO" sz="4400" dirty="0">
                <a:solidFill>
                  <a:schemeClr val="tx1"/>
                </a:solidFill>
                <a:latin typeface="Tahoma" panose="020B0604030504040204" pitchFamily="34" charset="0"/>
                <a:ea typeface="Tahoma" panose="020B0604030504040204" pitchFamily="34" charset="0"/>
                <a:cs typeface="Tahoma" panose="020B0604030504040204" pitchFamily="34" charset="0"/>
              </a:rPr>
              <a:t>7. </a:t>
            </a:r>
            <a:r>
              <a:rPr lang="en-GB" sz="4400" dirty="0" err="1">
                <a:solidFill>
                  <a:schemeClr val="tx1"/>
                </a:solidFill>
                <a:latin typeface="Tahoma" panose="020B0604030504040204" pitchFamily="34" charset="0"/>
                <a:ea typeface="Tahoma" panose="020B0604030504040204" pitchFamily="34" charset="0"/>
                <a:cs typeface="Tahoma" panose="020B0604030504040204" pitchFamily="34" charset="0"/>
              </a:rPr>
              <a:t>Evaluarea</a:t>
            </a:r>
            <a:r>
              <a:rPr lang="en-GB" sz="4400" dirty="0">
                <a:solidFill>
                  <a:schemeClr val="tx1"/>
                </a:solidFill>
                <a:latin typeface="Tahoma" panose="020B0604030504040204" pitchFamily="34" charset="0"/>
                <a:ea typeface="Tahoma" panose="020B0604030504040204" pitchFamily="34" charset="0"/>
                <a:cs typeface="Tahoma" panose="020B0604030504040204" pitchFamily="34" charset="0"/>
              </a:rPr>
              <a:t> UX</a:t>
            </a:r>
            <a:endParaRPr lang="en-US" sz="4400"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4" name="Text Placeholder 3">
            <a:extLst>
              <a:ext uri="{FF2B5EF4-FFF2-40B4-BE49-F238E27FC236}">
                <a16:creationId xmlns:a16="http://schemas.microsoft.com/office/drawing/2014/main" id="{55C8C9CC-E2B5-6FCC-67CA-BB1CD14D01F9}"/>
              </a:ext>
            </a:extLst>
          </p:cNvPr>
          <p:cNvSpPr>
            <a:spLocks noGrp="1"/>
          </p:cNvSpPr>
          <p:nvPr>
            <p:ph type="body" sz="half" idx="2"/>
          </p:nvPr>
        </p:nvSpPr>
        <p:spPr>
          <a:xfrm>
            <a:off x="1264150" y="1496501"/>
            <a:ext cx="6461231" cy="3864998"/>
          </a:xfrm>
        </p:spPr>
        <p:txBody>
          <a:bodyPr vert="horz" lIns="91440" tIns="45720" rIns="91440" bIns="45720" rtlCol="0" anchor="ctr">
            <a:normAutofit/>
          </a:bodyPr>
          <a:lstStyle/>
          <a:p>
            <a:pPr indent="-182880">
              <a:lnSpc>
                <a:spcPct val="90000"/>
              </a:lnSpc>
              <a:buFont typeface="Wingdings 2" pitchFamily="18" charset="2"/>
              <a:buChar char=""/>
            </a:pPr>
            <a:endParaRPr lang="en-US" dirty="0">
              <a:solidFill>
                <a:schemeClr val="tx1">
                  <a:lumMod val="65000"/>
                  <a:lumOff val="35000"/>
                </a:schemeClr>
              </a:solidFill>
            </a:endParaRPr>
          </a:p>
        </p:txBody>
      </p:sp>
      <p:pic>
        <p:nvPicPr>
          <p:cNvPr id="12" name="Picture 11">
            <a:extLst>
              <a:ext uri="{FF2B5EF4-FFF2-40B4-BE49-F238E27FC236}">
                <a16:creationId xmlns:a16="http://schemas.microsoft.com/office/drawing/2014/main" id="{EC708577-8C0B-E7EF-D13D-0340F04161D6}"/>
              </a:ext>
            </a:extLst>
          </p:cNvPr>
          <p:cNvPicPr>
            <a:picLocks noChangeAspect="1"/>
          </p:cNvPicPr>
          <p:nvPr/>
        </p:nvPicPr>
        <p:blipFill>
          <a:blip r:embed="rId2">
            <a:duotone>
              <a:schemeClr val="accent1">
                <a:shade val="45000"/>
                <a:satMod val="135000"/>
              </a:schemeClr>
              <a:prstClr val="white"/>
            </a:duotone>
          </a:blip>
          <a:stretch>
            <a:fillRect/>
          </a:stretch>
        </p:blipFill>
        <p:spPr>
          <a:xfrm>
            <a:off x="382534" y="450714"/>
            <a:ext cx="6935168" cy="5048955"/>
          </a:xfrm>
          <a:prstGeom prst="rect">
            <a:avLst/>
          </a:prstGeom>
        </p:spPr>
      </p:pic>
      <p:sp>
        <p:nvSpPr>
          <p:cNvPr id="14" name="Oval 13">
            <a:extLst>
              <a:ext uri="{FF2B5EF4-FFF2-40B4-BE49-F238E27FC236}">
                <a16:creationId xmlns:a16="http://schemas.microsoft.com/office/drawing/2014/main" id="{79F7CBA0-D9B6-F221-1CE8-A4BE79B58A3F}"/>
              </a:ext>
            </a:extLst>
          </p:cNvPr>
          <p:cNvSpPr/>
          <p:nvPr/>
        </p:nvSpPr>
        <p:spPr>
          <a:xfrm>
            <a:off x="3248987" y="2551252"/>
            <a:ext cx="4456202" cy="3297676"/>
          </a:xfrm>
          <a:prstGeom prst="ellipse">
            <a:avLst/>
          </a:prstGeom>
          <a:noFill/>
          <a:ln w="317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25073673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61" name="Group 44">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46"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GB"/>
            </a:p>
          </p:txBody>
        </p:sp>
        <p:sp>
          <p:nvSpPr>
            <p:cNvPr id="47"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GB"/>
            </a:p>
          </p:txBody>
        </p:sp>
        <p:sp>
          <p:nvSpPr>
            <p:cNvPr id="48"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GB"/>
            </a:p>
          </p:txBody>
        </p:sp>
        <p:sp>
          <p:nvSpPr>
            <p:cNvPr id="49"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GB"/>
            </a:p>
          </p:txBody>
        </p:sp>
        <p:sp>
          <p:nvSpPr>
            <p:cNvPr id="50"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GB"/>
            </a:p>
          </p:txBody>
        </p:sp>
        <p:sp>
          <p:nvSpPr>
            <p:cNvPr id="51"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2253785" y="1380068"/>
            <a:ext cx="4978303" cy="2616199"/>
          </a:xfrm>
        </p:spPr>
        <p:txBody>
          <a:bodyPr vert="horz" lIns="91440" tIns="45720" rIns="91440" bIns="45720" rtlCol="0" anchor="b">
            <a:normAutofit fontScale="90000"/>
          </a:bodyPr>
          <a:lstStyle/>
          <a:p>
            <a:pPr lvl="0" algn="r"/>
            <a:r>
              <a:rPr lang="ro-RO" sz="6000" dirty="0">
                <a:latin typeface="Tahoma" panose="020B0604030504040204" pitchFamily="34" charset="0"/>
                <a:ea typeface="Tahoma" panose="020B0604030504040204" pitchFamily="34" charset="0"/>
                <a:cs typeface="Tahoma" panose="020B0604030504040204" pitchFamily="34" charset="0"/>
              </a:rPr>
              <a:t>7.7. Raportarea rezultatelor</a:t>
            </a:r>
            <a:endParaRPr lang="en-US" sz="6000" dirty="0">
              <a:latin typeface="Tahoma" panose="020B0604030504040204" pitchFamily="34" charset="0"/>
              <a:ea typeface="Tahoma" panose="020B0604030504040204" pitchFamily="34" charset="0"/>
              <a:cs typeface="Tahoma" panose="020B0604030504040204" pitchFamily="34" charset="0"/>
            </a:endParaRPr>
          </a:p>
        </p:txBody>
      </p:sp>
      <p:sp>
        <p:nvSpPr>
          <p:cNvPr id="62" name="Rounded Rectangle 4">
            <a:extLst>
              <a:ext uri="{FF2B5EF4-FFF2-40B4-BE49-F238E27FC236}">
                <a16:creationId xmlns:a16="http://schemas.microsoft.com/office/drawing/2014/main" id="{95DB57EE-F280-4C39-98FB-CD03D3A20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48931"/>
            <a:ext cx="3982086"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79253E6-104A-0EC8-1732-5378A3646AF4}"/>
              </a:ext>
            </a:extLst>
          </p:cNvPr>
          <p:cNvPicPr>
            <a:picLocks noChangeAspect="1"/>
          </p:cNvPicPr>
          <p:nvPr/>
        </p:nvPicPr>
        <p:blipFill rotWithShape="1">
          <a:blip r:embed="rId4"/>
          <a:srcRect l="20018" r="12744" b="2"/>
          <a:stretch/>
        </p:blipFill>
        <p:spPr>
          <a:xfrm rot="43200000">
            <a:off x="7873801" y="1011765"/>
            <a:ext cx="3341190" cy="4546708"/>
          </a:xfrm>
          <a:prstGeom prst="rect">
            <a:avLst/>
          </a:prstGeom>
        </p:spPr>
      </p:pic>
    </p:spTree>
    <p:extLst>
      <p:ext uri="{BB962C8B-B14F-4D97-AF65-F5344CB8AC3E}">
        <p14:creationId xmlns:p14="http://schemas.microsoft.com/office/powerpoint/2010/main" val="2005147294"/>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descr="Puzzle pieces">
            <a:extLst>
              <a:ext uri="{FF2B5EF4-FFF2-40B4-BE49-F238E27FC236}">
                <a16:creationId xmlns:a16="http://schemas.microsoft.com/office/drawing/2014/main" id="{FF8B30A1-B503-F2E1-7B5A-9DED18F15126}"/>
              </a:ext>
            </a:extLst>
          </p:cNvPr>
          <p:cNvPicPr>
            <a:picLocks noChangeAspect="1"/>
          </p:cNvPicPr>
          <p:nvPr/>
        </p:nvPicPr>
        <p:blipFill rotWithShape="1">
          <a:blip r:embed="rId3"/>
          <a:srcRect l="28117" r="20500"/>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30" name="Group 29">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31"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32"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33"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34"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35"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36"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38798063-9801-F203-8C37-D89E13CD82F7}"/>
              </a:ext>
            </a:extLst>
          </p:cNvPr>
          <p:cNvSpPr>
            <a:spLocks noGrp="1"/>
          </p:cNvSpPr>
          <p:nvPr>
            <p:ph type="title"/>
          </p:nvPr>
        </p:nvSpPr>
        <p:spPr>
          <a:xfrm>
            <a:off x="643467" y="-254000"/>
            <a:ext cx="5260680" cy="1752599"/>
          </a:xfrm>
        </p:spPr>
        <p:txBody>
          <a:bodyPr>
            <a:normAutofit/>
          </a:bodyPr>
          <a:lstStyle/>
          <a:p>
            <a:pPr algn="l"/>
            <a:r>
              <a:rPr lang="ro-RO" dirty="0">
                <a:latin typeface="Tahoma" panose="020B0604030504040204" pitchFamily="34" charset="0"/>
                <a:ea typeface="Tahoma" panose="020B0604030504040204" pitchFamily="34" charset="0"/>
                <a:cs typeface="Tahoma" panose="020B0604030504040204" pitchFamily="34" charset="0"/>
              </a:rPr>
              <a:t>Elemente relevante  </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9D2AA6BD-4435-BBCF-307F-7C2F534EFD21}"/>
              </a:ext>
            </a:extLst>
          </p:cNvPr>
          <p:cNvSpPr>
            <a:spLocks noGrp="1"/>
          </p:cNvSpPr>
          <p:nvPr>
            <p:ph idx="1"/>
          </p:nvPr>
        </p:nvSpPr>
        <p:spPr>
          <a:xfrm>
            <a:off x="1" y="1117600"/>
            <a:ext cx="6626224" cy="5740399"/>
          </a:xfrm>
        </p:spPr>
        <p:txBody>
          <a:bodyPr>
            <a:normAutofit lnSpcReduction="10000"/>
          </a:bodyPr>
          <a:lstStyle/>
          <a:p>
            <a:r>
              <a:rPr lang="ro-RO" dirty="0">
                <a:latin typeface="Tahoma" panose="020B0604030504040204" pitchFamily="34" charset="0"/>
                <a:ea typeface="Tahoma" panose="020B0604030504040204" pitchFamily="34" charset="0"/>
                <a:cs typeface="Tahoma" panose="020B0604030504040204" pitchFamily="34" charset="0"/>
              </a:rPr>
              <a:t>Calitatea comunicării: precizie, completitudine, cunoașterea posibilelor discontinuități (timp/loc/persoane). </a:t>
            </a:r>
          </a:p>
          <a:p>
            <a:r>
              <a:rPr lang="ro-RO" dirty="0">
                <a:latin typeface="Tahoma" panose="020B0604030504040204" pitchFamily="34" charset="0"/>
                <a:ea typeface="Tahoma" panose="020B0604030504040204" pitchFamily="34" charset="0"/>
                <a:cs typeface="Tahoma" panose="020B0604030504040204" pitchFamily="34" charset="0"/>
              </a:rPr>
              <a:t>Eficiență. Nivel adecvat de rigoare.</a:t>
            </a:r>
          </a:p>
          <a:p>
            <a:r>
              <a:rPr lang="ro-RO" dirty="0">
                <a:latin typeface="Tahoma" panose="020B0604030504040204" pitchFamily="34" charset="0"/>
                <a:ea typeface="Tahoma" panose="020B0604030504040204" pitchFamily="34" charset="0"/>
                <a:cs typeface="Tahoma" panose="020B0604030504040204" pitchFamily="34" charset="0"/>
              </a:rPr>
              <a:t>Unele rapoarte sunt incomplete, vagi/imprecise. </a:t>
            </a:r>
          </a:p>
          <a:p>
            <a:r>
              <a:rPr lang="ro-RO" dirty="0">
                <a:latin typeface="Tahoma" panose="020B0604030504040204" pitchFamily="34" charset="0"/>
                <a:ea typeface="Tahoma" panose="020B0604030504040204" pitchFamily="34" charset="0"/>
                <a:cs typeface="Tahoma" panose="020B0604030504040204" pitchFamily="34" charset="0"/>
              </a:rPr>
              <a:t>Raportarea problemelor individuale: la obiect, clar, complet, sugestii de soluții, aspectul emoțional.</a:t>
            </a:r>
          </a:p>
          <a:p>
            <a:r>
              <a:rPr lang="ro-RO" dirty="0">
                <a:latin typeface="Tahoma" panose="020B0604030504040204" pitchFamily="34" charset="0"/>
                <a:ea typeface="Tahoma" panose="020B0604030504040204" pitchFamily="34" charset="0"/>
                <a:cs typeface="Tahoma" panose="020B0604030504040204" pitchFamily="34" charset="0"/>
              </a:rPr>
              <a:t>Tonul/formulările (precis/specific, pozitiv, vocabular comun). Adecvarea la audiența specifică.</a:t>
            </a:r>
          </a:p>
          <a:p>
            <a:r>
              <a:rPr lang="ro-RO" dirty="0">
                <a:latin typeface="Tahoma" panose="020B0604030504040204" pitchFamily="34" charset="0"/>
                <a:ea typeface="Tahoma" panose="020B0604030504040204" pitchFamily="34" charset="0"/>
                <a:cs typeface="Tahoma" panose="020B0604030504040204" pitchFamily="34" charset="0"/>
              </a:rPr>
              <a:t>Respectarea anonimității, confidențialității, a caracterului informal sumativ.</a:t>
            </a:r>
          </a:p>
        </p:txBody>
      </p:sp>
    </p:spTree>
    <p:extLst>
      <p:ext uri="{BB962C8B-B14F-4D97-AF65-F5344CB8AC3E}">
        <p14:creationId xmlns:p14="http://schemas.microsoft.com/office/powerpoint/2010/main" val="319345833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27" name="Group 8">
            <a:extLst>
              <a:ext uri="{FF2B5EF4-FFF2-40B4-BE49-F238E27FC236}">
                <a16:creationId xmlns:a16="http://schemas.microsoft.com/office/drawing/2014/main" id="{08F94D66-27EC-4CB8-8226-D7F41C1618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1A53964C-7D93-4C48-A4A6-C4C2C393C5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GB"/>
            </a:p>
          </p:txBody>
        </p:sp>
        <p:sp>
          <p:nvSpPr>
            <p:cNvPr id="11" name="Freeform 7">
              <a:extLst>
                <a:ext uri="{FF2B5EF4-FFF2-40B4-BE49-F238E27FC236}">
                  <a16:creationId xmlns:a16="http://schemas.microsoft.com/office/drawing/2014/main" id="{9C944EEC-539E-4389-8785-58E65D04E8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GB"/>
            </a:p>
          </p:txBody>
        </p:sp>
        <p:sp>
          <p:nvSpPr>
            <p:cNvPr id="12" name="Freeform 9">
              <a:extLst>
                <a:ext uri="{FF2B5EF4-FFF2-40B4-BE49-F238E27FC236}">
                  <a16:creationId xmlns:a16="http://schemas.microsoft.com/office/drawing/2014/main" id="{7836EB7E-895C-4D68-B92E-312B371CBD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GB"/>
            </a:p>
          </p:txBody>
        </p:sp>
        <p:sp>
          <p:nvSpPr>
            <p:cNvPr id="13" name="Freeform 10">
              <a:extLst>
                <a:ext uri="{FF2B5EF4-FFF2-40B4-BE49-F238E27FC236}">
                  <a16:creationId xmlns:a16="http://schemas.microsoft.com/office/drawing/2014/main" id="{0F29242B-8CE7-4636-B326-4BEE42EB6D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GB"/>
            </a:p>
          </p:txBody>
        </p:sp>
        <p:sp>
          <p:nvSpPr>
            <p:cNvPr id="14" name="Freeform 11">
              <a:extLst>
                <a:ext uri="{FF2B5EF4-FFF2-40B4-BE49-F238E27FC236}">
                  <a16:creationId xmlns:a16="http://schemas.microsoft.com/office/drawing/2014/main" id="{4D0B8E9A-7727-4AD9-974E-8815F0B20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GB"/>
            </a:p>
          </p:txBody>
        </p:sp>
        <p:sp>
          <p:nvSpPr>
            <p:cNvPr id="15" name="Freeform 12">
              <a:extLst>
                <a:ext uri="{FF2B5EF4-FFF2-40B4-BE49-F238E27FC236}">
                  <a16:creationId xmlns:a16="http://schemas.microsoft.com/office/drawing/2014/main" id="{1CD6C65C-71BE-4549-926A-1C1135FD06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1247774" y="2352676"/>
            <a:ext cx="6880223" cy="1981200"/>
          </a:xfrm>
        </p:spPr>
        <p:txBody>
          <a:bodyPr vert="horz" lIns="91440" tIns="45720" rIns="91440" bIns="45720" rtlCol="0" anchor="b">
            <a:normAutofit fontScale="90000"/>
          </a:bodyPr>
          <a:lstStyle/>
          <a:p>
            <a:pPr lvl="0" algn="r">
              <a:lnSpc>
                <a:spcPct val="90000"/>
              </a:lnSpc>
            </a:pPr>
            <a:r>
              <a:rPr lang="ro-RO" sz="6000" dirty="0">
                <a:latin typeface="Tahoma" panose="020B0604030504040204" pitchFamily="34" charset="0"/>
                <a:ea typeface="Tahoma" panose="020B0604030504040204" pitchFamily="34" charset="0"/>
                <a:cs typeface="Tahoma" panose="020B0604030504040204" pitchFamily="34" charset="0"/>
              </a:rPr>
              <a:t>7</a:t>
            </a:r>
            <a:r>
              <a:rPr lang="en-US" sz="6000" dirty="0">
                <a:latin typeface="Tahoma" panose="020B0604030504040204" pitchFamily="34" charset="0"/>
                <a:ea typeface="Tahoma" panose="020B0604030504040204" pitchFamily="34" charset="0"/>
                <a:cs typeface="Tahoma" panose="020B0604030504040204" pitchFamily="34" charset="0"/>
              </a:rPr>
              <a:t>.</a:t>
            </a:r>
            <a:r>
              <a:rPr lang="ro-RO" sz="6000" dirty="0">
                <a:latin typeface="Tahoma" panose="020B0604030504040204" pitchFamily="34" charset="0"/>
                <a:ea typeface="Tahoma" panose="020B0604030504040204" pitchFamily="34" charset="0"/>
                <a:cs typeface="Tahoma" panose="020B0604030504040204" pitchFamily="34" charset="0"/>
              </a:rPr>
              <a:t>4</a:t>
            </a:r>
            <a:r>
              <a:rPr lang="en-US" sz="6000" dirty="0">
                <a:latin typeface="Tahoma" panose="020B0604030504040204" pitchFamily="34" charset="0"/>
                <a:ea typeface="Tahoma" panose="020B0604030504040204" pitchFamily="34" charset="0"/>
                <a:cs typeface="Tahoma" panose="020B0604030504040204" pitchFamily="34" charset="0"/>
              </a:rPr>
              <a:t> </a:t>
            </a:r>
            <a:r>
              <a:rPr lang="en-US" sz="6000" dirty="0" err="1">
                <a:latin typeface="Tahoma" panose="020B0604030504040204" pitchFamily="34" charset="0"/>
                <a:ea typeface="Tahoma" panose="020B0604030504040204" pitchFamily="34" charset="0"/>
                <a:cs typeface="Tahoma" panose="020B0604030504040204" pitchFamily="34" charset="0"/>
              </a:rPr>
              <a:t>Evaluarea</a:t>
            </a:r>
            <a:r>
              <a:rPr lang="en-US" sz="6000" dirty="0">
                <a:latin typeface="Tahoma" panose="020B0604030504040204" pitchFamily="34" charset="0"/>
                <a:ea typeface="Tahoma" panose="020B0604030504040204" pitchFamily="34" charset="0"/>
                <a:cs typeface="Tahoma" panose="020B0604030504040204" pitchFamily="34" charset="0"/>
              </a:rPr>
              <a:t> </a:t>
            </a:r>
            <a:r>
              <a:rPr lang="en-US" sz="6000" dirty="0" err="1">
                <a:latin typeface="Tahoma" panose="020B0604030504040204" pitchFamily="34" charset="0"/>
                <a:ea typeface="Tahoma" panose="020B0604030504040204" pitchFamily="34" charset="0"/>
                <a:cs typeface="Tahoma" panose="020B0604030504040204" pitchFamily="34" charset="0"/>
              </a:rPr>
              <a:t>empirică</a:t>
            </a:r>
            <a:r>
              <a:rPr lang="en-US" sz="6000" dirty="0">
                <a:latin typeface="Tahoma" panose="020B0604030504040204" pitchFamily="34" charset="0"/>
                <a:ea typeface="Tahoma" panose="020B0604030504040204" pitchFamily="34" charset="0"/>
                <a:cs typeface="Tahoma" panose="020B0604030504040204" pitchFamily="34" charset="0"/>
              </a:rPr>
              <a:t> – </a:t>
            </a:r>
            <a:r>
              <a:rPr lang="ro-RO" sz="6000" i="1" dirty="0">
                <a:latin typeface="Tahoma" panose="020B0604030504040204" pitchFamily="34" charset="0"/>
                <a:ea typeface="Tahoma" panose="020B0604030504040204" pitchFamily="34" charset="0"/>
                <a:cs typeface="Tahoma" panose="020B0604030504040204" pitchFamily="34" charset="0"/>
              </a:rPr>
              <a:t>goals, targets &amp; measures, metrics </a:t>
            </a:r>
            <a:endParaRPr lang="en-US" sz="6000" i="1"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F79253E6-104A-0EC8-1732-5378A3646AF4}"/>
              </a:ext>
            </a:extLst>
          </p:cNvPr>
          <p:cNvPicPr>
            <a:picLocks noChangeAspect="1"/>
          </p:cNvPicPr>
          <p:nvPr/>
        </p:nvPicPr>
        <p:blipFill rotWithShape="1">
          <a:blip r:embed="rId4"/>
          <a:srcRect l="26527" r="19252" b="2"/>
          <a:stretch/>
        </p:blipFill>
        <p:spPr>
          <a:xfrm rot="43200000">
            <a:off x="8127998" y="10"/>
            <a:ext cx="4064001" cy="6857990"/>
          </a:xfrm>
          <a:prstGeom prst="rect">
            <a:avLst/>
          </a:prstGeom>
        </p:spPr>
      </p:pic>
    </p:spTree>
    <p:extLst>
      <p:ext uri="{BB962C8B-B14F-4D97-AF65-F5344CB8AC3E}">
        <p14:creationId xmlns:p14="http://schemas.microsoft.com/office/powerpoint/2010/main" val="38312020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5428F22-76B3-4107-AADE-3F9EC95FD3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5346FBCF-5353-4172-96F5-4B7EB07777C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290265" y="-12875"/>
            <a:ext cx="2604396" cy="6890194"/>
            <a:chOff x="2199787" y="-12875"/>
            <a:chExt cx="2679011" cy="6890194"/>
          </a:xfrm>
        </p:grpSpPr>
        <p:sp useBgFill="1">
          <p:nvSpPr>
            <p:cNvPr id="31" name="Rectangle 19">
              <a:extLst>
                <a:ext uri="{FF2B5EF4-FFF2-40B4-BE49-F238E27FC236}">
                  <a16:creationId xmlns:a16="http://schemas.microsoft.com/office/drawing/2014/main" id="{343F3E6D-808D-43AD-9485-AD0014BEA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199787" y="-12875"/>
              <a:ext cx="2679011" cy="5301468"/>
            </a:xfrm>
            <a:custGeom>
              <a:avLst/>
              <a:gdLst>
                <a:gd name="connsiteX0" fmla="*/ 0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0 w 2570017"/>
                <a:gd name="connsiteY4" fmla="*/ 0 h 2554287"/>
                <a:gd name="connsiteX0" fmla="*/ 904009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904009 w 2570017"/>
                <a:gd name="connsiteY4" fmla="*/ 0 h 2554287"/>
                <a:gd name="connsiteX0" fmla="*/ 644236 w 2570017"/>
                <a:gd name="connsiteY0" fmla="*/ 10391 h 2554287"/>
                <a:gd name="connsiteX1" fmla="*/ 2570017 w 2570017"/>
                <a:gd name="connsiteY1" fmla="*/ 0 h 2554287"/>
                <a:gd name="connsiteX2" fmla="*/ 2570017 w 2570017"/>
                <a:gd name="connsiteY2" fmla="*/ 2554287 h 2554287"/>
                <a:gd name="connsiteX3" fmla="*/ 0 w 2570017"/>
                <a:gd name="connsiteY3" fmla="*/ 2554287 h 2554287"/>
                <a:gd name="connsiteX4" fmla="*/ 644236 w 2570017"/>
                <a:gd name="connsiteY4" fmla="*/ 10391 h 2554287"/>
                <a:gd name="connsiteX0" fmla="*/ 633845 w 2570017"/>
                <a:gd name="connsiteY0" fmla="*/ 0 h 2554287"/>
                <a:gd name="connsiteX1" fmla="*/ 2570017 w 2570017"/>
                <a:gd name="connsiteY1" fmla="*/ 0 h 2554287"/>
                <a:gd name="connsiteX2" fmla="*/ 2570017 w 2570017"/>
                <a:gd name="connsiteY2" fmla="*/ 2554287 h 2554287"/>
                <a:gd name="connsiteX3" fmla="*/ 0 w 2570017"/>
                <a:gd name="connsiteY3" fmla="*/ 2554287 h 2554287"/>
                <a:gd name="connsiteX4" fmla="*/ 633845 w 2570017"/>
                <a:gd name="connsiteY4" fmla="*/ 0 h 2554287"/>
                <a:gd name="connsiteX0" fmla="*/ 675409 w 2611581"/>
                <a:gd name="connsiteY0" fmla="*/ 0 h 2554287"/>
                <a:gd name="connsiteX1" fmla="*/ 2611581 w 2611581"/>
                <a:gd name="connsiteY1" fmla="*/ 0 h 2554287"/>
                <a:gd name="connsiteX2" fmla="*/ 2611581 w 2611581"/>
                <a:gd name="connsiteY2" fmla="*/ 2554287 h 2554287"/>
                <a:gd name="connsiteX3" fmla="*/ 0 w 2611581"/>
                <a:gd name="connsiteY3" fmla="*/ 2554287 h 2554287"/>
                <a:gd name="connsiteX4" fmla="*/ 675409 w 2611581"/>
                <a:gd name="connsiteY4" fmla="*/ 0 h 2554287"/>
                <a:gd name="connsiteX0" fmla="*/ 650979 w 2587151"/>
                <a:gd name="connsiteY0" fmla="*/ 0 h 2554287"/>
                <a:gd name="connsiteX1" fmla="*/ 2587151 w 2587151"/>
                <a:gd name="connsiteY1" fmla="*/ 0 h 2554287"/>
                <a:gd name="connsiteX2" fmla="*/ 2587151 w 2587151"/>
                <a:gd name="connsiteY2" fmla="*/ 2554287 h 2554287"/>
                <a:gd name="connsiteX3" fmla="*/ 0 w 2587151"/>
                <a:gd name="connsiteY3" fmla="*/ 2548595 h 2554287"/>
                <a:gd name="connsiteX4" fmla="*/ 650979 w 2587151"/>
                <a:gd name="connsiteY4" fmla="*/ 0 h 2554287"/>
                <a:gd name="connsiteX0" fmla="*/ 730379 w 2587151"/>
                <a:gd name="connsiteY0" fmla="*/ 5692 h 2554287"/>
                <a:gd name="connsiteX1" fmla="*/ 2587151 w 2587151"/>
                <a:gd name="connsiteY1" fmla="*/ 0 h 2554287"/>
                <a:gd name="connsiteX2" fmla="*/ 2587151 w 2587151"/>
                <a:gd name="connsiteY2" fmla="*/ 2554287 h 2554287"/>
                <a:gd name="connsiteX3" fmla="*/ 0 w 2587151"/>
                <a:gd name="connsiteY3" fmla="*/ 2548595 h 2554287"/>
                <a:gd name="connsiteX4" fmla="*/ 730379 w 2587151"/>
                <a:gd name="connsiteY4" fmla="*/ 5692 h 2554287"/>
                <a:gd name="connsiteX0" fmla="*/ 864750 w 2587151"/>
                <a:gd name="connsiteY0" fmla="*/ 2847 h 2554287"/>
                <a:gd name="connsiteX1" fmla="*/ 2587151 w 2587151"/>
                <a:gd name="connsiteY1" fmla="*/ 0 h 2554287"/>
                <a:gd name="connsiteX2" fmla="*/ 2587151 w 2587151"/>
                <a:gd name="connsiteY2" fmla="*/ 2554287 h 2554287"/>
                <a:gd name="connsiteX3" fmla="*/ 0 w 2587151"/>
                <a:gd name="connsiteY3" fmla="*/ 2548595 h 2554287"/>
                <a:gd name="connsiteX4" fmla="*/ 864750 w 2587151"/>
                <a:gd name="connsiteY4" fmla="*/ 2847 h 2554287"/>
                <a:gd name="connsiteX0" fmla="*/ 883073 w 2587151"/>
                <a:gd name="connsiteY0" fmla="*/ 1 h 2554287"/>
                <a:gd name="connsiteX1" fmla="*/ 2587151 w 2587151"/>
                <a:gd name="connsiteY1" fmla="*/ 0 h 2554287"/>
                <a:gd name="connsiteX2" fmla="*/ 2587151 w 2587151"/>
                <a:gd name="connsiteY2" fmla="*/ 2554287 h 2554287"/>
                <a:gd name="connsiteX3" fmla="*/ 0 w 2587151"/>
                <a:gd name="connsiteY3" fmla="*/ 2548595 h 2554287"/>
                <a:gd name="connsiteX4" fmla="*/ 883073 w 2587151"/>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599366"/>
                <a:gd name="connsiteY0" fmla="*/ 1 h 2554287"/>
                <a:gd name="connsiteX1" fmla="*/ 2599366 w 2599366"/>
                <a:gd name="connsiteY1" fmla="*/ 0 h 2554287"/>
                <a:gd name="connsiteX2" fmla="*/ 2599366 w 2599366"/>
                <a:gd name="connsiteY2" fmla="*/ 2554287 h 2554287"/>
                <a:gd name="connsiteX3" fmla="*/ 0 w 2599366"/>
                <a:gd name="connsiteY3" fmla="*/ 2542904 h 2554287"/>
                <a:gd name="connsiteX4" fmla="*/ 895288 w 2599366"/>
                <a:gd name="connsiteY4" fmla="*/ 1 h 2554287"/>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2904 h 2565670"/>
                <a:gd name="connsiteX4" fmla="*/ 895288 w 2611581"/>
                <a:gd name="connsiteY4" fmla="*/ 1 h 2565670"/>
                <a:gd name="connsiteX0" fmla="*/ 895288 w 2611581"/>
                <a:gd name="connsiteY0" fmla="*/ 1 h 2565670"/>
                <a:gd name="connsiteX1" fmla="*/ 2599366 w 2611581"/>
                <a:gd name="connsiteY1" fmla="*/ 0 h 2565670"/>
                <a:gd name="connsiteX2" fmla="*/ 2611581 w 2611581"/>
                <a:gd name="connsiteY2" fmla="*/ 2565670 h 2565670"/>
                <a:gd name="connsiteX3" fmla="*/ 0 w 2611581"/>
                <a:gd name="connsiteY3" fmla="*/ 2545750 h 2565670"/>
                <a:gd name="connsiteX4" fmla="*/ 895288 w 2611581"/>
                <a:gd name="connsiteY4" fmla="*/ 1 h 2565670"/>
                <a:gd name="connsiteX0" fmla="*/ 1544433 w 3260726"/>
                <a:gd name="connsiteY0" fmla="*/ 1 h 2565670"/>
                <a:gd name="connsiteX1" fmla="*/ 3248511 w 3260726"/>
                <a:gd name="connsiteY1" fmla="*/ 0 h 2565670"/>
                <a:gd name="connsiteX2" fmla="*/ 3260726 w 3260726"/>
                <a:gd name="connsiteY2" fmla="*/ 2565670 h 2565670"/>
                <a:gd name="connsiteX3" fmla="*/ 0 w 3260726"/>
                <a:gd name="connsiteY3" fmla="*/ 2521058 h 2565670"/>
                <a:gd name="connsiteX4" fmla="*/ 1544433 w 3260726"/>
                <a:gd name="connsiteY4" fmla="*/ 1 h 2565670"/>
                <a:gd name="connsiteX0" fmla="*/ 921784 w 3260726"/>
                <a:gd name="connsiteY0" fmla="*/ 12347 h 2565670"/>
                <a:gd name="connsiteX1" fmla="*/ 3248511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3260726"/>
                <a:gd name="connsiteY0" fmla="*/ 12347 h 2565670"/>
                <a:gd name="connsiteX1" fmla="*/ 2321160 w 3260726"/>
                <a:gd name="connsiteY1" fmla="*/ 0 h 2565670"/>
                <a:gd name="connsiteX2" fmla="*/ 3260726 w 3260726"/>
                <a:gd name="connsiteY2" fmla="*/ 2565670 h 2565670"/>
                <a:gd name="connsiteX3" fmla="*/ 0 w 3260726"/>
                <a:gd name="connsiteY3" fmla="*/ 2521058 h 2565670"/>
                <a:gd name="connsiteX4" fmla="*/ 921784 w 3260726"/>
                <a:gd name="connsiteY4" fmla="*/ 12347 h 2565670"/>
                <a:gd name="connsiteX0" fmla="*/ 921784 w 2322228"/>
                <a:gd name="connsiteY0" fmla="*/ 12347 h 2565670"/>
                <a:gd name="connsiteX1" fmla="*/ 2321160 w 2322228"/>
                <a:gd name="connsiteY1" fmla="*/ 0 h 2565670"/>
                <a:gd name="connsiteX2" fmla="*/ 2320129 w 2322228"/>
                <a:gd name="connsiteY2" fmla="*/ 2565670 h 2565670"/>
                <a:gd name="connsiteX3" fmla="*/ 0 w 2322228"/>
                <a:gd name="connsiteY3" fmla="*/ 2521058 h 2565670"/>
                <a:gd name="connsiteX4" fmla="*/ 921784 w 2322228"/>
                <a:gd name="connsiteY4" fmla="*/ 12347 h 2565670"/>
                <a:gd name="connsiteX0" fmla="*/ 921784 w 2322228"/>
                <a:gd name="connsiteY0" fmla="*/ 0 h 2571841"/>
                <a:gd name="connsiteX1" fmla="*/ 2321160 w 2322228"/>
                <a:gd name="connsiteY1" fmla="*/ 6171 h 2571841"/>
                <a:gd name="connsiteX2" fmla="*/ 2320129 w 2322228"/>
                <a:gd name="connsiteY2" fmla="*/ 2571841 h 2571841"/>
                <a:gd name="connsiteX3" fmla="*/ 0 w 2322228"/>
                <a:gd name="connsiteY3" fmla="*/ 2527229 h 2571841"/>
                <a:gd name="connsiteX4" fmla="*/ 921784 w 2322228"/>
                <a:gd name="connsiteY4" fmla="*/ 0 h 2571841"/>
                <a:gd name="connsiteX0" fmla="*/ 921784 w 2611583"/>
                <a:gd name="connsiteY0" fmla="*/ 0 h 2540977"/>
                <a:gd name="connsiteX1" fmla="*/ 2321160 w 2611583"/>
                <a:gd name="connsiteY1" fmla="*/ 6171 h 2540977"/>
                <a:gd name="connsiteX2" fmla="*/ 2611583 w 2611583"/>
                <a:gd name="connsiteY2" fmla="*/ 2540977 h 2540977"/>
                <a:gd name="connsiteX3" fmla="*/ 0 w 2611583"/>
                <a:gd name="connsiteY3" fmla="*/ 2527229 h 2540977"/>
                <a:gd name="connsiteX4" fmla="*/ 921784 w 2611583"/>
                <a:gd name="connsiteY4" fmla="*/ 0 h 2540977"/>
                <a:gd name="connsiteX0" fmla="*/ 921784 w 2611583"/>
                <a:gd name="connsiteY0" fmla="*/ 2 h 2540979"/>
                <a:gd name="connsiteX1" fmla="*/ 2572870 w 2611583"/>
                <a:gd name="connsiteY1" fmla="*/ 0 h 2540979"/>
                <a:gd name="connsiteX2" fmla="*/ 2611583 w 2611583"/>
                <a:gd name="connsiteY2" fmla="*/ 2540979 h 2540979"/>
                <a:gd name="connsiteX3" fmla="*/ 0 w 2611583"/>
                <a:gd name="connsiteY3" fmla="*/ 2527231 h 2540979"/>
                <a:gd name="connsiteX4" fmla="*/ 921784 w 2611583"/>
                <a:gd name="connsiteY4" fmla="*/ 2 h 2540979"/>
                <a:gd name="connsiteX0" fmla="*/ 921784 w 2705467"/>
                <a:gd name="connsiteY0" fmla="*/ 0 h 2540977"/>
                <a:gd name="connsiteX1" fmla="*/ 2705349 w 2705467"/>
                <a:gd name="connsiteY1" fmla="*/ 6171 h 2540977"/>
                <a:gd name="connsiteX2" fmla="*/ 2611583 w 2705467"/>
                <a:gd name="connsiteY2" fmla="*/ 2540977 h 2540977"/>
                <a:gd name="connsiteX3" fmla="*/ 0 w 2705467"/>
                <a:gd name="connsiteY3" fmla="*/ 2527229 h 2540977"/>
                <a:gd name="connsiteX4" fmla="*/ 921784 w 2705467"/>
                <a:gd name="connsiteY4" fmla="*/ 0 h 2540977"/>
                <a:gd name="connsiteX0" fmla="*/ 921784 w 2718702"/>
                <a:gd name="connsiteY0" fmla="*/ 2 h 2540979"/>
                <a:gd name="connsiteX1" fmla="*/ 2718597 w 2718702"/>
                <a:gd name="connsiteY1" fmla="*/ 0 h 2540979"/>
                <a:gd name="connsiteX2" fmla="*/ 2611583 w 2718702"/>
                <a:gd name="connsiteY2" fmla="*/ 2540979 h 2540979"/>
                <a:gd name="connsiteX3" fmla="*/ 0 w 2718702"/>
                <a:gd name="connsiteY3" fmla="*/ 2527231 h 2540979"/>
                <a:gd name="connsiteX4" fmla="*/ 921784 w 2718702"/>
                <a:gd name="connsiteY4" fmla="*/ 2 h 2540979"/>
                <a:gd name="connsiteX0" fmla="*/ 921784 w 2679012"/>
                <a:gd name="connsiteY0" fmla="*/ 0 h 2540977"/>
                <a:gd name="connsiteX1" fmla="*/ 2678853 w 2679012"/>
                <a:gd name="connsiteY1" fmla="*/ 6171 h 2540977"/>
                <a:gd name="connsiteX2" fmla="*/ 2611583 w 2679012"/>
                <a:gd name="connsiteY2" fmla="*/ 2540977 h 2540977"/>
                <a:gd name="connsiteX3" fmla="*/ 0 w 2679012"/>
                <a:gd name="connsiteY3" fmla="*/ 2527229 h 2540977"/>
                <a:gd name="connsiteX4" fmla="*/ 921784 w 2679012"/>
                <a:gd name="connsiteY4" fmla="*/ 0 h 25409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9012" h="2540977">
                  <a:moveTo>
                    <a:pt x="921784" y="0"/>
                  </a:moveTo>
                  <a:lnTo>
                    <a:pt x="2678853" y="6171"/>
                  </a:lnTo>
                  <a:cubicBezTo>
                    <a:pt x="2682925" y="861394"/>
                    <a:pt x="2607511" y="1685754"/>
                    <a:pt x="2611583" y="2540977"/>
                  </a:cubicBezTo>
                  <a:lnTo>
                    <a:pt x="0" y="2527229"/>
                  </a:lnTo>
                  <a:lnTo>
                    <a:pt x="921784" y="0"/>
                  </a:lnTo>
                  <a:close/>
                </a:path>
              </a:pathLst>
            </a:custGeom>
            <a:blipFill rotWithShape="0">
              <a:blip r:embed="rId2">
                <a:duotone>
                  <a:schemeClr val="bg2">
                    <a:shade val="76000"/>
                    <a:satMod val="180000"/>
                  </a:schemeClr>
                  <a:schemeClr val="bg2">
                    <a:tint val="80000"/>
                    <a:satMod val="120000"/>
                    <a:lumMod val="180000"/>
                  </a:schemeClr>
                </a:duotone>
              </a:blip>
              <a:stretch>
                <a:fillRect l="-114598" r="-265621" b="-2868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20">
              <a:extLst>
                <a:ext uri="{FF2B5EF4-FFF2-40B4-BE49-F238E27FC236}">
                  <a16:creationId xmlns:a16="http://schemas.microsoft.com/office/drawing/2014/main" id="{03DB1AC6-5430-4CD3-BD83-86E675A11A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white">
            <a:xfrm>
              <a:off x="2211875" y="5257482"/>
              <a:ext cx="2586931" cy="1619837"/>
            </a:xfrm>
            <a:custGeom>
              <a:avLst/>
              <a:gdLst>
                <a:gd name="connsiteX0" fmla="*/ 0 w 2611581"/>
                <a:gd name="connsiteY0" fmla="*/ 0 h 4303713"/>
                <a:gd name="connsiteX1" fmla="*/ 2611581 w 2611581"/>
                <a:gd name="connsiteY1" fmla="*/ 0 h 4303713"/>
                <a:gd name="connsiteX2" fmla="*/ 2611581 w 2611581"/>
                <a:gd name="connsiteY2" fmla="*/ 4303713 h 4303713"/>
                <a:gd name="connsiteX3" fmla="*/ 0 w 2611581"/>
                <a:gd name="connsiteY3" fmla="*/ 4303713 h 4303713"/>
                <a:gd name="connsiteX4" fmla="*/ 0 w 2611581"/>
                <a:gd name="connsiteY4" fmla="*/ 0 h 4303713"/>
                <a:gd name="connsiteX0" fmla="*/ 0 w 2611581"/>
                <a:gd name="connsiteY0" fmla="*/ 0 h 4314104"/>
                <a:gd name="connsiteX1" fmla="*/ 2611581 w 2611581"/>
                <a:gd name="connsiteY1" fmla="*/ 0 h 4314104"/>
                <a:gd name="connsiteX2" fmla="*/ 2611581 w 2611581"/>
                <a:gd name="connsiteY2" fmla="*/ 4303713 h 4314104"/>
                <a:gd name="connsiteX3" fmla="*/ 1693718 w 2611581"/>
                <a:gd name="connsiteY3" fmla="*/ 4314104 h 4314104"/>
                <a:gd name="connsiteX4" fmla="*/ 0 w 2611581"/>
                <a:gd name="connsiteY4" fmla="*/ 0 h 4314104"/>
                <a:gd name="connsiteX0" fmla="*/ 0 w 2611581"/>
                <a:gd name="connsiteY0" fmla="*/ 0 h 4314104"/>
                <a:gd name="connsiteX1" fmla="*/ 2611581 w 2611581"/>
                <a:gd name="connsiteY1" fmla="*/ 0 h 4314104"/>
                <a:gd name="connsiteX2" fmla="*/ 2611581 w 2611581"/>
                <a:gd name="connsiteY2" fmla="*/ 4303713 h 4314104"/>
                <a:gd name="connsiteX3" fmla="*/ 1963882 w 2611581"/>
                <a:gd name="connsiteY3" fmla="*/ 4314104 h 4314104"/>
                <a:gd name="connsiteX4" fmla="*/ 0 w 2611581"/>
                <a:gd name="connsiteY4" fmla="*/ 0 h 4314104"/>
                <a:gd name="connsiteX0" fmla="*/ 0 w 2611581"/>
                <a:gd name="connsiteY0" fmla="*/ 0 h 4303713"/>
                <a:gd name="connsiteX1" fmla="*/ 2611581 w 2611581"/>
                <a:gd name="connsiteY1" fmla="*/ 0 h 4303713"/>
                <a:gd name="connsiteX2" fmla="*/ 2611581 w 2611581"/>
                <a:gd name="connsiteY2" fmla="*/ 4303713 h 4303713"/>
                <a:gd name="connsiteX3" fmla="*/ 2213264 w 2611581"/>
                <a:gd name="connsiteY3" fmla="*/ 4293322 h 4303713"/>
                <a:gd name="connsiteX4" fmla="*/ 0 w 2611581"/>
                <a:gd name="connsiteY4" fmla="*/ 0 h 4303713"/>
                <a:gd name="connsiteX0" fmla="*/ 0 w 2611581"/>
                <a:gd name="connsiteY0" fmla="*/ 0 h 4303713"/>
                <a:gd name="connsiteX1" fmla="*/ 2611581 w 2611581"/>
                <a:gd name="connsiteY1" fmla="*/ 0 h 4303713"/>
                <a:gd name="connsiteX2" fmla="*/ 2611581 w 2611581"/>
                <a:gd name="connsiteY2" fmla="*/ 4303713 h 4303713"/>
                <a:gd name="connsiteX3" fmla="*/ 2171701 w 2611581"/>
                <a:gd name="connsiteY3" fmla="*/ 3638695 h 4303713"/>
                <a:gd name="connsiteX4" fmla="*/ 0 w 2611581"/>
                <a:gd name="connsiteY4" fmla="*/ 0 h 4303713"/>
                <a:gd name="connsiteX0" fmla="*/ 0 w 2720934"/>
                <a:gd name="connsiteY0" fmla="*/ 268283 h 4303713"/>
                <a:gd name="connsiteX1" fmla="*/ 2720934 w 2720934"/>
                <a:gd name="connsiteY1" fmla="*/ 0 h 4303713"/>
                <a:gd name="connsiteX2" fmla="*/ 2720934 w 2720934"/>
                <a:gd name="connsiteY2" fmla="*/ 4303713 h 4303713"/>
                <a:gd name="connsiteX3" fmla="*/ 2281054 w 2720934"/>
                <a:gd name="connsiteY3" fmla="*/ 3638695 h 4303713"/>
                <a:gd name="connsiteX4" fmla="*/ 0 w 2720934"/>
                <a:gd name="connsiteY4" fmla="*/ 268283 h 4303713"/>
                <a:gd name="connsiteX0" fmla="*/ 0 w 2720934"/>
                <a:gd name="connsiteY0" fmla="*/ 268283 h 4303713"/>
                <a:gd name="connsiteX1" fmla="*/ 2720934 w 2720934"/>
                <a:gd name="connsiteY1" fmla="*/ 0 h 4303713"/>
                <a:gd name="connsiteX2" fmla="*/ 2720934 w 2720934"/>
                <a:gd name="connsiteY2" fmla="*/ 4303713 h 4303713"/>
                <a:gd name="connsiteX3" fmla="*/ 2264231 w 2720934"/>
                <a:gd name="connsiteY3" fmla="*/ 3717600 h 4303713"/>
                <a:gd name="connsiteX4" fmla="*/ 0 w 2720934"/>
                <a:gd name="connsiteY4" fmla="*/ 268283 h 4303713"/>
                <a:gd name="connsiteX0" fmla="*/ 0 w 2720934"/>
                <a:gd name="connsiteY0" fmla="*/ 268283 h 4335275"/>
                <a:gd name="connsiteX1" fmla="*/ 2720934 w 2720934"/>
                <a:gd name="connsiteY1" fmla="*/ 0 h 4335275"/>
                <a:gd name="connsiteX2" fmla="*/ 2653639 w 2720934"/>
                <a:gd name="connsiteY2" fmla="*/ 4335275 h 4335275"/>
                <a:gd name="connsiteX3" fmla="*/ 2264231 w 2720934"/>
                <a:gd name="connsiteY3" fmla="*/ 3717600 h 4335275"/>
                <a:gd name="connsiteX4" fmla="*/ 0 w 2720934"/>
                <a:gd name="connsiteY4" fmla="*/ 268283 h 4335275"/>
                <a:gd name="connsiteX0" fmla="*/ 0 w 2737757"/>
                <a:gd name="connsiteY0" fmla="*/ 236721 h 4335275"/>
                <a:gd name="connsiteX1" fmla="*/ 2737757 w 2737757"/>
                <a:gd name="connsiteY1" fmla="*/ 0 h 4335275"/>
                <a:gd name="connsiteX2" fmla="*/ 2670462 w 2737757"/>
                <a:gd name="connsiteY2" fmla="*/ 4335275 h 4335275"/>
                <a:gd name="connsiteX3" fmla="*/ 2281054 w 2737757"/>
                <a:gd name="connsiteY3" fmla="*/ 3717600 h 4335275"/>
                <a:gd name="connsiteX4" fmla="*/ 0 w 2737757"/>
                <a:gd name="connsiteY4" fmla="*/ 236721 h 4335275"/>
                <a:gd name="connsiteX0" fmla="*/ 0 w 2729346"/>
                <a:gd name="connsiteY0" fmla="*/ 0 h 4098554"/>
                <a:gd name="connsiteX1" fmla="*/ 2729346 w 2729346"/>
                <a:gd name="connsiteY1" fmla="*/ 126250 h 4098554"/>
                <a:gd name="connsiteX2" fmla="*/ 2670462 w 2729346"/>
                <a:gd name="connsiteY2" fmla="*/ 4098554 h 4098554"/>
                <a:gd name="connsiteX3" fmla="*/ 2281054 w 2729346"/>
                <a:gd name="connsiteY3" fmla="*/ 3480879 h 4098554"/>
                <a:gd name="connsiteX4" fmla="*/ 0 w 2729346"/>
                <a:gd name="connsiteY4" fmla="*/ 0 h 4098554"/>
                <a:gd name="connsiteX0" fmla="*/ 0 w 2720934"/>
                <a:gd name="connsiteY0" fmla="*/ 0 h 4098554"/>
                <a:gd name="connsiteX1" fmla="*/ 2720934 w 2720934"/>
                <a:gd name="connsiteY1" fmla="*/ 31562 h 4098554"/>
                <a:gd name="connsiteX2" fmla="*/ 2670462 w 2720934"/>
                <a:gd name="connsiteY2" fmla="*/ 4098554 h 4098554"/>
                <a:gd name="connsiteX3" fmla="*/ 2281054 w 2720934"/>
                <a:gd name="connsiteY3" fmla="*/ 3480879 h 4098554"/>
                <a:gd name="connsiteX4" fmla="*/ 0 w 2720934"/>
                <a:gd name="connsiteY4" fmla="*/ 0 h 4098554"/>
                <a:gd name="connsiteX0" fmla="*/ 0 w 2720934"/>
                <a:gd name="connsiteY0" fmla="*/ 15782 h 4114336"/>
                <a:gd name="connsiteX1" fmla="*/ 2720934 w 2720934"/>
                <a:gd name="connsiteY1" fmla="*/ 0 h 4114336"/>
                <a:gd name="connsiteX2" fmla="*/ 2670462 w 2720934"/>
                <a:gd name="connsiteY2" fmla="*/ 4114336 h 4114336"/>
                <a:gd name="connsiteX3" fmla="*/ 2281054 w 2720934"/>
                <a:gd name="connsiteY3" fmla="*/ 3496661 h 4114336"/>
                <a:gd name="connsiteX4" fmla="*/ 0 w 2720934"/>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80409 w 2820289"/>
                <a:gd name="connsiteY3" fmla="*/ 3496661 h 4114336"/>
                <a:gd name="connsiteX4" fmla="*/ 0 w 2820289"/>
                <a:gd name="connsiteY4" fmla="*/ 15782 h 4114336"/>
                <a:gd name="connsiteX0" fmla="*/ 0 w 2820289"/>
                <a:gd name="connsiteY0" fmla="*/ 15782 h 4114336"/>
                <a:gd name="connsiteX1" fmla="*/ 2820289 w 2820289"/>
                <a:gd name="connsiteY1" fmla="*/ 0 h 4114336"/>
                <a:gd name="connsiteX2" fmla="*/ 2769817 w 2820289"/>
                <a:gd name="connsiteY2" fmla="*/ 4114336 h 4114336"/>
                <a:gd name="connsiteX3" fmla="*/ 2362876 w 2820289"/>
                <a:gd name="connsiteY3" fmla="*/ 3517980 h 4114336"/>
                <a:gd name="connsiteX4" fmla="*/ 0 w 2820289"/>
                <a:gd name="connsiteY4" fmla="*/ 15782 h 4114336"/>
                <a:gd name="connsiteX0" fmla="*/ 0 w 2820289"/>
                <a:gd name="connsiteY0" fmla="*/ 15782 h 4114336"/>
                <a:gd name="connsiteX1" fmla="*/ 2820289 w 2820289"/>
                <a:gd name="connsiteY1" fmla="*/ 0 h 4114336"/>
                <a:gd name="connsiteX2" fmla="*/ 2763972 w 2820289"/>
                <a:gd name="connsiteY2" fmla="*/ 4114336 h 4114336"/>
                <a:gd name="connsiteX3" fmla="*/ 2362876 w 2820289"/>
                <a:gd name="connsiteY3" fmla="*/ 3517980 h 4114336"/>
                <a:gd name="connsiteX4" fmla="*/ 0 w 2820289"/>
                <a:gd name="connsiteY4" fmla="*/ 15782 h 4114336"/>
                <a:gd name="connsiteX0" fmla="*/ 0 w 3721149"/>
                <a:gd name="connsiteY0" fmla="*/ 0 h 4269703"/>
                <a:gd name="connsiteX1" fmla="*/ 3721149 w 3721149"/>
                <a:gd name="connsiteY1" fmla="*/ 155367 h 4269703"/>
                <a:gd name="connsiteX2" fmla="*/ 3664832 w 3721149"/>
                <a:gd name="connsiteY2" fmla="*/ 4269703 h 4269703"/>
                <a:gd name="connsiteX3" fmla="*/ 3263736 w 3721149"/>
                <a:gd name="connsiteY3" fmla="*/ 3673347 h 4269703"/>
                <a:gd name="connsiteX4" fmla="*/ 0 w 3721149"/>
                <a:gd name="connsiteY4" fmla="*/ 0 h 4269703"/>
                <a:gd name="connsiteX0" fmla="*/ 0 w 3721149"/>
                <a:gd name="connsiteY0" fmla="*/ 0 h 4289488"/>
                <a:gd name="connsiteX1" fmla="*/ 3721149 w 3721149"/>
                <a:gd name="connsiteY1" fmla="*/ 155367 h 4289488"/>
                <a:gd name="connsiteX2" fmla="*/ 3664832 w 3721149"/>
                <a:gd name="connsiteY2" fmla="*/ 4269703 h 4289488"/>
                <a:gd name="connsiteX3" fmla="*/ 1705997 w 3721149"/>
                <a:gd name="connsiteY3" fmla="*/ 4289488 h 4289488"/>
                <a:gd name="connsiteX4" fmla="*/ 0 w 3721149"/>
                <a:gd name="connsiteY4" fmla="*/ 0 h 4289488"/>
                <a:gd name="connsiteX0" fmla="*/ 0 w 3664846"/>
                <a:gd name="connsiteY0" fmla="*/ 15785 h 4305273"/>
                <a:gd name="connsiteX1" fmla="*/ 3664846 w 3664846"/>
                <a:gd name="connsiteY1" fmla="*/ 0 h 4305273"/>
                <a:gd name="connsiteX2" fmla="*/ 3664832 w 3664846"/>
                <a:gd name="connsiteY2" fmla="*/ 4285488 h 4305273"/>
                <a:gd name="connsiteX3" fmla="*/ 1705997 w 3664846"/>
                <a:gd name="connsiteY3" fmla="*/ 4305273 h 4305273"/>
                <a:gd name="connsiteX4" fmla="*/ 0 w 3664846"/>
                <a:gd name="connsiteY4" fmla="*/ 15785 h 43052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64846" h="4305273">
                  <a:moveTo>
                    <a:pt x="0" y="15785"/>
                  </a:moveTo>
                  <a:lnTo>
                    <a:pt x="3664846" y="0"/>
                  </a:lnTo>
                  <a:cubicBezTo>
                    <a:pt x="3664841" y="1428496"/>
                    <a:pt x="3664837" y="2856992"/>
                    <a:pt x="3664832" y="4285488"/>
                  </a:cubicBezTo>
                  <a:lnTo>
                    <a:pt x="1705997" y="4305273"/>
                  </a:lnTo>
                  <a:lnTo>
                    <a:pt x="0" y="15785"/>
                  </a:lnTo>
                  <a:close/>
                </a:path>
              </a:pathLst>
            </a:custGeom>
            <a:blipFill rotWithShape="0">
              <a:blip r:embed="rId2">
                <a:duotone>
                  <a:schemeClr val="bg2">
                    <a:shade val="76000"/>
                    <a:satMod val="180000"/>
                  </a:schemeClr>
                  <a:schemeClr val="bg2">
                    <a:tint val="80000"/>
                    <a:satMod val="120000"/>
                    <a:lumMod val="180000"/>
                  </a:schemeClr>
                </a:duotone>
              </a:blip>
              <a:stretch>
                <a:fillRect l="-163116" t="-323529" r="-39825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4" name="Group 33">
            <a:extLst>
              <a:ext uri="{FF2B5EF4-FFF2-40B4-BE49-F238E27FC236}">
                <a16:creationId xmlns:a16="http://schemas.microsoft.com/office/drawing/2014/main" id="{78326E10-C8CB-487F-A110-F861268DE6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360612" y="0"/>
            <a:ext cx="2436813" cy="6858001"/>
            <a:chOff x="1320800" y="0"/>
            <a:chExt cx="2436813" cy="6858001"/>
          </a:xfrm>
        </p:grpSpPr>
        <p:sp>
          <p:nvSpPr>
            <p:cNvPr id="35" name="Freeform 6">
              <a:extLst>
                <a:ext uri="{FF2B5EF4-FFF2-40B4-BE49-F238E27FC236}">
                  <a16:creationId xmlns:a16="http://schemas.microsoft.com/office/drawing/2014/main" id="{3279962B-46D2-4E19-B632-39B80D1E8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36" name="Freeform 7">
              <a:extLst>
                <a:ext uri="{FF2B5EF4-FFF2-40B4-BE49-F238E27FC236}">
                  <a16:creationId xmlns:a16="http://schemas.microsoft.com/office/drawing/2014/main" id="{321A335A-53CB-4C17-AB51-5D9C2DCB4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37" name="Freeform 8">
              <a:extLst>
                <a:ext uri="{FF2B5EF4-FFF2-40B4-BE49-F238E27FC236}">
                  <a16:creationId xmlns:a16="http://schemas.microsoft.com/office/drawing/2014/main" id="{A0E0D557-405B-469F-AEDE-4E3404AA4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38" name="Freeform 9">
              <a:extLst>
                <a:ext uri="{FF2B5EF4-FFF2-40B4-BE49-F238E27FC236}">
                  <a16:creationId xmlns:a16="http://schemas.microsoft.com/office/drawing/2014/main" id="{D8D4E62F-9393-40A6-9E85-9F3B59C46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39" name="Freeform 10">
              <a:extLst>
                <a:ext uri="{FF2B5EF4-FFF2-40B4-BE49-F238E27FC236}">
                  <a16:creationId xmlns:a16="http://schemas.microsoft.com/office/drawing/2014/main" id="{FABD11B1-DE89-45BC-8204-968C88AAD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40" name="Freeform 11">
              <a:extLst>
                <a:ext uri="{FF2B5EF4-FFF2-40B4-BE49-F238E27FC236}">
                  <a16:creationId xmlns:a16="http://schemas.microsoft.com/office/drawing/2014/main" id="{AFA4965A-1FBC-44B8-B96A-3F5275C3AE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6CB04704-B62C-1DCD-AA19-9C13995F29BF}"/>
              </a:ext>
            </a:extLst>
          </p:cNvPr>
          <p:cNvSpPr>
            <a:spLocks noGrp="1"/>
          </p:cNvSpPr>
          <p:nvPr>
            <p:ph type="title"/>
          </p:nvPr>
        </p:nvSpPr>
        <p:spPr>
          <a:xfrm>
            <a:off x="4000499" y="343743"/>
            <a:ext cx="7345891" cy="905939"/>
          </a:xfrm>
        </p:spPr>
        <p:txBody>
          <a:bodyPr>
            <a:normAutofit/>
          </a:bodyPr>
          <a:lstStyle/>
          <a:p>
            <a:r>
              <a:rPr lang="ro-RO" dirty="0">
                <a:latin typeface="Tahoma" panose="020B0604030504040204" pitchFamily="34" charset="0"/>
                <a:ea typeface="Tahoma" panose="020B0604030504040204" pitchFamily="34" charset="0"/>
                <a:cs typeface="Tahoma" panose="020B0604030504040204" pitchFamily="34" charset="0"/>
              </a:rPr>
              <a:t>Scopuri (</a:t>
            </a:r>
            <a:r>
              <a:rPr lang="ro-RO" i="1" dirty="0">
                <a:latin typeface="Tahoma" panose="020B0604030504040204" pitchFamily="34" charset="0"/>
                <a:ea typeface="Tahoma" panose="020B0604030504040204" pitchFamily="34" charset="0"/>
                <a:cs typeface="Tahoma" panose="020B0604030504040204" pitchFamily="34" charset="0"/>
              </a:rPr>
              <a:t>goals</a:t>
            </a:r>
            <a:r>
              <a:rPr lang="ro-RO" dirty="0">
                <a:latin typeface="Tahoma" panose="020B0604030504040204" pitchFamily="34" charset="0"/>
                <a:ea typeface="Tahoma" panose="020B0604030504040204" pitchFamily="34" charset="0"/>
                <a:cs typeface="Tahoma" panose="020B0604030504040204" pitchFamily="34" charset="0"/>
              </a:rPr>
              <a:t>)</a:t>
            </a:r>
            <a:endParaRPr lang="en-GB" i="1" dirty="0">
              <a:latin typeface="Tahoma" panose="020B0604030504040204" pitchFamily="34" charset="0"/>
              <a:ea typeface="Tahoma" panose="020B0604030504040204" pitchFamily="34" charset="0"/>
              <a:cs typeface="Tahoma" panose="020B0604030504040204" pitchFamily="34" charset="0"/>
            </a:endParaRPr>
          </a:p>
        </p:txBody>
      </p:sp>
      <p:pic>
        <p:nvPicPr>
          <p:cNvPr id="24" name="Picture 23" descr="Climbers on a snowy ridge">
            <a:extLst>
              <a:ext uri="{FF2B5EF4-FFF2-40B4-BE49-F238E27FC236}">
                <a16:creationId xmlns:a16="http://schemas.microsoft.com/office/drawing/2014/main" id="{EDDF5A9F-D435-54F0-C9E0-647FE4EB84AF}"/>
              </a:ext>
            </a:extLst>
          </p:cNvPr>
          <p:cNvPicPr>
            <a:picLocks noChangeAspect="1"/>
          </p:cNvPicPr>
          <p:nvPr/>
        </p:nvPicPr>
        <p:blipFill rotWithShape="1">
          <a:blip r:embed="rId3"/>
          <a:srcRect l="36619" r="31100"/>
          <a:stretch/>
        </p:blipFill>
        <p:spPr>
          <a:xfrm>
            <a:off x="20" y="10"/>
            <a:ext cx="3459143" cy="6857990"/>
          </a:xfrm>
          <a:custGeom>
            <a:avLst/>
            <a:gdLst/>
            <a:ahLst/>
            <a:cxnLst/>
            <a:rect l="l" t="t" r="r" b="b"/>
            <a:pathLst>
              <a:path w="3458633" h="6858000">
                <a:moveTo>
                  <a:pt x="0" y="0"/>
                </a:moveTo>
                <a:lnTo>
                  <a:pt x="3174999" y="0"/>
                </a:lnTo>
                <a:lnTo>
                  <a:pt x="2294466" y="5223932"/>
                </a:lnTo>
                <a:lnTo>
                  <a:pt x="3458633" y="6853767"/>
                </a:lnTo>
                <a:lnTo>
                  <a:pt x="0" y="6858000"/>
                </a:lnTo>
                <a:lnTo>
                  <a:pt x="0" y="0"/>
                </a:lnTo>
                <a:close/>
              </a:path>
            </a:pathLst>
          </a:custGeom>
          <a:ln w="38100">
            <a:noFill/>
          </a:ln>
          <a:effectLst/>
        </p:spPr>
      </p:pic>
      <p:sp>
        <p:nvSpPr>
          <p:cNvPr id="3" name="Content Placeholder 2">
            <a:extLst>
              <a:ext uri="{FF2B5EF4-FFF2-40B4-BE49-F238E27FC236}">
                <a16:creationId xmlns:a16="http://schemas.microsoft.com/office/drawing/2014/main" id="{1464B31E-27EE-F86C-5537-194445526DE5}"/>
              </a:ext>
            </a:extLst>
          </p:cNvPr>
          <p:cNvSpPr>
            <a:spLocks noGrp="1"/>
          </p:cNvSpPr>
          <p:nvPr>
            <p:ph sz="quarter" idx="13"/>
          </p:nvPr>
        </p:nvSpPr>
        <p:spPr>
          <a:xfrm>
            <a:off x="3843867" y="1447800"/>
            <a:ext cx="7659156" cy="4861561"/>
          </a:xfrm>
        </p:spPr>
        <p:txBody>
          <a:bodyPr>
            <a:normAutofit/>
          </a:bodyPr>
          <a:lstStyle/>
          <a:p>
            <a:r>
              <a:rPr lang="ro-RO" dirty="0">
                <a:latin typeface="Tahoma" panose="020B0604030504040204" pitchFamily="34" charset="0"/>
                <a:ea typeface="Tahoma" panose="020B0604030504040204" pitchFamily="34" charset="0"/>
                <a:cs typeface="Tahoma" panose="020B0604030504040204" pitchFamily="34" charset="0"/>
              </a:rPr>
              <a:t>Obiective de nivel înalt pentru </a:t>
            </a:r>
            <a:r>
              <a:rPr lang="ro-RO" i="1" dirty="0">
                <a:latin typeface="Tahoma" panose="020B0604030504040204" pitchFamily="34" charset="0"/>
                <a:ea typeface="Tahoma" panose="020B0604030504040204" pitchFamily="34" charset="0"/>
                <a:cs typeface="Tahoma" panose="020B0604030504040204" pitchFamily="34" charset="0"/>
              </a:rPr>
              <a:t>UX design </a:t>
            </a:r>
            <a:r>
              <a:rPr lang="ro-RO" dirty="0">
                <a:latin typeface="Tahoma" panose="020B0604030504040204" pitchFamily="34" charset="0"/>
                <a:ea typeface="Tahoma" panose="020B0604030504040204" pitchFamily="34" charset="0"/>
                <a:cs typeface="Tahoma" panose="020B0604030504040204" pitchFamily="34" charset="0"/>
              </a:rPr>
              <a:t>raportate la experiența de utilizare. Pot fi generale sau specifice pentru un anumit</a:t>
            </a:r>
            <a:r>
              <a:rPr lang="en-GB" dirty="0">
                <a:latin typeface="Tahoma" panose="020B0604030504040204" pitchFamily="34" charset="0"/>
                <a:ea typeface="Tahoma" panose="020B0604030504040204" pitchFamily="34" charset="0"/>
                <a:cs typeface="Tahoma" panose="020B0604030504040204" pitchFamily="34" charset="0"/>
              </a:rPr>
              <a:t> </a:t>
            </a:r>
            <a:r>
              <a:rPr lang="en-GB" dirty="0" err="1">
                <a:latin typeface="Tahoma" panose="020B0604030504040204" pitchFamily="34" charset="0"/>
                <a:ea typeface="Tahoma" panose="020B0604030504040204" pitchFamily="34" charset="0"/>
                <a:cs typeface="Tahoma" panose="020B0604030504040204" pitchFamily="34" charset="0"/>
              </a:rPr>
              <a:t>rol</a:t>
            </a:r>
            <a:r>
              <a:rPr lang="en-GB" dirty="0">
                <a:latin typeface="Tahoma" panose="020B0604030504040204" pitchFamily="34" charset="0"/>
                <a:ea typeface="Tahoma" panose="020B0604030504040204" pitchFamily="34" charset="0"/>
                <a:cs typeface="Tahoma" panose="020B0604030504040204" pitchFamily="34" charset="0"/>
              </a:rPr>
              <a:t> de </a:t>
            </a:r>
            <a:r>
              <a:rPr lang="en-GB" dirty="0" err="1">
                <a:latin typeface="Tahoma" panose="020B0604030504040204" pitchFamily="34" charset="0"/>
                <a:ea typeface="Tahoma" panose="020B0604030504040204" pitchFamily="34" charset="0"/>
                <a:cs typeface="Tahoma" panose="020B0604030504040204" pitchFamily="34" charset="0"/>
              </a:rPr>
              <a:t>utilizator</a:t>
            </a:r>
            <a:r>
              <a:rPr lang="ro-RO" dirty="0">
                <a:latin typeface="Tahoma" panose="020B0604030504040204" pitchFamily="34" charset="0"/>
                <a:ea typeface="Tahoma" panose="020B0604030504040204" pitchFamily="34" charset="0"/>
                <a:cs typeface="Tahoma" panose="020B0604030504040204" pitchFamily="34" charset="0"/>
              </a:rPr>
              <a:t> </a:t>
            </a:r>
            <a:r>
              <a:rPr lang="en-GB" i="1" dirty="0">
                <a:latin typeface="Tahoma" panose="020B0604030504040204" pitchFamily="34" charset="0"/>
                <a:ea typeface="Tahoma" panose="020B0604030504040204" pitchFamily="34" charset="0"/>
                <a:cs typeface="Tahoma" panose="020B0604030504040204" pitchFamily="34" charset="0"/>
              </a:rPr>
              <a:t>(w</a:t>
            </a:r>
            <a:r>
              <a:rPr lang="ro-RO" i="1" dirty="0">
                <a:latin typeface="Tahoma" panose="020B0604030504040204" pitchFamily="34" charset="0"/>
                <a:ea typeface="Tahoma" panose="020B0604030504040204" pitchFamily="34" charset="0"/>
                <a:cs typeface="Tahoma" panose="020B0604030504040204" pitchFamily="34" charset="0"/>
              </a:rPr>
              <a:t>ork role</a:t>
            </a:r>
            <a:r>
              <a:rPr lang="en-GB" i="1" dirty="0">
                <a:latin typeface="Tahoma" panose="020B0604030504040204" pitchFamily="34" charset="0"/>
                <a:ea typeface="Tahoma" panose="020B0604030504040204" pitchFamily="34" charset="0"/>
                <a:cs typeface="Tahoma" panose="020B0604030504040204" pitchFamily="34" charset="0"/>
              </a:rPr>
              <a:t>)</a:t>
            </a:r>
            <a:r>
              <a:rPr lang="ro-RO" dirty="0">
                <a:latin typeface="Tahoma" panose="020B0604030504040204" pitchFamily="34" charset="0"/>
                <a:ea typeface="Tahoma" panose="020B0604030504040204" pitchFamily="34" charset="0"/>
                <a:cs typeface="Tahoma" panose="020B0604030504040204" pitchFamily="34" charset="0"/>
              </a:rPr>
              <a:t>. </a:t>
            </a:r>
          </a:p>
          <a:p>
            <a:r>
              <a:rPr lang="ro-RO" dirty="0">
                <a:latin typeface="Tahoma" panose="020B0604030504040204" pitchFamily="34" charset="0"/>
                <a:ea typeface="Tahoma" panose="020B0604030504040204" pitchFamily="34" charset="0"/>
                <a:cs typeface="Tahoma" panose="020B0604030504040204" pitchFamily="34" charset="0"/>
              </a:rPr>
              <a:t>Exemple: ușurința de utilizare pentru toate categoriile de utilizatori, performanță ridicată pentru experți, evitarea erorilor (sisteme cu elemente de securitate critice), grad ridicat de satisfacție (pentru produsele comerciale), ușurința de învățare pentru noii utilizatori, etc.</a:t>
            </a:r>
          </a:p>
          <a:p>
            <a:r>
              <a:rPr lang="ro-RO" dirty="0">
                <a:latin typeface="Tahoma" panose="020B0604030504040204" pitchFamily="34" charset="0"/>
                <a:ea typeface="Tahoma" panose="020B0604030504040204" pitchFamily="34" charset="0"/>
                <a:cs typeface="Tahoma" panose="020B0604030504040204" pitchFamily="34" charset="0"/>
              </a:rPr>
              <a:t>Practic: cum se aplică aceste reguli generale pentru un sistem automat de vânzare de bilete?</a:t>
            </a:r>
          </a:p>
          <a:p>
            <a:pPr marL="0" indent="0">
              <a:buNone/>
            </a:pPr>
            <a:endParaRPr lang="en-GB"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33116289"/>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6AD30037-67ED-4367-9BE0-45787510B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etal tic-tac-toe game pieces">
            <a:extLst>
              <a:ext uri="{FF2B5EF4-FFF2-40B4-BE49-F238E27FC236}">
                <a16:creationId xmlns:a16="http://schemas.microsoft.com/office/drawing/2014/main" id="{42A80D1F-E84E-DE4C-2401-C7A7667ABC51}"/>
              </a:ext>
            </a:extLst>
          </p:cNvPr>
          <p:cNvPicPr>
            <a:picLocks noChangeAspect="1"/>
          </p:cNvPicPr>
          <p:nvPr/>
        </p:nvPicPr>
        <p:blipFill rotWithShape="1">
          <a:blip r:embed="rId3"/>
          <a:srcRect l="14241" r="27808"/>
          <a:stretch/>
        </p:blipFill>
        <p:spPr>
          <a:xfrm>
            <a:off x="6892924" y="10"/>
            <a:ext cx="5299077" cy="6857990"/>
          </a:xfrm>
          <a:custGeom>
            <a:avLst/>
            <a:gdLst/>
            <a:ahLst/>
            <a:cxnLst/>
            <a:rect l="l" t="t" r="r" b="b"/>
            <a:pathLst>
              <a:path w="5299077" h="6858000">
                <a:moveTo>
                  <a:pt x="836871" y="0"/>
                </a:moveTo>
                <a:lnTo>
                  <a:pt x="5299077" y="0"/>
                </a:lnTo>
                <a:lnTo>
                  <a:pt x="5299077" y="6858000"/>
                </a:lnTo>
                <a:lnTo>
                  <a:pt x="1911312" y="6858000"/>
                </a:lnTo>
                <a:lnTo>
                  <a:pt x="0" y="5333999"/>
                </a:lnTo>
                <a:close/>
              </a:path>
            </a:pathLst>
          </a:custGeom>
        </p:spPr>
      </p:pic>
      <p:grpSp>
        <p:nvGrpSpPr>
          <p:cNvPr id="28" name="Group 27">
            <a:extLst>
              <a:ext uri="{FF2B5EF4-FFF2-40B4-BE49-F238E27FC236}">
                <a16:creationId xmlns:a16="http://schemas.microsoft.com/office/drawing/2014/main" id="{50841A4E-5BC1-44B4-83CF-D524E8AEAD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32760" y="0"/>
            <a:ext cx="2436813" cy="6858001"/>
            <a:chOff x="1320800" y="0"/>
            <a:chExt cx="2436813" cy="6858001"/>
          </a:xfrm>
        </p:grpSpPr>
        <p:sp>
          <p:nvSpPr>
            <p:cNvPr id="29" name="Freeform 6">
              <a:extLst>
                <a:ext uri="{FF2B5EF4-FFF2-40B4-BE49-F238E27FC236}">
                  <a16:creationId xmlns:a16="http://schemas.microsoft.com/office/drawing/2014/main" id="{BF371BCC-8954-44E2-8C4F-29DC188727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30" name="Freeform 7">
              <a:extLst>
                <a:ext uri="{FF2B5EF4-FFF2-40B4-BE49-F238E27FC236}">
                  <a16:creationId xmlns:a16="http://schemas.microsoft.com/office/drawing/2014/main" id="{CD3505BE-B420-41C5-BE34-3E7652D37A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31" name="Freeform 8">
              <a:extLst>
                <a:ext uri="{FF2B5EF4-FFF2-40B4-BE49-F238E27FC236}">
                  <a16:creationId xmlns:a16="http://schemas.microsoft.com/office/drawing/2014/main" id="{4B68A05B-A78B-4D59-8CF9-1900731A2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32" name="Freeform 9">
              <a:extLst>
                <a:ext uri="{FF2B5EF4-FFF2-40B4-BE49-F238E27FC236}">
                  <a16:creationId xmlns:a16="http://schemas.microsoft.com/office/drawing/2014/main" id="{84D57A01-C112-4FF2-B5ED-0B762AAD9C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33" name="Freeform 10">
              <a:extLst>
                <a:ext uri="{FF2B5EF4-FFF2-40B4-BE49-F238E27FC236}">
                  <a16:creationId xmlns:a16="http://schemas.microsoft.com/office/drawing/2014/main" id="{6CCCCDF1-5D4F-4CA1-8400-DFBB96BB01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34" name="Freeform 11">
              <a:extLst>
                <a:ext uri="{FF2B5EF4-FFF2-40B4-BE49-F238E27FC236}">
                  <a16:creationId xmlns:a16="http://schemas.microsoft.com/office/drawing/2014/main" id="{20A090B2-5344-43CD-BC70-A6D44F15E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6C1BF3CC-724B-1B02-BA96-74E1ADBB46B3}"/>
              </a:ext>
            </a:extLst>
          </p:cNvPr>
          <p:cNvSpPr>
            <a:spLocks noGrp="1"/>
          </p:cNvSpPr>
          <p:nvPr>
            <p:ph type="title"/>
          </p:nvPr>
        </p:nvSpPr>
        <p:spPr>
          <a:xfrm>
            <a:off x="972080" y="685800"/>
            <a:ext cx="5260680" cy="1752599"/>
          </a:xfrm>
        </p:spPr>
        <p:txBody>
          <a:bodyPr>
            <a:normAutofit/>
          </a:bodyPr>
          <a:lstStyle/>
          <a:p>
            <a:pPr algn="l"/>
            <a:r>
              <a:rPr lang="ro-RO" dirty="0">
                <a:latin typeface="Tahoma" panose="020B0604030504040204" pitchFamily="34" charset="0"/>
                <a:ea typeface="Tahoma" panose="020B0604030504040204" pitchFamily="34" charset="0"/>
                <a:cs typeface="Tahoma" panose="020B0604030504040204" pitchFamily="34" charset="0"/>
              </a:rPr>
              <a:t>Țeluri și măsuri (</a:t>
            </a:r>
            <a:r>
              <a:rPr lang="ro-RO" i="1" dirty="0">
                <a:latin typeface="Tahoma" panose="020B0604030504040204" pitchFamily="34" charset="0"/>
                <a:ea typeface="Tahoma" panose="020B0604030504040204" pitchFamily="34" charset="0"/>
                <a:cs typeface="Tahoma" panose="020B0604030504040204" pitchFamily="34" charset="0"/>
              </a:rPr>
              <a:t>targets &amp; measures</a:t>
            </a:r>
            <a:r>
              <a:rPr lang="ro-RO" dirty="0">
                <a:latin typeface="Tahoma" panose="020B0604030504040204" pitchFamily="34" charset="0"/>
                <a:ea typeface="Tahoma" panose="020B0604030504040204" pitchFamily="34" charset="0"/>
                <a:cs typeface="Tahoma" panose="020B0604030504040204" pitchFamily="34" charset="0"/>
              </a:rPr>
              <a:t>)</a:t>
            </a:r>
            <a:endParaRPr lang="en-GB" i="1" dirty="0">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93276778-6DA5-3EAC-89C1-685B8C0860FA}"/>
              </a:ext>
            </a:extLst>
          </p:cNvPr>
          <p:cNvSpPr>
            <a:spLocks noGrp="1"/>
          </p:cNvSpPr>
          <p:nvPr>
            <p:ph idx="1"/>
          </p:nvPr>
        </p:nvSpPr>
        <p:spPr>
          <a:xfrm>
            <a:off x="643468" y="2666999"/>
            <a:ext cx="5260680" cy="3124201"/>
          </a:xfrm>
        </p:spPr>
        <p:txBody>
          <a:bodyPr>
            <a:normAutofit/>
          </a:bodyPr>
          <a:lstStyle/>
          <a:p>
            <a:pPr>
              <a:lnSpc>
                <a:spcPct val="90000"/>
              </a:lnSpc>
            </a:pPr>
            <a:r>
              <a:rPr lang="ro-RO" sz="2000" i="1" dirty="0">
                <a:latin typeface="Tahoma" panose="020B0604030504040204" pitchFamily="34" charset="0"/>
                <a:ea typeface="Tahoma" panose="020B0604030504040204" pitchFamily="34" charset="0"/>
                <a:cs typeface="Tahoma" panose="020B0604030504040204" pitchFamily="34" charset="0"/>
              </a:rPr>
              <a:t>Țeluri: </a:t>
            </a:r>
            <a:r>
              <a:rPr lang="ro-RO" sz="2000" dirty="0">
                <a:latin typeface="Tahoma" panose="020B0604030504040204" pitchFamily="34" charset="0"/>
                <a:ea typeface="Tahoma" panose="020B0604030504040204" pitchFamily="34" charset="0"/>
                <a:cs typeface="Tahoma" panose="020B0604030504040204" pitchFamily="34" charset="0"/>
              </a:rPr>
              <a:t>bazate pe date cantitative obiective (e.g. performanța) sau subiective (e.g. opiniile utilizatorilor).</a:t>
            </a:r>
          </a:p>
          <a:p>
            <a:pPr>
              <a:lnSpc>
                <a:spcPct val="90000"/>
              </a:lnSpc>
            </a:pPr>
            <a:r>
              <a:rPr lang="ro-RO" sz="2000" i="1" dirty="0">
                <a:latin typeface="Tahoma" panose="020B0604030504040204" pitchFamily="34" charset="0"/>
                <a:ea typeface="Tahoma" panose="020B0604030504040204" pitchFamily="34" charset="0"/>
                <a:cs typeface="Tahoma" panose="020B0604030504040204" pitchFamily="34" charset="0"/>
              </a:rPr>
              <a:t>Măsuri:</a:t>
            </a:r>
            <a:r>
              <a:rPr lang="ro-RO" sz="2000" dirty="0">
                <a:latin typeface="Tahoma" panose="020B0604030504040204" pitchFamily="34" charset="0"/>
                <a:ea typeface="Tahoma" panose="020B0604030504040204" pitchFamily="34" charset="0"/>
                <a:cs typeface="Tahoma" panose="020B0604030504040204" pitchFamily="34" charset="0"/>
              </a:rPr>
              <a:t> atribut/caracteristică a utilizării, stabilită în procesul de evaluare.</a:t>
            </a:r>
          </a:p>
          <a:p>
            <a:pPr>
              <a:lnSpc>
                <a:spcPct val="90000"/>
              </a:lnSpc>
            </a:pPr>
            <a:r>
              <a:rPr lang="ro-RO" sz="2000" dirty="0">
                <a:latin typeface="Tahoma" panose="020B0604030504040204" pitchFamily="34" charset="0"/>
                <a:ea typeface="Tahoma" panose="020B0604030504040204" pitchFamily="34" charset="0"/>
                <a:cs typeface="Tahoma" panose="020B0604030504040204" pitchFamily="34" charset="0"/>
              </a:rPr>
              <a:t>Utilizate instrumente de măsurare adecvate - </a:t>
            </a:r>
            <a:r>
              <a:rPr lang="ro-RO" sz="2000" i="1" dirty="0">
                <a:latin typeface="Tahoma" panose="020B0604030504040204" pitchFamily="34" charset="0"/>
                <a:ea typeface="Tahoma" panose="020B0604030504040204" pitchFamily="34" charset="0"/>
                <a:cs typeface="Tahoma" panose="020B0604030504040204" pitchFamily="34" charset="0"/>
              </a:rPr>
              <a:t>benchmark tasks</a:t>
            </a:r>
            <a:r>
              <a:rPr lang="ro-RO" sz="2000" dirty="0">
                <a:latin typeface="Tahoma" panose="020B0604030504040204" pitchFamily="34" charset="0"/>
                <a:ea typeface="Tahoma" panose="020B0604030504040204" pitchFamily="34" charset="0"/>
                <a:cs typeface="Tahoma" panose="020B0604030504040204" pitchFamily="34" charset="0"/>
              </a:rPr>
              <a:t>.</a:t>
            </a:r>
          </a:p>
          <a:p>
            <a:pPr>
              <a:lnSpc>
                <a:spcPct val="90000"/>
              </a:lnSpc>
            </a:pPr>
            <a:r>
              <a:rPr lang="ro-RO" sz="2000" dirty="0">
                <a:latin typeface="Tahoma" panose="020B0604030504040204" pitchFamily="34" charset="0"/>
                <a:ea typeface="Tahoma" panose="020B0604030504040204" pitchFamily="34" charset="0"/>
                <a:cs typeface="Tahoma" panose="020B0604030504040204" pitchFamily="34" charset="0"/>
              </a:rPr>
              <a:t>Exemplu practic: sistem automat de vânzare a biletelor.</a:t>
            </a:r>
            <a:endParaRPr lang="en-GB" sz="20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37115683"/>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C27500CA-FA61-49B6-AC7B-2CE50433D9B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12" y="0"/>
            <a:ext cx="2436813" cy="6858001"/>
            <a:chOff x="1320800" y="0"/>
            <a:chExt cx="2436813" cy="6858001"/>
          </a:xfrm>
        </p:grpSpPr>
        <p:sp>
          <p:nvSpPr>
            <p:cNvPr id="44" name="Freeform 6">
              <a:extLst>
                <a:ext uri="{FF2B5EF4-FFF2-40B4-BE49-F238E27FC236}">
                  <a16:creationId xmlns:a16="http://schemas.microsoft.com/office/drawing/2014/main" id="{9BB2C0D0-9D80-4309-B3A1-320A61FC6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GB"/>
            </a:p>
          </p:txBody>
        </p:sp>
        <p:sp>
          <p:nvSpPr>
            <p:cNvPr id="45" name="Freeform 7">
              <a:extLst>
                <a:ext uri="{FF2B5EF4-FFF2-40B4-BE49-F238E27FC236}">
                  <a16:creationId xmlns:a16="http://schemas.microsoft.com/office/drawing/2014/main" id="{BD302E04-6272-4489-AC6C-BD90F6BE4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txBody>
            <a:bodyPr/>
            <a:lstStyle/>
            <a:p>
              <a:endParaRPr lang="en-GB"/>
            </a:p>
          </p:txBody>
        </p:sp>
        <p:sp>
          <p:nvSpPr>
            <p:cNvPr id="46" name="Freeform 8">
              <a:extLst>
                <a:ext uri="{FF2B5EF4-FFF2-40B4-BE49-F238E27FC236}">
                  <a16:creationId xmlns:a16="http://schemas.microsoft.com/office/drawing/2014/main" id="{654ECFC5-08C7-4BEA-8913-423DF4B20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txBody>
            <a:bodyPr/>
            <a:lstStyle/>
            <a:p>
              <a:endParaRPr lang="en-GB"/>
            </a:p>
          </p:txBody>
        </p:sp>
        <p:sp>
          <p:nvSpPr>
            <p:cNvPr id="47" name="Freeform 9">
              <a:extLst>
                <a:ext uri="{FF2B5EF4-FFF2-40B4-BE49-F238E27FC236}">
                  <a16:creationId xmlns:a16="http://schemas.microsoft.com/office/drawing/2014/main" id="{22B548B5-28F3-4F2F-BDDA-A16D0D276D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GB"/>
            </a:p>
          </p:txBody>
        </p:sp>
        <p:sp>
          <p:nvSpPr>
            <p:cNvPr id="48" name="Freeform 10">
              <a:extLst>
                <a:ext uri="{FF2B5EF4-FFF2-40B4-BE49-F238E27FC236}">
                  <a16:creationId xmlns:a16="http://schemas.microsoft.com/office/drawing/2014/main" id="{EB0B6947-A2CA-4DF4-B955-DAFECEC2E4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GB"/>
            </a:p>
          </p:txBody>
        </p:sp>
        <p:sp>
          <p:nvSpPr>
            <p:cNvPr id="49" name="Freeform 11">
              <a:extLst>
                <a:ext uri="{FF2B5EF4-FFF2-40B4-BE49-F238E27FC236}">
                  <a16:creationId xmlns:a16="http://schemas.microsoft.com/office/drawing/2014/main" id="{D4F51AD8-AD43-4ABE-85E8-4F769F8C21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txBody>
            <a:bodyPr/>
            <a:lstStyle/>
            <a:p>
              <a:endParaRPr lang="en-GB"/>
            </a:p>
          </p:txBody>
        </p:sp>
      </p:grpSp>
      <p:sp>
        <p:nvSpPr>
          <p:cNvPr id="2" name="Title 1">
            <a:extLst>
              <a:ext uri="{FF2B5EF4-FFF2-40B4-BE49-F238E27FC236}">
                <a16:creationId xmlns:a16="http://schemas.microsoft.com/office/drawing/2014/main" id="{1C60FBAD-B7CC-5FD3-96AD-6D37CAC2B45D}"/>
              </a:ext>
            </a:extLst>
          </p:cNvPr>
          <p:cNvSpPr>
            <a:spLocks noGrp="1"/>
          </p:cNvSpPr>
          <p:nvPr>
            <p:ph type="title"/>
          </p:nvPr>
        </p:nvSpPr>
        <p:spPr>
          <a:xfrm>
            <a:off x="1484311" y="685800"/>
            <a:ext cx="5781729" cy="1752599"/>
          </a:xfrm>
        </p:spPr>
        <p:txBody>
          <a:bodyPr>
            <a:normAutofit/>
          </a:bodyPr>
          <a:lstStyle/>
          <a:p>
            <a:r>
              <a:rPr lang="ro-RO">
                <a:latin typeface="Tahoma" panose="020B0604030504040204" pitchFamily="34" charset="0"/>
                <a:ea typeface="Tahoma" panose="020B0604030504040204" pitchFamily="34" charset="0"/>
                <a:cs typeface="Tahoma" panose="020B0604030504040204" pitchFamily="34" charset="0"/>
              </a:rPr>
              <a:t>Metrici (</a:t>
            </a:r>
            <a:r>
              <a:rPr lang="ro-RO" i="1">
                <a:latin typeface="Tahoma" panose="020B0604030504040204" pitchFamily="34" charset="0"/>
                <a:ea typeface="Tahoma" panose="020B0604030504040204" pitchFamily="34" charset="0"/>
                <a:cs typeface="Tahoma" panose="020B0604030504040204" pitchFamily="34" charset="0"/>
              </a:rPr>
              <a:t>metrics</a:t>
            </a:r>
            <a:r>
              <a:rPr lang="ro-RO">
                <a:latin typeface="Tahoma" panose="020B0604030504040204" pitchFamily="34" charset="0"/>
                <a:ea typeface="Tahoma" panose="020B0604030504040204" pitchFamily="34" charset="0"/>
                <a:cs typeface="Tahoma" panose="020B0604030504040204" pitchFamily="34" charset="0"/>
              </a:rPr>
              <a:t>)</a:t>
            </a:r>
            <a:endParaRPr lang="en-GB" i="1">
              <a:latin typeface="Tahoma" panose="020B0604030504040204" pitchFamily="34" charset="0"/>
              <a:ea typeface="Tahoma" panose="020B0604030504040204" pitchFamily="34" charset="0"/>
              <a:cs typeface="Tahoma" panose="020B0604030504040204" pitchFamily="34" charset="0"/>
            </a:endParaRPr>
          </a:p>
        </p:txBody>
      </p:sp>
      <p:sp>
        <p:nvSpPr>
          <p:cNvPr id="3" name="Content Placeholder 2">
            <a:extLst>
              <a:ext uri="{FF2B5EF4-FFF2-40B4-BE49-F238E27FC236}">
                <a16:creationId xmlns:a16="http://schemas.microsoft.com/office/drawing/2014/main" id="{4EA9F91F-E1D9-DCE2-2301-E91E26347A08}"/>
              </a:ext>
            </a:extLst>
          </p:cNvPr>
          <p:cNvSpPr>
            <a:spLocks noGrp="1"/>
          </p:cNvSpPr>
          <p:nvPr>
            <p:ph sz="quarter" idx="13"/>
          </p:nvPr>
        </p:nvSpPr>
        <p:spPr>
          <a:xfrm>
            <a:off x="1484310" y="2666999"/>
            <a:ext cx="5781730" cy="3124201"/>
          </a:xfrm>
        </p:spPr>
        <p:txBody>
          <a:bodyPr>
            <a:normAutofit lnSpcReduction="10000"/>
          </a:bodyPr>
          <a:lstStyle/>
          <a:p>
            <a:r>
              <a:rPr lang="ro-RO" sz="2200" i="1" dirty="0">
                <a:latin typeface="Tahoma" panose="020B0604030504040204" pitchFamily="34" charset="0"/>
                <a:ea typeface="Tahoma" panose="020B0604030504040204" pitchFamily="34" charset="0"/>
                <a:cs typeface="Tahoma" panose="020B0604030504040204" pitchFamily="34" charset="0"/>
              </a:rPr>
              <a:t>Metrică UX:</a:t>
            </a:r>
            <a:r>
              <a:rPr lang="ro-RO" sz="2200" dirty="0">
                <a:latin typeface="Tahoma" panose="020B0604030504040204" pitchFamily="34" charset="0"/>
                <a:ea typeface="Tahoma" panose="020B0604030504040204" pitchFamily="34" charset="0"/>
                <a:cs typeface="Tahoma" panose="020B0604030504040204" pitchFamily="34" charset="0"/>
              </a:rPr>
              <a:t> valoare ce poate fi obținută pentru o </a:t>
            </a:r>
            <a:r>
              <a:rPr lang="ro-RO" sz="2200" i="1" dirty="0">
                <a:latin typeface="Tahoma" panose="020B0604030504040204" pitchFamily="34" charset="0"/>
                <a:ea typeface="Tahoma" panose="020B0604030504040204" pitchFamily="34" charset="0"/>
                <a:cs typeface="Tahoma" panose="020B0604030504040204" pitchFamily="34" charset="0"/>
              </a:rPr>
              <a:t>măsură UX </a:t>
            </a:r>
            <a:r>
              <a:rPr lang="ro-RO" sz="2200" dirty="0">
                <a:latin typeface="Tahoma" panose="020B0604030504040204" pitchFamily="34" charset="0"/>
                <a:ea typeface="Tahoma" panose="020B0604030504040204" pitchFamily="34" charset="0"/>
                <a:cs typeface="Tahoma" panose="020B0604030504040204" pitchFamily="34" charset="0"/>
              </a:rPr>
              <a:t>(de exemplu timp mediu/sarcină de realizat).</a:t>
            </a:r>
            <a:endParaRPr lang="ro-RO" sz="2200" i="1" dirty="0">
              <a:latin typeface="Tahoma" panose="020B0604030504040204" pitchFamily="34" charset="0"/>
              <a:ea typeface="Tahoma" panose="020B0604030504040204" pitchFamily="34" charset="0"/>
              <a:cs typeface="Tahoma" panose="020B0604030504040204" pitchFamily="34" charset="0"/>
            </a:endParaRPr>
          </a:p>
          <a:p>
            <a:r>
              <a:rPr lang="ro-RO" sz="2200" dirty="0">
                <a:latin typeface="Tahoma" panose="020B0604030504040204" pitchFamily="34" charset="0"/>
                <a:ea typeface="Tahoma" panose="020B0604030504040204" pitchFamily="34" charset="0"/>
                <a:cs typeface="Tahoma" panose="020B0604030504040204" pitchFamily="34" charset="0"/>
              </a:rPr>
              <a:t>Nivel de bază (</a:t>
            </a:r>
            <a:r>
              <a:rPr lang="ro-RO" sz="2200" i="1" dirty="0">
                <a:latin typeface="Tahoma" panose="020B0604030504040204" pitchFamily="34" charset="0"/>
                <a:ea typeface="Tahoma" panose="020B0604030504040204" pitchFamily="34" charset="0"/>
                <a:cs typeface="Tahoma" panose="020B0604030504040204" pitchFamily="34" charset="0"/>
              </a:rPr>
              <a:t>baseline level/benchmark</a:t>
            </a:r>
            <a:r>
              <a:rPr lang="ro-RO" sz="2200" dirty="0">
                <a:latin typeface="Tahoma" panose="020B0604030504040204" pitchFamily="34" charset="0"/>
                <a:ea typeface="Tahoma" panose="020B0604030504040204" pitchFamily="34" charset="0"/>
                <a:cs typeface="Tahoma" panose="020B0604030504040204" pitchFamily="34" charset="0"/>
              </a:rPr>
              <a:t>) și țel (nivel țintă) (</a:t>
            </a:r>
            <a:r>
              <a:rPr lang="ro-RO" sz="2200" i="1" dirty="0">
                <a:latin typeface="Tahoma" panose="020B0604030504040204" pitchFamily="34" charset="0"/>
                <a:ea typeface="Tahoma" panose="020B0604030504040204" pitchFamily="34" charset="0"/>
                <a:cs typeface="Tahoma" panose="020B0604030504040204" pitchFamily="34" charset="0"/>
              </a:rPr>
              <a:t>target level</a:t>
            </a:r>
            <a:r>
              <a:rPr lang="ro-RO" sz="2200" dirty="0">
                <a:latin typeface="Tahoma" panose="020B0604030504040204" pitchFamily="34" charset="0"/>
                <a:ea typeface="Tahoma" panose="020B0604030504040204" pitchFamily="34" charset="0"/>
                <a:cs typeface="Tahoma" panose="020B0604030504040204" pitchFamily="34" charset="0"/>
              </a:rPr>
              <a:t>) – criteriu pentru evaluarea succesului soluției propuse. </a:t>
            </a:r>
          </a:p>
          <a:p>
            <a:r>
              <a:rPr lang="ro-RO" sz="2200" dirty="0">
                <a:latin typeface="Tahoma" panose="020B0604030504040204" pitchFamily="34" charset="0"/>
                <a:ea typeface="Tahoma" panose="020B0604030504040204" pitchFamily="34" charset="0"/>
                <a:cs typeface="Tahoma" panose="020B0604030504040204" pitchFamily="34" charset="0"/>
              </a:rPr>
              <a:t>Exemplu practic: sistem automat de vânzare a biletelor. </a:t>
            </a:r>
            <a:endParaRPr lang="en-GB" sz="2200" dirty="0">
              <a:latin typeface="Tahoma" panose="020B0604030504040204" pitchFamily="34" charset="0"/>
              <a:ea typeface="Tahoma" panose="020B0604030504040204" pitchFamily="34" charset="0"/>
              <a:cs typeface="Tahoma" panose="020B0604030504040204" pitchFamily="34" charset="0"/>
            </a:endParaRPr>
          </a:p>
        </p:txBody>
      </p:sp>
      <p:sp>
        <p:nvSpPr>
          <p:cNvPr id="51" name="Rounded Rectangle 16">
            <a:extLst>
              <a:ext uri="{FF2B5EF4-FFF2-40B4-BE49-F238E27FC236}">
                <a16:creationId xmlns:a16="http://schemas.microsoft.com/office/drawing/2014/main" id="{6958E693-06E1-4835-9E33-076E6D8ED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90503" y="648931"/>
            <a:ext cx="3912520"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Person being measured">
            <a:extLst>
              <a:ext uri="{FF2B5EF4-FFF2-40B4-BE49-F238E27FC236}">
                <a16:creationId xmlns:a16="http://schemas.microsoft.com/office/drawing/2014/main" id="{D989C481-2420-991D-9D7F-1C310E7C6470}"/>
              </a:ext>
            </a:extLst>
          </p:cNvPr>
          <p:cNvPicPr>
            <a:picLocks noChangeAspect="1"/>
          </p:cNvPicPr>
          <p:nvPr/>
        </p:nvPicPr>
        <p:blipFill rotWithShape="1">
          <a:blip r:embed="rId3">
            <a:extLst>
              <a:ext uri="{28A0092B-C50C-407E-A947-70E740481C1C}">
                <a14:useLocalDpi xmlns:a14="http://schemas.microsoft.com/office/drawing/2010/main" val="0"/>
              </a:ext>
            </a:extLst>
          </a:blip>
          <a:srcRect l="17060" r="29531" b="-2"/>
          <a:stretch/>
        </p:blipFill>
        <p:spPr>
          <a:xfrm>
            <a:off x="7951593" y="1011765"/>
            <a:ext cx="3226968" cy="4546708"/>
          </a:xfrm>
          <a:prstGeom prst="rect">
            <a:avLst/>
          </a:prstGeom>
        </p:spPr>
      </p:pic>
    </p:spTree>
    <p:extLst>
      <p:ext uri="{BB962C8B-B14F-4D97-AF65-F5344CB8AC3E}">
        <p14:creationId xmlns:p14="http://schemas.microsoft.com/office/powerpoint/2010/main" val="4208271600"/>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0780-750C-F9F1-DCDB-3EA83830DFAD}"/>
              </a:ext>
            </a:extLst>
          </p:cNvPr>
          <p:cNvSpPr>
            <a:spLocks noGrp="1"/>
          </p:cNvSpPr>
          <p:nvPr>
            <p:ph type="title"/>
          </p:nvPr>
        </p:nvSpPr>
        <p:spPr>
          <a:xfrm>
            <a:off x="1364239" y="228600"/>
            <a:ext cx="4002089" cy="838200"/>
          </a:xfrm>
        </p:spPr>
        <p:txBody>
          <a:bodyPr/>
          <a:lstStyle/>
          <a:p>
            <a:r>
              <a:rPr lang="ro-RO" dirty="0">
                <a:latin typeface="Tahoma" panose="020B0604030504040204" pitchFamily="34" charset="0"/>
                <a:ea typeface="Tahoma" panose="020B0604030504040204" pitchFamily="34" charset="0"/>
                <a:cs typeface="Tahoma" panose="020B0604030504040204" pitchFamily="34" charset="0"/>
              </a:rPr>
              <a:t>Exemple (I)</a:t>
            </a:r>
            <a:endParaRPr lang="en-GB" dirty="0">
              <a:latin typeface="Tahoma" panose="020B0604030504040204" pitchFamily="34" charset="0"/>
              <a:ea typeface="Tahoma" panose="020B0604030504040204" pitchFamily="34" charset="0"/>
              <a:cs typeface="Tahoma" panose="020B0604030504040204" pitchFamily="34" charset="0"/>
            </a:endParaRPr>
          </a:p>
        </p:txBody>
      </p:sp>
      <p:pic>
        <p:nvPicPr>
          <p:cNvPr id="5" name="Content Placeholder 4">
            <a:extLst>
              <a:ext uri="{FF2B5EF4-FFF2-40B4-BE49-F238E27FC236}">
                <a16:creationId xmlns:a16="http://schemas.microsoft.com/office/drawing/2014/main" id="{D756ACA0-869A-2CB6-A004-5D518D694339}"/>
              </a:ext>
            </a:extLst>
          </p:cNvPr>
          <p:cNvPicPr>
            <a:picLocks noGrp="1" noChangeAspect="1"/>
          </p:cNvPicPr>
          <p:nvPr>
            <p:ph idx="1"/>
          </p:nvPr>
        </p:nvPicPr>
        <p:blipFill>
          <a:blip r:embed="rId2"/>
          <a:stretch>
            <a:fillRect/>
          </a:stretch>
        </p:blipFill>
        <p:spPr>
          <a:xfrm>
            <a:off x="1484313" y="1086428"/>
            <a:ext cx="10018712" cy="4569257"/>
          </a:xfrm>
        </p:spPr>
      </p:pic>
      <p:sp>
        <p:nvSpPr>
          <p:cNvPr id="6" name="TextBox 5">
            <a:extLst>
              <a:ext uri="{FF2B5EF4-FFF2-40B4-BE49-F238E27FC236}">
                <a16:creationId xmlns:a16="http://schemas.microsoft.com/office/drawing/2014/main" id="{2C9FB131-AFCA-FBAE-7A84-10620B6EE6DB}"/>
              </a:ext>
            </a:extLst>
          </p:cNvPr>
          <p:cNvSpPr txBox="1"/>
          <p:nvPr/>
        </p:nvSpPr>
        <p:spPr>
          <a:xfrm>
            <a:off x="2038349" y="6000750"/>
            <a:ext cx="8334375" cy="338554"/>
          </a:xfrm>
          <a:prstGeom prst="rect">
            <a:avLst/>
          </a:prstGeom>
          <a:noFill/>
        </p:spPr>
        <p:txBody>
          <a:bodyPr wrap="square" rtlCol="0">
            <a:spAutoFit/>
          </a:bodyPr>
          <a:lstStyle/>
          <a:p>
            <a:r>
              <a:rPr lang="ro-RO" sz="1600" dirty="0">
                <a:latin typeface="Tahoma" panose="020B0604030504040204" pitchFamily="34" charset="0"/>
                <a:ea typeface="Tahoma" panose="020B0604030504040204" pitchFamily="34" charset="0"/>
                <a:cs typeface="Tahoma" panose="020B0604030504040204" pitchFamily="34" charset="0"/>
              </a:rPr>
              <a:t>Sursa: Hartson și Pyla, 2019. Tabelul este adaptat după </a:t>
            </a:r>
            <a:r>
              <a:rPr lang="ro-RO" sz="1600" dirty="0">
                <a:latin typeface="Tahoma" panose="020B0604030504040204" pitchFamily="34" charset="0"/>
                <a:ea typeface="Tahoma" panose="020B0604030504040204" pitchFamily="34" charset="0"/>
                <a:cs typeface="Tahoma" panose="020B0604030504040204" pitchFamily="34" charset="0"/>
                <a:hlinkClick r:id="rId3"/>
              </a:rPr>
              <a:t>Whiteside et al., 1988</a:t>
            </a:r>
            <a:endParaRPr lang="en-GB" sz="16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07955300"/>
      </p:ext>
    </p:extLst>
  </p:cSld>
  <p:clrMapOvr>
    <a:masterClrMapping/>
  </p:clrMapOvr>
  <p:transition spd="slow">
    <p:wheel spokes="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40780-750C-F9F1-DCDB-3EA83830DFAD}"/>
              </a:ext>
            </a:extLst>
          </p:cNvPr>
          <p:cNvSpPr>
            <a:spLocks noGrp="1"/>
          </p:cNvSpPr>
          <p:nvPr>
            <p:ph type="title"/>
          </p:nvPr>
        </p:nvSpPr>
        <p:spPr>
          <a:xfrm>
            <a:off x="1364239" y="228600"/>
            <a:ext cx="4002089" cy="838200"/>
          </a:xfrm>
        </p:spPr>
        <p:txBody>
          <a:bodyPr/>
          <a:lstStyle/>
          <a:p>
            <a:r>
              <a:rPr lang="ro-RO" dirty="0">
                <a:latin typeface="Tahoma" panose="020B0604030504040204" pitchFamily="34" charset="0"/>
                <a:ea typeface="Tahoma" panose="020B0604030504040204" pitchFamily="34" charset="0"/>
                <a:cs typeface="Tahoma" panose="020B0604030504040204" pitchFamily="34" charset="0"/>
              </a:rPr>
              <a:t>Exemple (II)</a:t>
            </a:r>
            <a:endParaRPr lang="en-GB"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2C9FB131-AFCA-FBAE-7A84-10620B6EE6DB}"/>
              </a:ext>
            </a:extLst>
          </p:cNvPr>
          <p:cNvSpPr txBox="1"/>
          <p:nvPr/>
        </p:nvSpPr>
        <p:spPr>
          <a:xfrm>
            <a:off x="2038349" y="6000750"/>
            <a:ext cx="8334375" cy="338554"/>
          </a:xfrm>
          <a:prstGeom prst="rect">
            <a:avLst/>
          </a:prstGeom>
          <a:noFill/>
        </p:spPr>
        <p:txBody>
          <a:bodyPr wrap="square" rtlCol="0">
            <a:spAutoFit/>
          </a:bodyPr>
          <a:lstStyle/>
          <a:p>
            <a:r>
              <a:rPr lang="ro-RO" sz="1600" dirty="0">
                <a:latin typeface="Tahoma" panose="020B0604030504040204" pitchFamily="34" charset="0"/>
                <a:ea typeface="Tahoma" panose="020B0604030504040204" pitchFamily="34" charset="0"/>
                <a:cs typeface="Tahoma" panose="020B0604030504040204" pitchFamily="34" charset="0"/>
              </a:rPr>
              <a:t>Sursa: </a:t>
            </a:r>
            <a:r>
              <a:rPr lang="ro-RO" sz="1600" dirty="0">
                <a:latin typeface="Tahoma" panose="020B0604030504040204" pitchFamily="34" charset="0"/>
                <a:ea typeface="Tahoma" panose="020B0604030504040204" pitchFamily="34" charset="0"/>
                <a:cs typeface="Tahoma" panose="020B0604030504040204" pitchFamily="34" charset="0"/>
                <a:hlinkClick r:id="rId2"/>
              </a:rPr>
              <a:t>Wallach et al., 2017</a:t>
            </a:r>
            <a:endParaRPr lang="en-GB" sz="1600" dirty="0">
              <a:latin typeface="Tahoma" panose="020B0604030504040204" pitchFamily="34" charset="0"/>
              <a:ea typeface="Tahoma" panose="020B0604030504040204" pitchFamily="34" charset="0"/>
              <a:cs typeface="Tahoma" panose="020B0604030504040204" pitchFamily="34" charset="0"/>
            </a:endParaRPr>
          </a:p>
        </p:txBody>
      </p:sp>
      <p:sp>
        <p:nvSpPr>
          <p:cNvPr id="4" name="Content Placeholder 3">
            <a:extLst>
              <a:ext uri="{FF2B5EF4-FFF2-40B4-BE49-F238E27FC236}">
                <a16:creationId xmlns:a16="http://schemas.microsoft.com/office/drawing/2014/main" id="{9FD1E53E-203A-FB40-C8DD-00650B35D5B8}"/>
              </a:ext>
            </a:extLst>
          </p:cNvPr>
          <p:cNvSpPr>
            <a:spLocks noGrp="1"/>
          </p:cNvSpPr>
          <p:nvPr>
            <p:ph idx="1"/>
          </p:nvPr>
        </p:nvSpPr>
        <p:spPr/>
        <p:txBody>
          <a:bodyPr/>
          <a:lstStyle/>
          <a:p>
            <a:endParaRPr lang="en-GB"/>
          </a:p>
        </p:txBody>
      </p:sp>
      <p:pic>
        <p:nvPicPr>
          <p:cNvPr id="8" name="Picture 7">
            <a:extLst>
              <a:ext uri="{FF2B5EF4-FFF2-40B4-BE49-F238E27FC236}">
                <a16:creationId xmlns:a16="http://schemas.microsoft.com/office/drawing/2014/main" id="{6DD73A7E-CA6C-4A8E-878D-09251F46BDD5}"/>
              </a:ext>
            </a:extLst>
          </p:cNvPr>
          <p:cNvPicPr>
            <a:picLocks noChangeAspect="1"/>
          </p:cNvPicPr>
          <p:nvPr/>
        </p:nvPicPr>
        <p:blipFill>
          <a:blip r:embed="rId3"/>
          <a:stretch>
            <a:fillRect/>
          </a:stretch>
        </p:blipFill>
        <p:spPr>
          <a:xfrm>
            <a:off x="1273966" y="2259067"/>
            <a:ext cx="10439400" cy="2339866"/>
          </a:xfrm>
          <a:prstGeom prst="rect">
            <a:avLst/>
          </a:prstGeom>
        </p:spPr>
      </p:pic>
    </p:spTree>
    <p:extLst>
      <p:ext uri="{BB962C8B-B14F-4D97-AF65-F5344CB8AC3E}">
        <p14:creationId xmlns:p14="http://schemas.microsoft.com/office/powerpoint/2010/main" val="1276731862"/>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76000"/>
                <a:satMod val="180000"/>
              </a:schemeClr>
              <a:schemeClr val="bg2">
                <a:tint val="80000"/>
                <a:satMod val="120000"/>
                <a:lumMod val="18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C616B3DC-C165-433D-9187-62DCC0E317D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100" y="-4763"/>
            <a:ext cx="5014912" cy="6862763"/>
            <a:chOff x="2928938" y="-4763"/>
            <a:chExt cx="5014912" cy="6862763"/>
          </a:xfrm>
        </p:grpSpPr>
        <p:sp>
          <p:nvSpPr>
            <p:cNvPr id="10" name="Freeform 6">
              <a:extLst>
                <a:ext uri="{FF2B5EF4-FFF2-40B4-BE49-F238E27FC236}">
                  <a16:creationId xmlns:a16="http://schemas.microsoft.com/office/drawing/2014/main" id="{97E1BF84-9824-4B0E-98DF-F0F7181DD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GB"/>
            </a:p>
          </p:txBody>
        </p:sp>
        <p:sp>
          <p:nvSpPr>
            <p:cNvPr id="11" name="Freeform 7">
              <a:extLst>
                <a:ext uri="{FF2B5EF4-FFF2-40B4-BE49-F238E27FC236}">
                  <a16:creationId xmlns:a16="http://schemas.microsoft.com/office/drawing/2014/main" id="{A85FA340-7392-4303-9707-A12F45A46F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GB"/>
            </a:p>
          </p:txBody>
        </p:sp>
        <p:sp>
          <p:nvSpPr>
            <p:cNvPr id="12" name="Freeform 9">
              <a:extLst>
                <a:ext uri="{FF2B5EF4-FFF2-40B4-BE49-F238E27FC236}">
                  <a16:creationId xmlns:a16="http://schemas.microsoft.com/office/drawing/2014/main" id="{758A9051-2BD9-4868-8B84-344752FA2F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GB"/>
            </a:p>
          </p:txBody>
        </p:sp>
        <p:sp>
          <p:nvSpPr>
            <p:cNvPr id="13" name="Freeform 10">
              <a:extLst>
                <a:ext uri="{FF2B5EF4-FFF2-40B4-BE49-F238E27FC236}">
                  <a16:creationId xmlns:a16="http://schemas.microsoft.com/office/drawing/2014/main" id="{58264C49-3539-4CBD-8F11-1106C8B87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GB"/>
            </a:p>
          </p:txBody>
        </p:sp>
        <p:sp>
          <p:nvSpPr>
            <p:cNvPr id="14" name="Freeform 11">
              <a:extLst>
                <a:ext uri="{FF2B5EF4-FFF2-40B4-BE49-F238E27FC236}">
                  <a16:creationId xmlns:a16="http://schemas.microsoft.com/office/drawing/2014/main" id="{DE862133-5C7E-4B32-9786-0B33BC51A7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GB"/>
            </a:p>
          </p:txBody>
        </p:sp>
        <p:sp>
          <p:nvSpPr>
            <p:cNvPr id="15" name="Freeform 12">
              <a:extLst>
                <a:ext uri="{FF2B5EF4-FFF2-40B4-BE49-F238E27FC236}">
                  <a16:creationId xmlns:a16="http://schemas.microsoft.com/office/drawing/2014/main" id="{90925F6C-DF03-4707-9176-6049F049B5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GB"/>
            </a:p>
          </p:txBody>
        </p:sp>
      </p:grpSp>
      <p:sp useBgFill="1">
        <p:nvSpPr>
          <p:cNvPr id="17" name="Rectangle 16">
            <a:extLst>
              <a:ext uri="{FF2B5EF4-FFF2-40B4-BE49-F238E27FC236}">
                <a16:creationId xmlns:a16="http://schemas.microsoft.com/office/drawing/2014/main" id="{6C686317-9C96-4A02-88CE-7319FF590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8465DE-CB0A-7BF6-610A-29B36ED20C3E}"/>
              </a:ext>
            </a:extLst>
          </p:cNvPr>
          <p:cNvSpPr>
            <a:spLocks noGrp="1"/>
          </p:cNvSpPr>
          <p:nvPr>
            <p:ph type="title"/>
          </p:nvPr>
        </p:nvSpPr>
        <p:spPr>
          <a:xfrm>
            <a:off x="6280597" y="1437103"/>
            <a:ext cx="4922391" cy="3347337"/>
          </a:xfrm>
        </p:spPr>
        <p:txBody>
          <a:bodyPr vert="horz" lIns="91440" tIns="45720" rIns="91440" bIns="45720" rtlCol="0" anchor="b">
            <a:normAutofit/>
          </a:bodyPr>
          <a:lstStyle/>
          <a:p>
            <a:pPr lvl="0" algn="l">
              <a:lnSpc>
                <a:spcPct val="90000"/>
              </a:lnSpc>
            </a:pPr>
            <a:r>
              <a:rPr lang="ro-RO" sz="5600" dirty="0">
                <a:latin typeface="Tahoma" panose="020B0604030504040204" pitchFamily="34" charset="0"/>
                <a:ea typeface="Tahoma" panose="020B0604030504040204" pitchFamily="34" charset="0"/>
                <a:cs typeface="Tahoma" panose="020B0604030504040204" pitchFamily="34" charset="0"/>
              </a:rPr>
              <a:t>7</a:t>
            </a:r>
            <a:r>
              <a:rPr lang="en-US" sz="5600" dirty="0">
                <a:latin typeface="Tahoma" panose="020B0604030504040204" pitchFamily="34" charset="0"/>
                <a:ea typeface="Tahoma" panose="020B0604030504040204" pitchFamily="34" charset="0"/>
                <a:cs typeface="Tahoma" panose="020B0604030504040204" pitchFamily="34" charset="0"/>
              </a:rPr>
              <a:t>.5 </a:t>
            </a:r>
            <a:r>
              <a:rPr lang="en-US" sz="5600" dirty="0" err="1">
                <a:latin typeface="Tahoma" panose="020B0604030504040204" pitchFamily="34" charset="0"/>
                <a:ea typeface="Tahoma" panose="020B0604030504040204" pitchFamily="34" charset="0"/>
                <a:cs typeface="Tahoma" panose="020B0604030504040204" pitchFamily="34" charset="0"/>
              </a:rPr>
              <a:t>Metode</a:t>
            </a:r>
            <a:r>
              <a:rPr lang="en-US" sz="5600" dirty="0">
                <a:latin typeface="Tahoma" panose="020B0604030504040204" pitchFamily="34" charset="0"/>
                <a:ea typeface="Tahoma" panose="020B0604030504040204" pitchFamily="34" charset="0"/>
                <a:cs typeface="Tahoma" panose="020B0604030504040204" pitchFamily="34" charset="0"/>
              </a:rPr>
              <a:t> </a:t>
            </a:r>
            <a:r>
              <a:rPr lang="en-US" sz="5600" dirty="0" err="1">
                <a:latin typeface="Tahoma" panose="020B0604030504040204" pitchFamily="34" charset="0"/>
                <a:ea typeface="Tahoma" panose="020B0604030504040204" pitchFamily="34" charset="0"/>
                <a:cs typeface="Tahoma" panose="020B0604030504040204" pitchFamily="34" charset="0"/>
              </a:rPr>
              <a:t>și</a:t>
            </a:r>
            <a:r>
              <a:rPr lang="en-US" sz="5600" dirty="0">
                <a:latin typeface="Tahoma" panose="020B0604030504040204" pitchFamily="34" charset="0"/>
                <a:ea typeface="Tahoma" panose="020B0604030504040204" pitchFamily="34" charset="0"/>
                <a:cs typeface="Tahoma" panose="020B0604030504040204" pitchFamily="34" charset="0"/>
              </a:rPr>
              <a:t> </a:t>
            </a:r>
            <a:r>
              <a:rPr lang="en-US" sz="5600" dirty="0" err="1">
                <a:latin typeface="Tahoma" panose="020B0604030504040204" pitchFamily="34" charset="0"/>
                <a:ea typeface="Tahoma" panose="020B0604030504040204" pitchFamily="34" charset="0"/>
                <a:cs typeface="Tahoma" panose="020B0604030504040204" pitchFamily="34" charset="0"/>
              </a:rPr>
              <a:t>tehnici</a:t>
            </a:r>
            <a:r>
              <a:rPr lang="en-US" sz="5600" dirty="0">
                <a:latin typeface="Tahoma" panose="020B0604030504040204" pitchFamily="34" charset="0"/>
                <a:ea typeface="Tahoma" panose="020B0604030504040204" pitchFamily="34" charset="0"/>
                <a:cs typeface="Tahoma" panose="020B0604030504040204" pitchFamily="34" charset="0"/>
              </a:rPr>
              <a:t> de </a:t>
            </a:r>
            <a:r>
              <a:rPr lang="en-US" sz="5600" dirty="0" err="1">
                <a:latin typeface="Tahoma" panose="020B0604030504040204" pitchFamily="34" charset="0"/>
                <a:ea typeface="Tahoma" panose="020B0604030504040204" pitchFamily="34" charset="0"/>
                <a:cs typeface="Tahoma" panose="020B0604030504040204" pitchFamily="34" charset="0"/>
              </a:rPr>
              <a:t>evaluare</a:t>
            </a:r>
            <a:r>
              <a:rPr lang="en-US" sz="5600" dirty="0">
                <a:latin typeface="Tahoma" panose="020B0604030504040204" pitchFamily="34" charset="0"/>
                <a:ea typeface="Tahoma" panose="020B0604030504040204" pitchFamily="34" charset="0"/>
                <a:cs typeface="Tahoma" panose="020B0604030504040204" pitchFamily="34" charset="0"/>
              </a:rPr>
              <a:t> </a:t>
            </a:r>
            <a:r>
              <a:rPr lang="en-US" sz="5600" dirty="0" err="1">
                <a:latin typeface="Tahoma" panose="020B0604030504040204" pitchFamily="34" charset="0"/>
                <a:ea typeface="Tahoma" panose="020B0604030504040204" pitchFamily="34" charset="0"/>
                <a:cs typeface="Tahoma" panose="020B0604030504040204" pitchFamily="34" charset="0"/>
              </a:rPr>
              <a:t>analitică</a:t>
            </a:r>
            <a:endParaRPr lang="en-US" sz="5600" dirty="0">
              <a:latin typeface="Tahoma" panose="020B0604030504040204" pitchFamily="34" charset="0"/>
              <a:ea typeface="Tahoma" panose="020B0604030504040204" pitchFamily="34" charset="0"/>
              <a:cs typeface="Tahoma" panose="020B0604030504040204" pitchFamily="34" charset="0"/>
            </a:endParaRPr>
          </a:p>
        </p:txBody>
      </p:sp>
      <p:grpSp>
        <p:nvGrpSpPr>
          <p:cNvPr id="19" name="Group 18">
            <a:extLst>
              <a:ext uri="{FF2B5EF4-FFF2-40B4-BE49-F238E27FC236}">
                <a16:creationId xmlns:a16="http://schemas.microsoft.com/office/drawing/2014/main" id="{E0E25B5C-98A3-47D8-A4D7-10C2E175898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86714" y="-4763"/>
            <a:ext cx="5014912" cy="6862763"/>
            <a:chOff x="2928938" y="-4763"/>
            <a:chExt cx="5014912" cy="6862763"/>
          </a:xfrm>
        </p:grpSpPr>
        <p:sp>
          <p:nvSpPr>
            <p:cNvPr id="20" name="Freeform 6">
              <a:extLst>
                <a:ext uri="{FF2B5EF4-FFF2-40B4-BE49-F238E27FC236}">
                  <a16:creationId xmlns:a16="http://schemas.microsoft.com/office/drawing/2014/main" id="{FECB3374-15F5-40C2-95B4-0FCF10849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txBody>
            <a:bodyPr/>
            <a:lstStyle/>
            <a:p>
              <a:endParaRPr lang="en-GB"/>
            </a:p>
          </p:txBody>
        </p:sp>
        <p:sp>
          <p:nvSpPr>
            <p:cNvPr id="21" name="Freeform 7">
              <a:extLst>
                <a:ext uri="{FF2B5EF4-FFF2-40B4-BE49-F238E27FC236}">
                  <a16:creationId xmlns:a16="http://schemas.microsoft.com/office/drawing/2014/main" id="{E762314F-F556-4403-BAA1-AF8A3BED3E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txBody>
            <a:bodyPr/>
            <a:lstStyle/>
            <a:p>
              <a:endParaRPr lang="en-GB"/>
            </a:p>
          </p:txBody>
        </p:sp>
        <p:sp>
          <p:nvSpPr>
            <p:cNvPr id="22" name="Freeform 25">
              <a:extLst>
                <a:ext uri="{FF2B5EF4-FFF2-40B4-BE49-F238E27FC236}">
                  <a16:creationId xmlns:a16="http://schemas.microsoft.com/office/drawing/2014/main" id="{02EDEF56-2F86-4867-986A-5AFB8EC0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txBody>
            <a:bodyPr/>
            <a:lstStyle/>
            <a:p>
              <a:endParaRPr lang="en-GB"/>
            </a:p>
          </p:txBody>
        </p:sp>
        <p:sp>
          <p:nvSpPr>
            <p:cNvPr id="23" name="Freeform 26">
              <a:extLst>
                <a:ext uri="{FF2B5EF4-FFF2-40B4-BE49-F238E27FC236}">
                  <a16:creationId xmlns:a16="http://schemas.microsoft.com/office/drawing/2014/main" id="{51BE63E6-C24A-43FA-93F5-475F550ABE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txBody>
            <a:bodyPr/>
            <a:lstStyle/>
            <a:p>
              <a:endParaRPr lang="en-GB"/>
            </a:p>
          </p:txBody>
        </p:sp>
        <p:sp>
          <p:nvSpPr>
            <p:cNvPr id="24" name="Freeform 27">
              <a:extLst>
                <a:ext uri="{FF2B5EF4-FFF2-40B4-BE49-F238E27FC236}">
                  <a16:creationId xmlns:a16="http://schemas.microsoft.com/office/drawing/2014/main" id="{9639DAAA-46FE-401C-BB78-B7A9AF33C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txBody>
            <a:bodyPr/>
            <a:lstStyle/>
            <a:p>
              <a:endParaRPr lang="en-GB"/>
            </a:p>
          </p:txBody>
        </p:sp>
        <p:sp>
          <p:nvSpPr>
            <p:cNvPr id="25" name="Freeform 28">
              <a:extLst>
                <a:ext uri="{FF2B5EF4-FFF2-40B4-BE49-F238E27FC236}">
                  <a16:creationId xmlns:a16="http://schemas.microsoft.com/office/drawing/2014/main" id="{D5EFBD2C-94D5-43D0-B2FE-E390BD3F34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txBody>
            <a:bodyPr/>
            <a:lstStyle/>
            <a:p>
              <a:endParaRPr lang="en-GB"/>
            </a:p>
          </p:txBody>
        </p:sp>
      </p:grpSp>
      <p:sp>
        <p:nvSpPr>
          <p:cNvPr id="27" name="Rounded Rectangle 16">
            <a:extLst>
              <a:ext uri="{FF2B5EF4-FFF2-40B4-BE49-F238E27FC236}">
                <a16:creationId xmlns:a16="http://schemas.microsoft.com/office/drawing/2014/main" id="{EB9A9756-A5DB-460E-A867-A2AE77834D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6693" y="648931"/>
            <a:ext cx="5419641" cy="5231964"/>
          </a:xfrm>
          <a:prstGeom prst="roundRect">
            <a:avLst>
              <a:gd name="adj" fmla="val 4834"/>
            </a:avLst>
          </a:prstGeom>
          <a:solidFill>
            <a:schemeClr val="bg1"/>
          </a:solidFill>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79253E6-104A-0EC8-1732-5378A3646AF4}"/>
              </a:ext>
            </a:extLst>
          </p:cNvPr>
          <p:cNvPicPr>
            <a:picLocks noChangeAspect="1"/>
          </p:cNvPicPr>
          <p:nvPr/>
        </p:nvPicPr>
        <p:blipFill rotWithShape="1">
          <a:blip r:embed="rId4"/>
          <a:srcRect t="37920" r="-2" b="33007"/>
          <a:stretch/>
        </p:blipFill>
        <p:spPr>
          <a:xfrm rot="43200000">
            <a:off x="977550" y="2650104"/>
            <a:ext cx="4774321" cy="1270029"/>
          </a:xfrm>
          <a:prstGeom prst="rect">
            <a:avLst/>
          </a:prstGeom>
        </p:spPr>
      </p:pic>
    </p:spTree>
    <p:extLst>
      <p:ext uri="{BB962C8B-B14F-4D97-AF65-F5344CB8AC3E}">
        <p14:creationId xmlns:p14="http://schemas.microsoft.com/office/powerpoint/2010/main" val="27211961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158A5A0AE86014F80A5241FB0D7200D" ma:contentTypeVersion="4" ma:contentTypeDescription="Create a new document." ma:contentTypeScope="" ma:versionID="94078ee7c356570673608688e36ee0e8">
  <xsd:schema xmlns:xsd="http://www.w3.org/2001/XMLSchema" xmlns:xs="http://www.w3.org/2001/XMLSchema" xmlns:p="http://schemas.microsoft.com/office/2006/metadata/properties" xmlns:ns2="af6d7299-1f0f-48d7-b719-72d3a846a03e" targetNamespace="http://schemas.microsoft.com/office/2006/metadata/properties" ma:root="true" ma:fieldsID="092b47e0705d357d8dc07ca94bda197d" ns2:_="">
    <xsd:import namespace="af6d7299-1f0f-48d7-b719-72d3a846a03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6d7299-1f0f-48d7-b719-72d3a846a0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B0E40E-1CC4-4E13-A513-DFDDFB6AF110}"/>
</file>

<file path=customXml/itemProps2.xml><?xml version="1.0" encoding="utf-8"?>
<ds:datastoreItem xmlns:ds="http://schemas.openxmlformats.org/officeDocument/2006/customXml" ds:itemID="{0F2F4868-0696-4CF0-A04F-0F58D6AF5B7E}"/>
</file>

<file path=customXml/itemProps3.xml><?xml version="1.0" encoding="utf-8"?>
<ds:datastoreItem xmlns:ds="http://schemas.openxmlformats.org/officeDocument/2006/customXml" ds:itemID="{4BBE9EE5-0808-4BDA-B23C-620F96A5E002}"/>
</file>

<file path=docProps/app.xml><?xml version="1.0" encoding="utf-8"?>
<Properties xmlns="http://schemas.openxmlformats.org/officeDocument/2006/extended-properties" xmlns:vt="http://schemas.openxmlformats.org/officeDocument/2006/docPropsVTypes">
  <Template>Parallax</Template>
  <TotalTime>8234</TotalTime>
  <Words>964</Words>
  <Application>Microsoft Office PowerPoint</Application>
  <PresentationFormat>Widescreen</PresentationFormat>
  <Paragraphs>84</Paragraphs>
  <Slides>21</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Corbel</vt:lpstr>
      <vt:lpstr>Courier New</vt:lpstr>
      <vt:lpstr>Tahoma</vt:lpstr>
      <vt:lpstr>Wingdings 2</vt:lpstr>
      <vt:lpstr>Parallax</vt:lpstr>
      <vt:lpstr>Experiența de utilizare și interacțiunea cu utilizatorul UX/UI Design</vt:lpstr>
      <vt:lpstr>7. Evaluarea UX</vt:lpstr>
      <vt:lpstr>7.4 Evaluarea empirică – goals, targets &amp; measures, metrics </vt:lpstr>
      <vt:lpstr>Scopuri (goals)</vt:lpstr>
      <vt:lpstr>Țeluri și măsuri (targets &amp; measures)</vt:lpstr>
      <vt:lpstr>Metrici (metrics)</vt:lpstr>
      <vt:lpstr>Exemple (I)</vt:lpstr>
      <vt:lpstr>Exemple (II)</vt:lpstr>
      <vt:lpstr>7.5 Metode și tehnici de evaluare analitică</vt:lpstr>
      <vt:lpstr>Metode de evaluare analitică</vt:lpstr>
      <vt:lpstr>Parcurgere rapidă a soluției de design</vt:lpstr>
      <vt:lpstr>Inspecția UX</vt:lpstr>
      <vt:lpstr>Aspecte practice ale inspecției UX</vt:lpstr>
      <vt:lpstr>Evaluare euristică</vt:lpstr>
      <vt:lpstr>Evaluare euristică</vt:lpstr>
      <vt:lpstr>7.6 Analiza datelor</vt:lpstr>
      <vt:lpstr>Analiza evaluării UX</vt:lpstr>
      <vt:lpstr>Analiza importanță-cost     </vt:lpstr>
      <vt:lpstr>PowerPoint Presentation</vt:lpstr>
      <vt:lpstr>7.7. Raportarea rezultatelor</vt:lpstr>
      <vt:lpstr>Elemente relevante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Mihai Sorin Stupariu</dc:creator>
  <cp:lastModifiedBy>Mihai Sorin Stupariu</cp:lastModifiedBy>
  <cp:revision>491</cp:revision>
  <dcterms:created xsi:type="dcterms:W3CDTF">2023-02-16T13:01:46Z</dcterms:created>
  <dcterms:modified xsi:type="dcterms:W3CDTF">2025-05-12T09:46:18Z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0x010100F158A5A0AE86014F80A5241FB0D7200D</vt:lpwstr>
  </property>
</Properties>
</file>